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60" r:id="rId2"/>
    <p:sldId id="259" r:id="rId3"/>
    <p:sldId id="359" r:id="rId4"/>
    <p:sldId id="360" r:id="rId5"/>
    <p:sldId id="294" r:id="rId6"/>
    <p:sldId id="367" r:id="rId7"/>
    <p:sldId id="362" r:id="rId8"/>
    <p:sldId id="398" r:id="rId9"/>
    <p:sldId id="364" r:id="rId10"/>
    <p:sldId id="365" r:id="rId11"/>
    <p:sldId id="366" r:id="rId12"/>
    <p:sldId id="368" r:id="rId13"/>
    <p:sldId id="372" r:id="rId14"/>
    <p:sldId id="399" r:id="rId15"/>
    <p:sldId id="382" r:id="rId16"/>
    <p:sldId id="369" r:id="rId17"/>
    <p:sldId id="383" r:id="rId18"/>
    <p:sldId id="379" r:id="rId19"/>
    <p:sldId id="380" r:id="rId20"/>
    <p:sldId id="387" r:id="rId21"/>
    <p:sldId id="381" r:id="rId22"/>
    <p:sldId id="385" r:id="rId23"/>
    <p:sldId id="389" r:id="rId24"/>
    <p:sldId id="388" r:id="rId25"/>
    <p:sldId id="390" r:id="rId26"/>
    <p:sldId id="384" r:id="rId27"/>
    <p:sldId id="397" r:id="rId28"/>
    <p:sldId id="391" r:id="rId29"/>
    <p:sldId id="370" r:id="rId30"/>
    <p:sldId id="371" r:id="rId31"/>
    <p:sldId id="378" r:id="rId32"/>
    <p:sldId id="377" r:id="rId33"/>
    <p:sldId id="396" r:id="rId34"/>
    <p:sldId id="392" r:id="rId35"/>
    <p:sldId id="395" r:id="rId36"/>
    <p:sldId id="393" r:id="rId37"/>
    <p:sldId id="394" r:id="rId38"/>
    <p:sldId id="26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F53345-1A6E-7045-BD3D-5021CEFB7936}">
          <p14:sldIdLst>
            <p14:sldId id="260"/>
            <p14:sldId id="259"/>
            <p14:sldId id="359"/>
            <p14:sldId id="360"/>
            <p14:sldId id="294"/>
            <p14:sldId id="367"/>
            <p14:sldId id="362"/>
            <p14:sldId id="398"/>
            <p14:sldId id="364"/>
            <p14:sldId id="365"/>
            <p14:sldId id="366"/>
            <p14:sldId id="368"/>
            <p14:sldId id="372"/>
            <p14:sldId id="399"/>
            <p14:sldId id="382"/>
            <p14:sldId id="369"/>
            <p14:sldId id="383"/>
            <p14:sldId id="379"/>
            <p14:sldId id="380"/>
            <p14:sldId id="387"/>
            <p14:sldId id="381"/>
            <p14:sldId id="385"/>
            <p14:sldId id="389"/>
            <p14:sldId id="388"/>
            <p14:sldId id="390"/>
            <p14:sldId id="384"/>
            <p14:sldId id="397"/>
            <p14:sldId id="391"/>
            <p14:sldId id="370"/>
            <p14:sldId id="371"/>
            <p14:sldId id="378"/>
            <p14:sldId id="377"/>
            <p14:sldId id="396"/>
            <p14:sldId id="392"/>
            <p14:sldId id="395"/>
            <p14:sldId id="393"/>
            <p14:sldId id="394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0E14"/>
    <a:srgbClr val="800000"/>
    <a:srgbClr val="8E06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01" autoAdjust="0"/>
    <p:restoredTop sz="89126" autoAdjust="0"/>
  </p:normalViewPr>
  <p:slideViewPr>
    <p:cSldViewPr snapToGrid="0" snapToObjects="1" showGuides="1">
      <p:cViewPr>
        <p:scale>
          <a:sx n="100" d="100"/>
          <a:sy n="100" d="100"/>
        </p:scale>
        <p:origin x="-60" y="-348"/>
      </p:cViewPr>
      <p:guideLst>
        <p:guide orient="horz" pos="1720"/>
        <p:guide pos="41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13807-ED68-354E-B2A7-93262C600EB5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69C55-1A15-554C-B13A-F7A4EBB5A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23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4B14F-8FB2-4906-98D5-10CB261417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4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bioknowledgy.weebly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1676400"/>
            <a:ext cx="8744301" cy="122872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149387" y="5778101"/>
            <a:ext cx="3498035" cy="9002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By </a:t>
            </a:r>
            <a:r>
              <a:rPr lang="en-US" dirty="0"/>
              <a:t>Chris Paine</a:t>
            </a:r>
          </a:p>
          <a:p>
            <a:pPr>
              <a:lnSpc>
                <a:spcPct val="150000"/>
              </a:lnSpc>
            </a:pPr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bioknowledgy.weebly.com</a:t>
            </a:r>
            <a:r>
              <a:rPr lang="en-US" u="sng" dirty="0">
                <a:hlinkClick r:id="rId2"/>
              </a:rPr>
              <a:t>/</a:t>
            </a:r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31775" y="3159125"/>
            <a:ext cx="8744300" cy="1889125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en-US" sz="2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496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1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7764"/>
            <a:ext cx="4495800" cy="57102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7764"/>
            <a:ext cx="4495800" cy="57102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67607"/>
            <a:ext cx="4497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807368"/>
            <a:ext cx="4497388" cy="5050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67607"/>
            <a:ext cx="4498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07368"/>
            <a:ext cx="4498975" cy="50506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68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22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13017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0"/>
            <a:ext cx="5568950" cy="6858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435100"/>
            <a:ext cx="3465513" cy="5422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83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3538"/>
            <a:ext cx="9144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4435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6010276"/>
            <a:ext cx="9144000" cy="8477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20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9D67D8-B79C-43B7-AC1A-41DE18BECBDC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EFC93-FF14-4828-9B55-C4D2C3538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4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763"/>
            <a:ext cx="9144000" cy="1143000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66018"/>
            <a:ext cx="9144000" cy="5691982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ioknowledgy.weebly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medcell.med.yale.edu/systems_cell_biology_old/liver_and_pancreas/images/exocrine_pancreas_em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youtube.com/watch?v=9Ucs0aAcPdI&amp;feature=youtu.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://www.slideshare.net/jasondeny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medcell.med.yale.edu/systems_cell_biology_old/liver_and_pancreas/images/exocrine_pancreas_em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kresource.org/tok_classes/biobiobio/biomenu/eukaryotic_cells/liver_cell_500.jp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7/Micrograph_of_a_cell_nucleus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urses.lumenlearning.net/biology/wp-content/uploads/sites/5/2014/02/Figure_03_03_05.jpg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itochondria,_mammalian_lung_-_TEM.jp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bguides.com/images/biology_figure_8.1.2_mitochondrion.png" TargetMode="Externa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.kochi-u.ac.jp/~tatataa/genetics/Q2013/ribosome2.jp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olgi_in_the_cytoplasm_of_a_macrophage_in_the_alveolus_(lung)_-_TEM.jpg" TargetMode="External"/><Relationship Id="rId2" Type="http://schemas.openxmlformats.org/officeDocument/2006/relationships/hyperlink" Target="http://commons.wikimedia.org/wiki/File:C_Golgi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_Golgi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Golgi_in_the_cytoplasm_of_a_macrophage_in_the_alveolus_(lung)_-_TEM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1.bp.blogspot.com/-WGspbEtlkls/TgCUbtp7_-I/AAAAAAAAAJw/SoIp2vXzH4E/s320/Figure+2-26.bmp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middletownhighschool.wikispaces.com/file/view/ch13f20.jpg/173915407/ch13f20.jp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medicine.utah.edu/surgery/andrology/images/P29SERIES2-4.JP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ache1.asset-cache.net/gc/139809475-shows-cilia-pseudostratifed-structure-goblet-gettyimages.jpg?v=1&amp;c=IWSAsset&amp;k=2&amp;d=ut2a821i+SbReC5nXMMSneS7x9HksglF3dCo8uKSNT1EglzTjjv58OvCiQSlcyy0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crypted-tbn1.gstatic.com/images?q=tbn:ANd9GcSrrSOHTtgbp2fiBrTjBtL1sBOhi0i5z0pf4oWpQ9EdTqr_-IN9OQ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enchprep.com/blog/wp-content/uploads/2012/08/chloroplast2.jp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iology.arizona.edu/biochemistry/problem_sets/photosynthesis_1/graphics/chloroplast.GIF" TargetMode="Externa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coursesystems.com/images/user/9341/10845583/01-03_PlantCell(L-Large).jp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medcell.med.yale.edu/systems_cell_biology_old/liver_and_pancreas/images/exocrine_pancreas_em.jp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fesci.sussex.ac.uk/home/Julian_Thorpe/TEM19.htm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5/Electron_Microscope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bcrc.bio.umass.edu/histology/files/images/Pseudostratified%20Columnar%20Ciliated%20Epithelium1.jp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bcrc.bio.umass.edu/histology/files/images/Pseudostratified%20Columnar%20Ciliated%20Epithelium1.jp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cbio.science.ru.nl/images/tem-plant-cell.jp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cbio.science.ru.nl/images/tem-plant-cell.jp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2.png"/><Relationship Id="rId7" Type="http://schemas.openxmlformats.org/officeDocument/2006/relationships/hyperlink" Target="http://www.slideshare.net/jasondenys" TargetMode="External"/><Relationship Id="rId2" Type="http://schemas.openxmlformats.org/officeDocument/2006/relationships/hyperlink" Target="http://ib.bioninja.com.a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i-biology.ne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edcell.med.yale.edu/systems_cell_biology_old/liver_and_pancreas/images/exocrine_pancreas_em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hyperlink" Target="http://i-biology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heppardsoftware.com/health/anatomy/cell/bacteria_cell_tutorial.htm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www.wiley.com/college/boyer/0470003790/animations/cell_structure/cell_structure.ht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rTwHXbsFcM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://www.tokresource.org/tok_classes/biobiobio/biomenu/metathink/required_drawings/index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lideshare.net/jasondenys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youtu.be/vTzH1P3aQjg" TargetMode="External"/><Relationship Id="rId5" Type="http://schemas.openxmlformats.org/officeDocument/2006/relationships/hyperlink" Target="https://commons.wikimedia.org/wiki/File:Binary_Fission.png" TargetMode="External"/><Relationship Id="rId4" Type="http://schemas.openxmlformats.org/officeDocument/2006/relationships/hyperlink" Target="http://cronodon.com/images/Bacteria_dividing_3b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-biology.net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4623"/>
            <a:ext cx="9144000" cy="8802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"/>
            <a:ext cx="4991100" cy="858648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1</a:t>
            </a:r>
            <a:r>
              <a:rPr lang="en-US" dirty="0" smtClean="0"/>
              <a:t>.2 Ultrastructure of cells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8800" y="1027785"/>
            <a:ext cx="5867400" cy="851815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>
            <a:normAutofit fontScale="85000" lnSpcReduction="10000"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Essential idea: Eukaryotes have a much more complex cell structure than prokaryotes.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8600" y="4959350"/>
            <a:ext cx="8458200" cy="666750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1800" dirty="0">
                <a:solidFill>
                  <a:schemeClr val="tx1"/>
                </a:solidFill>
              </a:rPr>
              <a:t>T</a:t>
            </a:r>
            <a:r>
              <a:rPr lang="en-US" sz="1800" dirty="0" smtClean="0">
                <a:solidFill>
                  <a:schemeClr val="tx1"/>
                </a:solidFill>
              </a:rPr>
              <a:t>he background image </a:t>
            </a:r>
            <a:r>
              <a:rPr lang="en-US" sz="1800" dirty="0">
                <a:solidFill>
                  <a:schemeClr val="tx1"/>
                </a:solidFill>
              </a:rPr>
              <a:t>above is an electron micrograph </a:t>
            </a:r>
            <a:r>
              <a:rPr lang="en-US" sz="1800" dirty="0" smtClean="0">
                <a:solidFill>
                  <a:schemeClr val="tx1"/>
                </a:solidFill>
              </a:rPr>
              <a:t>of </a:t>
            </a:r>
            <a:r>
              <a:rPr lang="en-US" sz="1800" dirty="0">
                <a:solidFill>
                  <a:schemeClr val="tx1"/>
                </a:solidFill>
              </a:rPr>
              <a:t>pancreatic exocrine </a:t>
            </a:r>
            <a:r>
              <a:rPr lang="en-US" sz="1800" dirty="0" smtClean="0">
                <a:solidFill>
                  <a:schemeClr val="tx1"/>
                </a:solidFill>
              </a:rPr>
              <a:t>cells. </a:t>
            </a:r>
            <a:r>
              <a:rPr lang="en-US" sz="1800" dirty="0">
                <a:solidFill>
                  <a:schemeClr val="tx1"/>
                </a:solidFill>
              </a:rPr>
              <a:t>It clearly shows the complex structures present in eukaryote cells.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9387" y="5778101"/>
            <a:ext cx="3498035" cy="9002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By </a:t>
            </a:r>
            <a:r>
              <a:rPr lang="en-US" dirty="0"/>
              <a:t>Chris Paine</a:t>
            </a:r>
          </a:p>
          <a:p>
            <a:pPr>
              <a:lnSpc>
                <a:spcPct val="150000"/>
              </a:lnSpc>
            </a:pPr>
            <a:r>
              <a:rPr lang="en-US" u="sng" dirty="0" smtClean="0">
                <a:hlinkClick r:id="rId3"/>
              </a:rPr>
              <a:t>https</a:t>
            </a:r>
            <a:r>
              <a:rPr lang="en-US" u="sng" dirty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bioknowledgy.weebly.com</a:t>
            </a:r>
            <a:r>
              <a:rPr lang="en-US" u="sng" dirty="0">
                <a:hlinkClick r:id="rId3"/>
              </a:rPr>
              <a:t>/</a:t>
            </a:r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1" y="6311901"/>
            <a:ext cx="4991100" cy="406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http://</a:t>
            </a:r>
            <a:r>
              <a:rPr lang="en-US" sz="1000" dirty="0" err="1">
                <a:hlinkClick r:id="rId4"/>
              </a:rPr>
              <a:t>medcell.med.yale.edu</a:t>
            </a:r>
            <a:r>
              <a:rPr lang="en-US" sz="1000" dirty="0">
                <a:hlinkClick r:id="rId4"/>
              </a:rPr>
              <a:t>/</a:t>
            </a:r>
            <a:r>
              <a:rPr lang="en-US" sz="1000" dirty="0" err="1">
                <a:hlinkClick r:id="rId4"/>
              </a:rPr>
              <a:t>systems_cell_biology_old</a:t>
            </a:r>
            <a:r>
              <a:rPr lang="en-US" sz="1000" dirty="0">
                <a:hlinkClick r:id="rId4"/>
              </a:rPr>
              <a:t>/</a:t>
            </a:r>
            <a:r>
              <a:rPr lang="en-US" sz="1000" dirty="0" err="1">
                <a:hlinkClick r:id="rId4"/>
              </a:rPr>
              <a:t>liver_and_pancreas</a:t>
            </a:r>
            <a:r>
              <a:rPr lang="en-US" sz="1000" dirty="0">
                <a:hlinkClick r:id="rId4"/>
              </a:rPr>
              <a:t>/images/</a:t>
            </a:r>
            <a:r>
              <a:rPr lang="en-US" sz="1000" dirty="0" err="1">
                <a:hlinkClick r:id="rId4"/>
              </a:rPr>
              <a:t>exocrine_pancreas_em.jpg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5435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8-10 at 19.58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" y="443155"/>
            <a:ext cx="8509000" cy="6376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</a:t>
            </a:r>
            <a:r>
              <a:rPr lang="en-US" sz="1800" dirty="0" smtClean="0">
                <a:latin typeface="Arial"/>
                <a:cs typeface="Arial"/>
              </a:rPr>
              <a:t>S1 Drawing </a:t>
            </a:r>
            <a:r>
              <a:rPr lang="en-US" sz="1800" dirty="0">
                <a:latin typeface="Arial"/>
                <a:cs typeface="Arial"/>
              </a:rPr>
              <a:t>of the ultrastructure of prokaryotic cells based on electron micrographs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81199"/>
            <a:ext cx="1625600" cy="389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1322460">
            <a:off x="4470401" y="901869"/>
            <a:ext cx="4254499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Warning:</a:t>
            </a:r>
            <a:r>
              <a:rPr lang="en-US" dirty="0" smtClean="0"/>
              <a:t> only draw and label features you can clearly see – don</a:t>
            </a:r>
            <a:r>
              <a:rPr lang="fr-FR" dirty="0" smtClean="0"/>
              <a:t>’</a:t>
            </a:r>
            <a:r>
              <a:rPr lang="en-US" dirty="0" smtClean="0"/>
              <a:t>t put structures in because you think they should be there.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1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</a:t>
            </a:r>
            <a:r>
              <a:rPr lang="en-US" sz="1800" dirty="0" smtClean="0">
                <a:latin typeface="Arial"/>
                <a:cs typeface="Arial"/>
              </a:rPr>
              <a:t>S1 Drawing </a:t>
            </a:r>
            <a:r>
              <a:rPr lang="en-US" sz="1800" dirty="0">
                <a:latin typeface="Arial"/>
                <a:cs typeface="Arial"/>
              </a:rPr>
              <a:t>of the ultrastructure of prokaryotic cells based on electron micrographs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82600"/>
            <a:ext cx="7918528" cy="562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8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4623"/>
            <a:ext cx="9144000" cy="8802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</a:t>
            </a:r>
            <a:r>
              <a:rPr lang="en-US" sz="1800" dirty="0" smtClean="0">
                <a:latin typeface="Arial"/>
                <a:cs typeface="Arial"/>
              </a:rPr>
              <a:t>U2 Eukaryotes </a:t>
            </a:r>
            <a:r>
              <a:rPr lang="en-US" sz="1800" dirty="0">
                <a:latin typeface="Arial"/>
                <a:cs typeface="Arial"/>
              </a:rPr>
              <a:t>have a compartmentalized cell structure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60700" y="594478"/>
            <a:ext cx="5740400" cy="4093428"/>
          </a:xfrm>
          <a:prstGeom prst="rect">
            <a:avLst/>
          </a:prstGeom>
          <a:solidFill>
            <a:schemeClr val="accent1">
              <a:lumMod val="20000"/>
              <a:lumOff val="80000"/>
              <a:alpha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/>
              <a:t>There </a:t>
            </a:r>
            <a:r>
              <a:rPr lang="en-US" sz="2000" dirty="0"/>
              <a:t>are several advantages in being compartmentalized</a:t>
            </a:r>
            <a:r>
              <a:rPr lang="en-US" sz="2000" dirty="0" smtClean="0"/>
              <a:t>: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b="1" dirty="0" err="1" smtClean="0"/>
              <a:t>Effeciency</a:t>
            </a:r>
            <a:r>
              <a:rPr lang="en-US" sz="2000" b="1" dirty="0" smtClean="0"/>
              <a:t> of metabolism </a:t>
            </a:r>
            <a:r>
              <a:rPr lang="en-US" sz="2000" dirty="0" smtClean="0"/>
              <a:t>- enzymes </a:t>
            </a:r>
            <a:r>
              <a:rPr lang="en-US" sz="2000" dirty="0"/>
              <a:t>and </a:t>
            </a:r>
            <a:r>
              <a:rPr lang="en-US" sz="2000" dirty="0" smtClean="0"/>
              <a:t>substrates can localized and much more concentrated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err="1" smtClean="0"/>
              <a:t>Localised</a:t>
            </a:r>
            <a:r>
              <a:rPr lang="en-US" sz="2000" b="1" dirty="0" smtClean="0"/>
              <a:t> conditions </a:t>
            </a:r>
            <a:r>
              <a:rPr lang="en-US" sz="2000" dirty="0" smtClean="0"/>
              <a:t>- pH and other such factors can be kept at optimal levels. The optimal pH level for one process in one part of the cell  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Toxic / damaging substances can be isolated</a:t>
            </a:r>
            <a:r>
              <a:rPr lang="en-US" sz="2000" dirty="0" smtClean="0"/>
              <a:t>, e.g. digestive enzymes (that could digest the cell itself) are stored in lysosomes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Numbers and locations of organelles can be changed </a:t>
            </a:r>
            <a:r>
              <a:rPr lang="en-US" sz="2000" dirty="0" smtClean="0"/>
              <a:t>dependent on the cell’s requirements.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717800" y="6663035"/>
            <a:ext cx="64389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</a:t>
            </a:r>
            <a:r>
              <a:rPr lang="en-US" sz="1000" dirty="0" err="1">
                <a:hlinkClick r:id="rId3"/>
              </a:rPr>
              <a:t>medcell.med.yale.edu</a:t>
            </a:r>
            <a:r>
              <a:rPr lang="en-US" sz="1000" dirty="0">
                <a:hlinkClick r:id="rId3"/>
              </a:rPr>
              <a:t>/</a:t>
            </a:r>
            <a:r>
              <a:rPr lang="en-US" sz="1000" dirty="0" err="1">
                <a:hlinkClick r:id="rId3"/>
              </a:rPr>
              <a:t>systems_cell_biology_old</a:t>
            </a:r>
            <a:r>
              <a:rPr lang="en-US" sz="1000" dirty="0">
                <a:hlinkClick r:id="rId3"/>
              </a:rPr>
              <a:t>/</a:t>
            </a:r>
            <a:r>
              <a:rPr lang="en-US" sz="1000" dirty="0" err="1">
                <a:hlinkClick r:id="rId3"/>
              </a:rPr>
              <a:t>liver_and_pancreas</a:t>
            </a:r>
            <a:r>
              <a:rPr lang="en-US" sz="1000" dirty="0">
                <a:hlinkClick r:id="rId3"/>
              </a:rPr>
              <a:t>/images/</a:t>
            </a:r>
            <a:r>
              <a:rPr lang="en-US" sz="1000" dirty="0" err="1">
                <a:hlinkClick r:id="rId3"/>
              </a:rPr>
              <a:t>exocrine_pancreas_em.jpg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9511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744538"/>
            <a:ext cx="87566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414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/>
            <a:r>
              <a:rPr lang="en-US" sz="1800" dirty="0" smtClean="0">
                <a:latin typeface="Arial"/>
                <a:cs typeface="Arial"/>
              </a:rPr>
              <a:t>1.2.U2 Eukaryotes have a compartmentalized cell structure.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93899"/>
            <a:ext cx="1625600" cy="389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0852">
            <a:off x="4433888" y="5264329"/>
            <a:ext cx="4189412" cy="461665"/>
          </a:xfrm>
          <a:prstGeom prst="rect">
            <a:avLst/>
          </a:prstGeom>
          <a:solidFill>
            <a:srgbClr val="FFFFFF"/>
          </a:solidFill>
          <a:ln>
            <a:solidFill>
              <a:srgbClr val="E46C0A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This is a good drawing, but the nucleus should show a double membrane and small pores (gaps) in the membrane.</a:t>
            </a:r>
          </a:p>
        </p:txBody>
      </p:sp>
    </p:spTree>
    <p:extLst>
      <p:ext uri="{BB962C8B-B14F-4D97-AF65-F5344CB8AC3E}">
        <p14:creationId xmlns:p14="http://schemas.microsoft.com/office/powerpoint/2010/main" val="20050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342900"/>
            <a:ext cx="8712200" cy="6350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4762"/>
            <a:ext cx="9144000" cy="414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/>
            <a:r>
              <a:rPr lang="en-US" sz="1800" dirty="0" smtClean="0">
                <a:latin typeface="Arial"/>
                <a:cs typeface="Arial"/>
              </a:rPr>
              <a:t>1.2.U2 Eukaryotes have a compartmentalized cell structure.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900" y="876300"/>
            <a:ext cx="1079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latin typeface="Chalkboard"/>
                <a:cs typeface="Chalkboard"/>
              </a:rPr>
              <a:t>Vesicle</a:t>
            </a:r>
          </a:p>
          <a:p>
            <a:r>
              <a:rPr lang="en-US" sz="1400" i="1" dirty="0">
                <a:latin typeface="Chalkboard"/>
                <a:cs typeface="Chalkboard"/>
              </a:rPr>
              <a:t>m</a:t>
            </a:r>
            <a:r>
              <a:rPr lang="en-US" sz="1400" i="1" dirty="0" smtClean="0">
                <a:latin typeface="Chalkboard"/>
                <a:cs typeface="Chalkboard"/>
              </a:rPr>
              <a:t>embrane sac containing proteins ready for secretion </a:t>
            </a:r>
            <a:endParaRPr lang="en-US" sz="1400" i="1" dirty="0">
              <a:latin typeface="Chalkboard"/>
              <a:cs typeface="Chalkboard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1066800" y="1104900"/>
            <a:ext cx="774708" cy="66040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860800" y="6611779"/>
            <a:ext cx="5283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</a:t>
            </a:r>
            <a:r>
              <a:rPr lang="en-US" sz="1000" dirty="0" err="1">
                <a:hlinkClick r:id="rId3"/>
              </a:rPr>
              <a:t>www.tokresource.org</a:t>
            </a:r>
            <a:r>
              <a:rPr lang="en-US" sz="1000" dirty="0">
                <a:hlinkClick r:id="rId3"/>
              </a:rPr>
              <a:t>/</a:t>
            </a:r>
            <a:r>
              <a:rPr lang="en-US" sz="1000" dirty="0" err="1">
                <a:hlinkClick r:id="rId3"/>
              </a:rPr>
              <a:t>tok_classes</a:t>
            </a:r>
            <a:r>
              <a:rPr lang="en-US" sz="1000" dirty="0">
                <a:hlinkClick r:id="rId3"/>
              </a:rPr>
              <a:t>/</a:t>
            </a:r>
            <a:r>
              <a:rPr lang="en-US" sz="1000" dirty="0" err="1">
                <a:hlinkClick r:id="rId3"/>
              </a:rPr>
              <a:t>biobiobio</a:t>
            </a:r>
            <a:r>
              <a:rPr lang="en-US" sz="1000" dirty="0">
                <a:hlinkClick r:id="rId3"/>
              </a:rPr>
              <a:t>/</a:t>
            </a:r>
            <a:r>
              <a:rPr lang="en-US" sz="1000" dirty="0" err="1">
                <a:hlinkClick r:id="rId3"/>
              </a:rPr>
              <a:t>biomenu</a:t>
            </a:r>
            <a:r>
              <a:rPr lang="en-US" sz="1000" dirty="0">
                <a:hlinkClick r:id="rId3"/>
              </a:rPr>
              <a:t>/</a:t>
            </a:r>
            <a:r>
              <a:rPr lang="en-US" sz="1000" dirty="0" err="1">
                <a:hlinkClick r:id="rId3"/>
              </a:rPr>
              <a:t>eukaryotic_cells</a:t>
            </a:r>
            <a:r>
              <a:rPr lang="en-US" sz="1000" dirty="0">
                <a:hlinkClick r:id="rId3"/>
              </a:rPr>
              <a:t>/liver_cell_500.jpg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 rot="190852">
            <a:off x="4636400" y="5844799"/>
            <a:ext cx="3709480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This drawing is a better diagram, but lack a scale bar.</a:t>
            </a:r>
          </a:p>
        </p:txBody>
      </p:sp>
    </p:spTree>
    <p:extLst>
      <p:ext uri="{BB962C8B-B14F-4D97-AF65-F5344CB8AC3E}">
        <p14:creationId xmlns:p14="http://schemas.microsoft.com/office/powerpoint/2010/main" val="415490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68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.A1 Structure and function of organelles within exocrine gland cells of the pancreas and within palisade mesophyll cells of the leaf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0" y="895350"/>
            <a:ext cx="2540000" cy="2527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02000" y="6611779"/>
            <a:ext cx="584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</a:t>
            </a:r>
            <a:r>
              <a:rPr lang="en-US" sz="1000" dirty="0" err="1">
                <a:hlinkClick r:id="rId3"/>
              </a:rPr>
              <a:t>upload.wikimedia.org</a:t>
            </a:r>
            <a:r>
              <a:rPr lang="en-US" sz="1000" dirty="0">
                <a:hlinkClick r:id="rId3"/>
              </a:rPr>
              <a:t>/</a:t>
            </a:r>
            <a:r>
              <a:rPr lang="en-US" sz="1000" dirty="0" err="1">
                <a:hlinkClick r:id="rId3"/>
              </a:rPr>
              <a:t>wikipedia</a:t>
            </a:r>
            <a:r>
              <a:rPr lang="en-US" sz="1000" dirty="0">
                <a:hlinkClick r:id="rId3"/>
              </a:rPr>
              <a:t>/commons/5/57/</a:t>
            </a:r>
            <a:r>
              <a:rPr lang="en-US" sz="1000" dirty="0" err="1">
                <a:hlinkClick r:id="rId3"/>
              </a:rPr>
              <a:t>Micrograph_of_a_cell_nucleus.png</a:t>
            </a:r>
            <a:endParaRPr lang="en-US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778250"/>
            <a:ext cx="3962400" cy="2433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36900" y="6365558"/>
            <a:ext cx="60071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5"/>
              </a:rPr>
              <a:t>http://</a:t>
            </a:r>
            <a:r>
              <a:rPr lang="en-US" sz="1000" dirty="0" err="1">
                <a:hlinkClick r:id="rId5"/>
              </a:rPr>
              <a:t>courses.lumenlearning.net</a:t>
            </a:r>
            <a:r>
              <a:rPr lang="en-US" sz="1000" dirty="0">
                <a:hlinkClick r:id="rId5"/>
              </a:rPr>
              <a:t>/biology/</a:t>
            </a:r>
            <a:r>
              <a:rPr lang="en-US" sz="1000" dirty="0" err="1">
                <a:hlinkClick r:id="rId5"/>
              </a:rPr>
              <a:t>wp</a:t>
            </a:r>
            <a:r>
              <a:rPr lang="en-US" sz="1000" dirty="0">
                <a:hlinkClick r:id="rId5"/>
              </a:rPr>
              <a:t>-content/uploads/sites/5/2014/02/Figure_03_03_05.jpg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172498" y="802816"/>
            <a:ext cx="536470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/>
              <a:t>Nucleus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/>
              <a:t>Generally spherical with a </a:t>
            </a:r>
            <a:r>
              <a:rPr lang="en-AU" sz="2000" dirty="0" smtClean="0"/>
              <a:t>double membrane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Pores (holes) are present in the membrane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Contains genetic information in the form of chromosomes (DNA and associated histone proteins)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Uncoiled chromosomes are referred to as chromatin – they stain a dark colour and are concentrated at the edges of the nucleus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mRNA is transcribed in the nucleus (prior to use in protein synthesis in the cytoplasm)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mRNA leaves the nucleus via the pores</a:t>
            </a:r>
            <a:br>
              <a:rPr lang="en-AU" sz="2000" dirty="0" smtClean="0"/>
            </a:br>
            <a:r>
              <a:rPr lang="en-AU" sz="2000" dirty="0" smtClean="0"/>
              <a:t>(DNA is too large to move through the pores)</a:t>
            </a:r>
          </a:p>
        </p:txBody>
      </p:sp>
    </p:spTree>
    <p:extLst>
      <p:ext uri="{BB962C8B-B14F-4D97-AF65-F5344CB8AC3E}">
        <p14:creationId xmlns:p14="http://schemas.microsoft.com/office/powerpoint/2010/main" val="225658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00" y="3523906"/>
            <a:ext cx="5168900" cy="3499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68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.A1 Structure and function of organelles within exocrine gland cells of the pancreas and within palisade mesophyll cells of the leaf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1400" y="6586835"/>
            <a:ext cx="5562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1200" dirty="0" smtClean="0">
                <a:hlinkClick r:id="rId3"/>
              </a:rPr>
              <a:t>http</a:t>
            </a:r>
            <a:r>
              <a:rPr lang="en-AU" sz="1200" dirty="0">
                <a:hlinkClick r:id="rId3"/>
              </a:rPr>
              <a:t>://commons.wikimedia.org/wiki/File:Mitochondria,_mammalian_lung_-_TEM.jpg</a:t>
            </a:r>
            <a:endParaRPr lang="en-AU" sz="1200" dirty="0"/>
          </a:p>
        </p:txBody>
      </p:sp>
      <p:pic>
        <p:nvPicPr>
          <p:cNvPr id="4" name="Picture 4" descr="File:Mitochondria, mammalian lung - TEM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863600"/>
            <a:ext cx="3534489" cy="26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3527623"/>
            <a:ext cx="2975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Mitochondria in mammalian lung cells</a:t>
            </a:r>
            <a:endParaRPr lang="en-AU" sz="1400" dirty="0"/>
          </a:p>
        </p:txBody>
      </p:sp>
      <p:sp>
        <p:nvSpPr>
          <p:cNvPr id="6" name="Rectangle 5"/>
          <p:cNvSpPr/>
          <p:nvPr/>
        </p:nvSpPr>
        <p:spPr>
          <a:xfrm>
            <a:off x="159798" y="860482"/>
            <a:ext cx="52504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 smtClean="0"/>
              <a:t>The </a:t>
            </a:r>
            <a:r>
              <a:rPr lang="en-AU" sz="2000" b="1" dirty="0" smtClean="0"/>
              <a:t>Mitochondrion </a:t>
            </a:r>
            <a:r>
              <a:rPr lang="en-AU" sz="2000" dirty="0" smtClean="0"/>
              <a:t>(pl. </a:t>
            </a:r>
            <a:r>
              <a:rPr lang="en-AU" sz="2000" b="1" dirty="0" smtClean="0"/>
              <a:t>Mitochondria</a:t>
            </a:r>
            <a:r>
              <a:rPr lang="en-AU" sz="2000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000" dirty="0" smtClean="0"/>
              <a:t>Has a double membrane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000" dirty="0" smtClean="0"/>
              <a:t>A smooth outer membrane and a folded inner membrane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000" dirty="0" smtClean="0"/>
              <a:t>The folds are referred to as cristae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000" dirty="0" smtClean="0"/>
              <a:t>Variable in shape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000" dirty="0" smtClean="0"/>
              <a:t>Site of ATP production by aerobic respiration (if fat is </a:t>
            </a:r>
            <a:r>
              <a:rPr lang="en-AU" sz="2000" dirty="0"/>
              <a:t>used as a source of </a:t>
            </a:r>
            <a:r>
              <a:rPr lang="en-AU" sz="2000" dirty="0" smtClean="0"/>
              <a:t>energy it is digested here)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634061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>
                <a:hlinkClick r:id="rId5"/>
              </a:rPr>
              <a:t>http://</a:t>
            </a:r>
            <a:r>
              <a:rPr lang="en-US" sz="1000" dirty="0" err="1">
                <a:hlinkClick r:id="rId5"/>
              </a:rPr>
              <a:t>ibguides.com</a:t>
            </a:r>
            <a:r>
              <a:rPr lang="en-US" sz="1000" dirty="0">
                <a:hlinkClick r:id="rId5"/>
              </a:rPr>
              <a:t>/images/biology_figure_8.1.2_mitochondrion.png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0787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68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.A1 Structure and function of organelles within exocrine gland cells of the pancreas and within palisade mesophyll cells of the leaf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798" y="929816"/>
            <a:ext cx="283740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/>
              <a:t>Free ribosomes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80S Ribosomes (approx. 20nm diameter)</a:t>
            </a:r>
            <a:r>
              <a:rPr lang="en-AU" sz="2000" b="1" dirty="0" smtClean="0"/>
              <a:t> </a:t>
            </a:r>
            <a:r>
              <a:rPr lang="en-AU" sz="2000" dirty="0"/>
              <a:t>-</a:t>
            </a:r>
            <a:r>
              <a:rPr lang="en-AU" sz="2000" dirty="0" smtClean="0"/>
              <a:t> </a:t>
            </a:r>
            <a:r>
              <a:rPr lang="en-AU" sz="2000" dirty="0"/>
              <a:t>larger than the ribosomes found in </a:t>
            </a:r>
            <a:r>
              <a:rPr lang="en-AU" sz="2000" dirty="0" smtClean="0"/>
              <a:t>prokaryotes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No membrane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These </a:t>
            </a:r>
            <a:r>
              <a:rPr lang="en-AU" sz="2000" dirty="0"/>
              <a:t>appear as dark granules in the </a:t>
            </a:r>
            <a:r>
              <a:rPr lang="en-AU" sz="2000" dirty="0" smtClean="0"/>
              <a:t>cytoplasm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Synthesizes </a:t>
            </a:r>
            <a:r>
              <a:rPr lang="en-AU" sz="2000" dirty="0"/>
              <a:t>proteins </a:t>
            </a:r>
            <a:r>
              <a:rPr lang="en-AU" sz="2000" dirty="0" smtClean="0"/>
              <a:t>to function in the cytoplasm, for use within the cell, e.g. enzymes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0" y="929816"/>
            <a:ext cx="6146800" cy="3759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</a:t>
            </a:r>
            <a:r>
              <a:rPr lang="en-US" sz="1000" dirty="0" err="1">
                <a:hlinkClick r:id="rId3"/>
              </a:rPr>
              <a:t>www.cc.kochi-u.ac.jp</a:t>
            </a:r>
            <a:r>
              <a:rPr lang="en-US" sz="1000" dirty="0">
                <a:hlinkClick r:id="rId3"/>
              </a:rPr>
              <a:t>/~</a:t>
            </a:r>
            <a:r>
              <a:rPr lang="en-US" sz="1000" dirty="0" err="1">
                <a:hlinkClick r:id="rId3"/>
              </a:rPr>
              <a:t>tatataa</a:t>
            </a:r>
            <a:r>
              <a:rPr lang="en-US" sz="1000" dirty="0">
                <a:hlinkClick r:id="rId3"/>
              </a:rPr>
              <a:t>/genetics/Q2013/ribosome2.jpg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5658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68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.A1 Structure and function of organelles within exocrine gland cells of the pancreas and within palisade mesophyll cells of the leaf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798" y="929816"/>
            <a:ext cx="54917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 smtClean="0"/>
              <a:t>The </a:t>
            </a:r>
            <a:r>
              <a:rPr lang="en-AU" sz="2000" b="1" dirty="0" smtClean="0"/>
              <a:t>Rough Endoplasmic Reticulum </a:t>
            </a:r>
            <a:r>
              <a:rPr lang="en-AU" sz="2000" dirty="0" smtClean="0"/>
              <a:t>(</a:t>
            </a:r>
            <a:r>
              <a:rPr lang="en-AU" sz="2000" dirty="0" err="1"/>
              <a:t>rER</a:t>
            </a:r>
            <a:r>
              <a:rPr lang="en-AU" sz="2000" dirty="0"/>
              <a:t>)</a:t>
            </a:r>
            <a:endParaRPr lang="en-A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AU" sz="2000" dirty="0" smtClean="0"/>
              <a:t>The consists </a:t>
            </a:r>
            <a:r>
              <a:rPr lang="en-AU" sz="2000" dirty="0"/>
              <a:t>of flattened membrane sacs, called </a:t>
            </a:r>
            <a:r>
              <a:rPr lang="en-AU" sz="2000" dirty="0" smtClean="0"/>
              <a:t>cisternae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000" dirty="0" smtClean="0"/>
              <a:t>Often located near to the nucleus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000" dirty="0" smtClean="0"/>
              <a:t>80S Ribosomes are attached to the outside of the cisternae </a:t>
            </a:r>
            <a:r>
              <a:rPr lang="en-AU" sz="2000" dirty="0"/>
              <a:t>are </a:t>
            </a:r>
            <a:r>
              <a:rPr lang="en-AU" sz="2000" dirty="0" smtClean="0"/>
              <a:t>ribosomes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AU" sz="2000" dirty="0" err="1" smtClean="0"/>
              <a:t>rER</a:t>
            </a:r>
            <a:r>
              <a:rPr lang="en-AU" sz="2000" dirty="0" smtClean="0"/>
              <a:t> synthesizes proteins which are transported, by vesicles, to the </a:t>
            </a:r>
            <a:r>
              <a:rPr lang="en-AU" sz="2000" dirty="0" err="1" smtClean="0"/>
              <a:t>golgi</a:t>
            </a:r>
            <a:r>
              <a:rPr lang="en-AU" sz="2000" dirty="0" smtClean="0"/>
              <a:t> apparatus for modification before secretion outside the cell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2551" y="5276334"/>
            <a:ext cx="233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Need a simple diagram</a:t>
            </a:r>
            <a:endParaRPr lang="en-US" u="sng" dirty="0"/>
          </a:p>
        </p:txBody>
      </p:sp>
      <p:pic>
        <p:nvPicPr>
          <p:cNvPr id="8" name="Picture 2" descr="Organelles within a liver ce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1400" y="909358"/>
            <a:ext cx="3130674" cy="35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4521200" y="117526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0865" y="4238709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Smooth Endoplasmic Reticulum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no ribosomes present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we are not studying this structure it this course</a:t>
            </a:r>
            <a:endParaRPr lang="en-US" sz="16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606800" y="3949700"/>
            <a:ext cx="3081338" cy="4885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7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68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.A1 Structure and function of organelles within exocrine gland cells of the pancreas and within palisade mesophyll cells of the leaf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798" y="929816"/>
            <a:ext cx="54917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 smtClean="0"/>
              <a:t>The</a:t>
            </a:r>
            <a:r>
              <a:rPr lang="en-AU" sz="2000" b="1" dirty="0" smtClean="0"/>
              <a:t> </a:t>
            </a:r>
            <a:r>
              <a:rPr lang="en-AU" sz="2000" b="1" dirty="0"/>
              <a:t>Golgi </a:t>
            </a:r>
            <a:r>
              <a:rPr lang="en-AU" sz="2000" b="1" dirty="0" smtClean="0"/>
              <a:t>apparatus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/>
              <a:t>This organelle </a:t>
            </a:r>
            <a:r>
              <a:rPr lang="en-AU" sz="2000" dirty="0" smtClean="0"/>
              <a:t>also consists </a:t>
            </a:r>
            <a:r>
              <a:rPr lang="en-AU" sz="2000" dirty="0"/>
              <a:t>of flattened membrane sacs called </a:t>
            </a:r>
            <a:r>
              <a:rPr lang="en-AU" sz="2000" dirty="0" smtClean="0"/>
              <a:t>cisternae, </a:t>
            </a:r>
            <a:r>
              <a:rPr lang="en-AU" sz="2000" dirty="0"/>
              <a:t>like </a:t>
            </a:r>
            <a:r>
              <a:rPr lang="en-AU" sz="2000" dirty="0" err="1"/>
              <a:t>rER</a:t>
            </a:r>
            <a:r>
              <a:rPr lang="en-AU" sz="20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Different to </a:t>
            </a:r>
            <a:r>
              <a:rPr lang="en-AU" sz="2000" dirty="0" err="1" smtClean="0"/>
              <a:t>rER</a:t>
            </a:r>
            <a:r>
              <a:rPr lang="en-AU" sz="2000" dirty="0" smtClean="0"/>
              <a:t>:</a:t>
            </a:r>
          </a:p>
          <a:p>
            <a:pPr marL="800100" lvl="1" indent="-342900">
              <a:buFont typeface="Courier New"/>
              <a:buChar char="o"/>
            </a:pPr>
            <a:r>
              <a:rPr lang="en-AU" sz="2000" dirty="0" smtClean="0"/>
              <a:t>No attached ribosomes</a:t>
            </a:r>
          </a:p>
          <a:p>
            <a:pPr marL="800100" lvl="1" indent="-342900">
              <a:buFont typeface="Courier New"/>
              <a:buChar char="o"/>
            </a:pPr>
            <a:r>
              <a:rPr lang="en-AU" sz="2000" dirty="0" smtClean="0"/>
              <a:t>Often sited close to the plasma membrane</a:t>
            </a:r>
          </a:p>
          <a:p>
            <a:pPr marL="800100" lvl="1" indent="-342900">
              <a:buFont typeface="Courier New"/>
              <a:buChar char="o"/>
            </a:pPr>
            <a:r>
              <a:rPr lang="en-AU" sz="2000" dirty="0"/>
              <a:t>T</a:t>
            </a:r>
            <a:r>
              <a:rPr lang="en-AU" sz="2000" dirty="0" smtClean="0"/>
              <a:t>he </a:t>
            </a:r>
            <a:r>
              <a:rPr lang="en-AU" sz="2000" dirty="0"/>
              <a:t>cisternae are </a:t>
            </a:r>
            <a:r>
              <a:rPr lang="en-AU" sz="2000" dirty="0" smtClean="0"/>
              <a:t>shorter and more curved that those of the </a:t>
            </a:r>
            <a:r>
              <a:rPr lang="en-AU" sz="2000" dirty="0" err="1" smtClean="0"/>
              <a:t>rER</a:t>
            </a:r>
            <a:endParaRPr lang="en-AU" sz="2000" dirty="0" smtClean="0"/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The </a:t>
            </a:r>
            <a:r>
              <a:rPr lang="en-AU" sz="2000" dirty="0"/>
              <a:t>Golgi apparatus </a:t>
            </a:r>
            <a:r>
              <a:rPr lang="en-AU" sz="2000" dirty="0" smtClean="0"/>
              <a:t>processes (modifies) proteins from from </a:t>
            </a:r>
            <a:r>
              <a:rPr lang="en-AU" sz="2000" dirty="0"/>
              <a:t>the </a:t>
            </a:r>
            <a:r>
              <a:rPr lang="en-AU" sz="2000" dirty="0" err="1"/>
              <a:t>rER</a:t>
            </a:r>
            <a:r>
              <a:rPr lang="en-AU" sz="2000" dirty="0"/>
              <a:t>. </a:t>
            </a:r>
            <a:r>
              <a:rPr lang="en-AU" sz="2000" dirty="0" smtClean="0"/>
              <a:t>The proteins are then repackaged in </a:t>
            </a:r>
            <a:r>
              <a:rPr lang="en-AU" sz="2000" dirty="0"/>
              <a:t>vesicles </a:t>
            </a:r>
            <a:r>
              <a:rPr lang="en-AU" sz="2000" dirty="0" smtClean="0"/>
              <a:t>for secretion outside the cell.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1751" y="5461000"/>
            <a:ext cx="233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Need a simple diagram</a:t>
            </a:r>
            <a:endParaRPr lang="en-US" u="sng" dirty="0"/>
          </a:p>
        </p:txBody>
      </p:sp>
      <p:sp>
        <p:nvSpPr>
          <p:cNvPr id="11" name="Rectangle 10"/>
          <p:cNvSpPr/>
          <p:nvPr/>
        </p:nvSpPr>
        <p:spPr>
          <a:xfrm>
            <a:off x="1188315" y="6396335"/>
            <a:ext cx="7955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1200" dirty="0">
                <a:hlinkClick r:id="rId2"/>
              </a:rPr>
              <a:t>http://</a:t>
            </a:r>
            <a:r>
              <a:rPr lang="en-AU" sz="1200" dirty="0" smtClean="0">
                <a:hlinkClick r:id="rId2"/>
              </a:rPr>
              <a:t>commons.wikimedia.org/wiki/File:C_Golgi.jpg</a:t>
            </a:r>
            <a:endParaRPr lang="en-AU" sz="1200" dirty="0" smtClean="0"/>
          </a:p>
          <a:p>
            <a:pPr algn="r"/>
            <a:r>
              <a:rPr lang="en-AU" sz="1200" dirty="0" smtClean="0">
                <a:hlinkClick r:id="rId3"/>
              </a:rPr>
              <a:t>http</a:t>
            </a:r>
            <a:r>
              <a:rPr lang="en-AU" sz="1200" dirty="0">
                <a:hlinkClick r:id="rId3"/>
              </a:rPr>
              <a:t>://commons.wikimedia.org/wiki/File:Golgi_in_the_cytoplasm_of_a_macrophage_in_the_alveolus_(lung)_-_TEM.jpg</a:t>
            </a:r>
            <a:endParaRPr lang="en-US" sz="1200" dirty="0"/>
          </a:p>
        </p:txBody>
      </p:sp>
      <p:pic>
        <p:nvPicPr>
          <p:cNvPr id="14" name="Picture 2" descr="File:Golgi in the cytoplasm of a macrophage in the alveolus (lung) - T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76267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4521200" y="1175266"/>
            <a:ext cx="3213100" cy="17838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23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6794500" cy="871773"/>
          </a:xfrm>
          <a:solidFill>
            <a:schemeClr val="accent1">
              <a:lumMod val="40000"/>
              <a:lumOff val="60000"/>
              <a:alpha val="78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/>
              <a:t>Understandings, Applications and Skills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113065"/>
              </p:ext>
            </p:extLst>
          </p:nvPr>
        </p:nvGraphicFramePr>
        <p:xfrm>
          <a:off x="321932" y="1050925"/>
          <a:ext cx="8500119" cy="566362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715431"/>
                <a:gridCol w="4077911"/>
                <a:gridCol w="3706777"/>
              </a:tblGrid>
              <a:tr h="223434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u="none" strike="noStrike" dirty="0" err="1">
                          <a:effectLst/>
                          <a:latin typeface="Arial"/>
                          <a:cs typeface="Arial"/>
                        </a:rPr>
                        <a:t>Statement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Arial"/>
                          <a:cs typeface="Arial"/>
                        </a:rPr>
                        <a:t>Guidance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/>
                </a:tc>
              </a:tr>
              <a:tr h="2280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1.2.U1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Prokaryotes have a simple cell structure without compartmentalization.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1.2.U2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Eukaryotes have a compartmentalized cell structure.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1.2.U3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Electron microscopes have a much higher resolution than light microscopes.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1.2.A1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Structure and function of organelles within exocrine gland cells of the pancreas and within palisade mesophyll cells of the leaf.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1.2.A2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Prokaryotes divide by binary fission.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1.2.S1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Drawing of the ultrastructure of prokaryotic cells based on electron micrographs.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Drawings of prokaryotic cells should show the cell wall,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pili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 and flagella, and plasma membrane enclosing cytoplasm that contains 70S ribosomes and a nucleoid with naked DNA.</a:t>
                      </a:r>
                    </a:p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1.2.S2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Drawing of the ultrastructure of eukaryotic cells based on electron micrographs.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Drawings of eukaryotic cells should show a plasma membrane enclosing cytoplasm that contains 80S ribosomes and a nucleus, mitochondria and other membrane-bound organelles are present in the cytoplasm. Some eukaryotic cells have a cell wall.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  <a:tr h="22802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1.2.S3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Interpretation of electron micrographs to identify organelles and deduce the function of specialized cells.</a:t>
                      </a: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42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68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.A1 Structure and function of organelles within exocrine gland cells of the pancreas and within palisade mesophyll cells of the leaf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798" y="929816"/>
            <a:ext cx="54917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/>
              <a:t>Vesicles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A single </a:t>
            </a:r>
            <a:r>
              <a:rPr lang="en-AU" sz="2000" dirty="0"/>
              <a:t>membrane with fluid </a:t>
            </a:r>
            <a:r>
              <a:rPr lang="en-AU" sz="2000" dirty="0" smtClean="0"/>
              <a:t>inside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Very small in size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Used to transport materials inside of a cell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798" y="2642272"/>
            <a:ext cx="233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Need a simple diagram</a:t>
            </a:r>
            <a:endParaRPr lang="en-US" u="sng" dirty="0"/>
          </a:p>
        </p:txBody>
      </p:sp>
      <p:pic>
        <p:nvPicPr>
          <p:cNvPr id="8" name="Picture 2" descr="File:Golgi in the cytoplasm of a macrophage in the alveolus (lung) - 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3700" y="100260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4800600" y="1714500"/>
            <a:ext cx="2159000" cy="762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188315" y="6396335"/>
            <a:ext cx="7955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sz="1200" dirty="0">
                <a:hlinkClick r:id="rId3"/>
              </a:rPr>
              <a:t>http://</a:t>
            </a:r>
            <a:r>
              <a:rPr lang="en-AU" sz="1200" dirty="0" smtClean="0">
                <a:hlinkClick r:id="rId3"/>
              </a:rPr>
              <a:t>commons.wikimedia.org/wiki/File:C_Golgi.jpg</a:t>
            </a:r>
            <a:endParaRPr lang="en-AU" sz="1200" dirty="0" smtClean="0"/>
          </a:p>
          <a:p>
            <a:pPr algn="r"/>
            <a:r>
              <a:rPr lang="en-AU" sz="1200" dirty="0" smtClean="0">
                <a:hlinkClick r:id="rId4"/>
              </a:rPr>
              <a:t>http</a:t>
            </a:r>
            <a:r>
              <a:rPr lang="en-AU" sz="1200" dirty="0">
                <a:hlinkClick r:id="rId4"/>
              </a:rPr>
              <a:t>://commons.wikimedia.org/wiki/File:Golgi_in_the_cytoplasm_of_a_macrophage_in_the_alveolus_(lung)_-_TEM.jpg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02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68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.A1 Structure and function of organelles within exocrine gland cells of the pancreas and within palisade mesophyll cells of the leaf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798" y="929816"/>
            <a:ext cx="453254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/>
              <a:t>Lysosomes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Generally </a:t>
            </a:r>
            <a:r>
              <a:rPr lang="en-AU" sz="2000" dirty="0"/>
              <a:t>spherical with a single </a:t>
            </a:r>
            <a:r>
              <a:rPr lang="en-AU" sz="2000" dirty="0" smtClean="0"/>
              <a:t>membrane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Formed </a:t>
            </a:r>
            <a:r>
              <a:rPr lang="en-AU" sz="2000" dirty="0"/>
              <a:t>from Golgi </a:t>
            </a:r>
            <a:r>
              <a:rPr lang="en-AU" sz="2000" dirty="0" smtClean="0"/>
              <a:t>vesicles.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They </a:t>
            </a:r>
            <a:r>
              <a:rPr lang="en-AU" sz="2000" dirty="0"/>
              <a:t>contain digestive </a:t>
            </a:r>
            <a:r>
              <a:rPr lang="en-AU" sz="2000" dirty="0" smtClean="0"/>
              <a:t>enzymes for breakdown of:</a:t>
            </a:r>
          </a:p>
          <a:p>
            <a:pPr marL="800100" lvl="1" indent="-342900">
              <a:buFont typeface="Courier New"/>
              <a:buChar char="o"/>
            </a:pPr>
            <a:r>
              <a:rPr lang="en-AU" sz="2000" dirty="0" smtClean="0"/>
              <a:t>ingested food in vesicles</a:t>
            </a:r>
          </a:p>
          <a:p>
            <a:pPr marL="800100" lvl="1" indent="-342900">
              <a:buFont typeface="Courier New"/>
              <a:buChar char="o"/>
            </a:pPr>
            <a:r>
              <a:rPr lang="en-AU" sz="2000" dirty="0" smtClean="0"/>
              <a:t>unwanted/damaged organelles</a:t>
            </a:r>
          </a:p>
          <a:p>
            <a:pPr marL="800100" lvl="1" indent="-342900">
              <a:buFont typeface="Courier New"/>
              <a:buChar char="o"/>
            </a:pPr>
            <a:r>
              <a:rPr lang="en-AU" sz="2000" dirty="0" smtClean="0"/>
              <a:t>The cell itself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High concentration of enzymes (a type of protein) cause this organelle to stain heavily and hence appear dark on micrographs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344" y="929816"/>
            <a:ext cx="4451655" cy="62964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3899" y="6611779"/>
            <a:ext cx="58801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http://1.bp.blogspot.com/-</a:t>
            </a:r>
            <a:r>
              <a:rPr lang="en-US" sz="1000" dirty="0" err="1">
                <a:hlinkClick r:id="rId3"/>
              </a:rPr>
              <a:t>WGspbEtlkls</a:t>
            </a:r>
            <a:r>
              <a:rPr lang="en-US" sz="1000" dirty="0">
                <a:hlinkClick r:id="rId3"/>
              </a:rPr>
              <a:t>/TgCUbtp7_-I/</a:t>
            </a:r>
            <a:r>
              <a:rPr lang="en-US" sz="1000" dirty="0" err="1">
                <a:hlinkClick r:id="rId3"/>
              </a:rPr>
              <a:t>AAAAAAAAAJw</a:t>
            </a:r>
            <a:r>
              <a:rPr lang="en-US" sz="1000" dirty="0">
                <a:hlinkClick r:id="rId3"/>
              </a:rPr>
              <a:t>/SoIp2vXzH4E/s320/Figure+2-26.bmp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3237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68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.A1 Structure and function of organelles within exocrine gland cells of the pancreas and within palisade mesophyll cells of the leaf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798" y="929816"/>
            <a:ext cx="41231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/>
              <a:t>Vacuoles</a:t>
            </a:r>
            <a:endParaRPr lang="en-AU" sz="2000" dirty="0" smtClean="0"/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Single </a:t>
            </a:r>
            <a:r>
              <a:rPr lang="en-AU" sz="2000" dirty="0"/>
              <a:t>membrane with fluid </a:t>
            </a:r>
            <a:r>
              <a:rPr lang="en-AU" sz="2000" dirty="0" smtClean="0"/>
              <a:t>inside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In Plant cells vacuoles are large and permanent, often occupying the majority of the cell volume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In animals vacuoles are smaller and temporary and used for various reasons, e.g. to absorb food and digest 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995" y="929816"/>
            <a:ext cx="4861005" cy="3924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28900" y="6611779"/>
            <a:ext cx="65151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</a:t>
            </a:r>
            <a:r>
              <a:rPr lang="en-US" sz="1000" dirty="0" err="1">
                <a:hlinkClick r:id="rId3"/>
              </a:rPr>
              <a:t>middletownhighschool.wikispaces.com</a:t>
            </a:r>
            <a:r>
              <a:rPr lang="en-US" sz="1000" dirty="0">
                <a:hlinkClick r:id="rId3"/>
              </a:rPr>
              <a:t>/file/view/ch13f20.jpg/173915407/ch13f20.jpg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503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68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.A1 Structure and function of organelles within exocrine gland cells of the pancreas and within palisade mesophyll cells of the leaf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798" y="929816"/>
            <a:ext cx="50599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/>
              <a:t>Flagellum (Flagella pl.)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Thin projection (usually singular) from the cell surface.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Contain microtubules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Used to move the cell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863600"/>
            <a:ext cx="3810000" cy="5130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</a:t>
            </a:r>
            <a:r>
              <a:rPr lang="en-US" sz="1000" dirty="0" err="1">
                <a:hlinkClick r:id="rId3"/>
              </a:rPr>
              <a:t>medicine.utah.edu</a:t>
            </a:r>
            <a:r>
              <a:rPr lang="en-US" sz="1000" dirty="0">
                <a:hlinkClick r:id="rId3"/>
              </a:rPr>
              <a:t>/surgery/</a:t>
            </a:r>
            <a:r>
              <a:rPr lang="en-US" sz="1000" dirty="0" err="1">
                <a:hlinkClick r:id="rId3"/>
              </a:rPr>
              <a:t>andrology</a:t>
            </a:r>
            <a:r>
              <a:rPr lang="en-US" sz="1000" dirty="0">
                <a:hlinkClick r:id="rId3"/>
              </a:rPr>
              <a:t>/images/P29SERIES2-4.JPG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 rot="1340780">
            <a:off x="6803460" y="840916"/>
            <a:ext cx="225569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ANIMALS ONLY*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59798" y="5994400"/>
            <a:ext cx="482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*Mature plant cells do not possess </a:t>
            </a:r>
            <a:r>
              <a:rPr lang="en-US" sz="1200" dirty="0"/>
              <a:t>possess cilia and </a:t>
            </a:r>
            <a:r>
              <a:rPr lang="en-US" sz="1200" dirty="0" smtClean="0"/>
              <a:t>flagella, but some plant gametes are motile and do have them. This is not a common occurrence and you would not be expected to know about this.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994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68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.A1 Structure and function of organelles within exocrine gland cells of the pancreas and within palisade mesophyll cells of the leaf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798" y="929816"/>
            <a:ext cx="54917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/>
              <a:t>Cilia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Thin projections from the cell surface.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Contain microtubules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Used to either move the cell or to move the fluids next to the cell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0" y="929816"/>
            <a:ext cx="6680200" cy="4140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1600" y="6449992"/>
            <a:ext cx="924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http://cache1.asset-cache.net/</a:t>
            </a:r>
            <a:r>
              <a:rPr lang="en-US" sz="1000" dirty="0" err="1">
                <a:hlinkClick r:id="rId3"/>
              </a:rPr>
              <a:t>gc</a:t>
            </a:r>
            <a:r>
              <a:rPr lang="en-US" sz="1000" dirty="0">
                <a:hlinkClick r:id="rId3"/>
              </a:rPr>
              <a:t>/139809475-shows-cilia-pseudostratifed-structure-goblet-gettyimages.jpg?v=1&amp;c=</a:t>
            </a:r>
            <a:r>
              <a:rPr lang="en-US" sz="1000" dirty="0" err="1">
                <a:hlinkClick r:id="rId3"/>
              </a:rPr>
              <a:t>IWSAsset&amp;k</a:t>
            </a:r>
            <a:r>
              <a:rPr lang="en-US" sz="1000" dirty="0">
                <a:hlinkClick r:id="rId3"/>
              </a:rPr>
              <a:t>=2&amp;d=ut2a821i%2BSbReC5nXMMSneS7x9HksglF3dCo8uKSNT1EglzTjjv58OvCiQSlcyy0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 rot="1340780">
            <a:off x="6803460" y="840916"/>
            <a:ext cx="225569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ANIMALS ONLY*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9798" y="5803661"/>
            <a:ext cx="482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*Mature plant cells do not possess </a:t>
            </a:r>
            <a:r>
              <a:rPr lang="en-US" sz="1200" dirty="0"/>
              <a:t>possess cilia and </a:t>
            </a:r>
            <a:r>
              <a:rPr lang="en-US" sz="1200" dirty="0" smtClean="0"/>
              <a:t>flagella, but some plant gametes are motile and do have them. This is not a common occurrence and you would not be expected to know about this.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93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68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.A1 Structure and function of organelles within exocrine gland cells of the pancreas and within palisade mesophyll cells of the leaf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798" y="929816"/>
            <a:ext cx="549170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/>
              <a:t>Microtubules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Small </a:t>
            </a:r>
            <a:r>
              <a:rPr lang="en-AU" sz="2000" dirty="0"/>
              <a:t>cylindrical fibres called </a:t>
            </a:r>
            <a:r>
              <a:rPr lang="en-AU" sz="2000" dirty="0" smtClean="0"/>
              <a:t>microtubules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Have a variety of functions, e.g. part of the structure of flagella and they play a role in cell division</a:t>
            </a:r>
          </a:p>
          <a:p>
            <a:endParaRPr lang="en-AU" sz="2000" dirty="0"/>
          </a:p>
          <a:p>
            <a:r>
              <a:rPr lang="en-AU" sz="2000" b="1" dirty="0" smtClean="0"/>
              <a:t>Centrioles</a:t>
            </a:r>
            <a:endParaRPr lang="en-AU" sz="2000" dirty="0" smtClean="0"/>
          </a:p>
          <a:p>
            <a:pPr marL="342900" indent="-342900">
              <a:buFont typeface="Arial"/>
              <a:buChar char="•"/>
            </a:pPr>
            <a:r>
              <a:rPr lang="en-AU" sz="2000" dirty="0"/>
              <a:t>C</a:t>
            </a:r>
            <a:r>
              <a:rPr lang="en-AU" sz="2000" dirty="0" smtClean="0"/>
              <a:t>onsist </a:t>
            </a:r>
            <a:r>
              <a:rPr lang="en-AU" sz="2000" dirty="0"/>
              <a:t>of two groups of nine triple </a:t>
            </a:r>
            <a:r>
              <a:rPr lang="en-AU" sz="2000" dirty="0" smtClean="0"/>
              <a:t>microtubules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 smtClean="0"/>
              <a:t>Are mainly found in animal cells, not present in vascular plants or fungi.</a:t>
            </a:r>
            <a:endParaRPr lang="en-AU" sz="2000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300" y="929816"/>
            <a:ext cx="3187700" cy="2552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5798" y="6611779"/>
            <a:ext cx="66982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https://encrypted-tbn1.gstatic.com/</a:t>
            </a:r>
            <a:r>
              <a:rPr lang="en-US" sz="1000" dirty="0" err="1">
                <a:hlinkClick r:id="rId3"/>
              </a:rPr>
              <a:t>images?q</a:t>
            </a:r>
            <a:r>
              <a:rPr lang="en-US" sz="1000" dirty="0">
                <a:hlinkClick r:id="rId3"/>
              </a:rPr>
              <a:t>=tbn:ANd9GcSrrSOHTtgbp2fiBrTjBtL1sBOhi0i5z0pf4oWpQ9EdTqr_-IN9OQ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6022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68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.A1 Structure and function of organelles within exocrine gland cells of the pancreas and within palisade mesophyll cells of the leaf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798" y="929816"/>
            <a:ext cx="549170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/>
              <a:t>Chloroplast</a:t>
            </a:r>
          </a:p>
          <a:p>
            <a:pPr marL="342900" indent="-342900">
              <a:buFont typeface="Arial"/>
              <a:buChar char="•"/>
            </a:pPr>
            <a:r>
              <a:rPr lang="en-AU" b="1" dirty="0" smtClean="0"/>
              <a:t>Many, but not all, plant cells </a:t>
            </a:r>
            <a:r>
              <a:rPr lang="en-AU" dirty="0" smtClean="0"/>
              <a:t>contain chloroplasts</a:t>
            </a:r>
          </a:p>
          <a:p>
            <a:pPr marL="342900" indent="-342900">
              <a:buFont typeface="Arial"/>
              <a:buChar char="•"/>
            </a:pPr>
            <a:r>
              <a:rPr lang="en-AU" dirty="0" smtClean="0"/>
              <a:t>A </a:t>
            </a:r>
            <a:r>
              <a:rPr lang="en-AU" dirty="0"/>
              <a:t>double membrane surrounds the </a:t>
            </a:r>
            <a:r>
              <a:rPr lang="en-AU" dirty="0" smtClean="0"/>
              <a:t>chloroplast</a:t>
            </a:r>
          </a:p>
          <a:p>
            <a:pPr marL="342900" indent="-342900">
              <a:buFont typeface="Arial"/>
              <a:buChar char="•"/>
            </a:pPr>
            <a:r>
              <a:rPr lang="en-AU" dirty="0" smtClean="0"/>
              <a:t>Inside </a:t>
            </a:r>
            <a:r>
              <a:rPr lang="en-AU" dirty="0"/>
              <a:t>are stacks of </a:t>
            </a:r>
            <a:r>
              <a:rPr lang="en-AU" dirty="0" smtClean="0"/>
              <a:t>thylakoids</a:t>
            </a:r>
          </a:p>
          <a:p>
            <a:pPr marL="342900" indent="-342900">
              <a:buFont typeface="Arial"/>
              <a:buChar char="•"/>
            </a:pPr>
            <a:r>
              <a:rPr lang="en-AU" dirty="0" smtClean="0"/>
              <a:t>Each thylakoid is a disc composed of a flattened membrane</a:t>
            </a:r>
          </a:p>
          <a:p>
            <a:pPr marL="342900" indent="-342900">
              <a:buFont typeface="Arial"/>
              <a:buChar char="•"/>
            </a:pPr>
            <a:r>
              <a:rPr lang="en-AU" dirty="0" smtClean="0"/>
              <a:t>The </a:t>
            </a:r>
            <a:r>
              <a:rPr lang="en-AU" dirty="0"/>
              <a:t>shape of chloroplasts is variable but is usually </a:t>
            </a:r>
            <a:r>
              <a:rPr lang="en-AU" dirty="0" smtClean="0"/>
              <a:t>ovoid</a:t>
            </a:r>
          </a:p>
          <a:p>
            <a:pPr marL="342900" indent="-342900">
              <a:buFont typeface="Arial"/>
              <a:buChar char="•"/>
            </a:pPr>
            <a:r>
              <a:rPr lang="en-AU" dirty="0" smtClean="0"/>
              <a:t>The site of photosynthesis and hence where glucose is produced.</a:t>
            </a:r>
          </a:p>
          <a:p>
            <a:pPr marL="342900" indent="-342900">
              <a:buFont typeface="Arial"/>
              <a:buChar char="•"/>
            </a:pPr>
            <a:r>
              <a:rPr lang="en-AU" dirty="0" smtClean="0"/>
              <a:t>Starch grains maybe present if photosynthesis is happening quickly</a:t>
            </a:r>
          </a:p>
        </p:txBody>
      </p:sp>
      <p:sp>
        <p:nvSpPr>
          <p:cNvPr id="3" name="TextBox 2"/>
          <p:cNvSpPr txBox="1"/>
          <p:nvPr/>
        </p:nvSpPr>
        <p:spPr>
          <a:xfrm rot="1340780">
            <a:off x="7162800" y="917116"/>
            <a:ext cx="1892615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PLANTS ONLY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2" y="4454987"/>
            <a:ext cx="4021138" cy="21567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0" y="638649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https://</a:t>
            </a:r>
            <a:r>
              <a:rPr lang="en-US" sz="1000" dirty="0" err="1">
                <a:hlinkClick r:id="rId3"/>
              </a:rPr>
              <a:t>benchprep.com</a:t>
            </a:r>
            <a:r>
              <a:rPr lang="en-US" sz="1000" dirty="0">
                <a:hlinkClick r:id="rId3"/>
              </a:rPr>
              <a:t>/blog/</a:t>
            </a:r>
            <a:r>
              <a:rPr lang="en-US" sz="1000" dirty="0" err="1">
                <a:hlinkClick r:id="rId3"/>
              </a:rPr>
              <a:t>wp</a:t>
            </a:r>
            <a:r>
              <a:rPr lang="en-US" sz="1000" dirty="0">
                <a:hlinkClick r:id="rId3"/>
              </a:rPr>
              <a:t>-content/uploads/2012/08/chloroplast2.jpg</a:t>
            </a:r>
            <a:endParaRPr lang="en-US" sz="1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314" y="2146300"/>
            <a:ext cx="3048000" cy="2667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78200" y="6632714"/>
            <a:ext cx="5765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5"/>
              </a:rPr>
              <a:t>http://</a:t>
            </a:r>
            <a:r>
              <a:rPr lang="en-US" sz="1000" dirty="0" err="1">
                <a:hlinkClick r:id="rId5"/>
              </a:rPr>
              <a:t>www.biology.arizona.edu</a:t>
            </a:r>
            <a:r>
              <a:rPr lang="en-US" sz="1000" dirty="0">
                <a:hlinkClick r:id="rId5"/>
              </a:rPr>
              <a:t>/biochemistry/</a:t>
            </a:r>
            <a:r>
              <a:rPr lang="en-US" sz="1000" dirty="0" err="1">
                <a:hlinkClick r:id="rId5"/>
              </a:rPr>
              <a:t>problem_sets</a:t>
            </a:r>
            <a:r>
              <a:rPr lang="en-US" sz="1000" dirty="0">
                <a:hlinkClick r:id="rId5"/>
              </a:rPr>
              <a:t>/photosynthesis_1/graphics/</a:t>
            </a:r>
            <a:r>
              <a:rPr lang="en-US" sz="1000" dirty="0" err="1">
                <a:hlinkClick r:id="rId5"/>
              </a:rPr>
              <a:t>chloroplast.GIF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8712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68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.A1 Structure and function of organelles within exocrine gland cells of the pancreas and within palisade mesophyll cells of the leaf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1798" y="1262732"/>
            <a:ext cx="549170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 smtClean="0"/>
              <a:t>Cell wall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an </a:t>
            </a:r>
            <a:r>
              <a:rPr lang="en-US" sz="2000" u="sng" dirty="0"/>
              <a:t>extracellular component </a:t>
            </a:r>
            <a:r>
              <a:rPr lang="en-US" sz="2000" dirty="0" smtClean="0"/>
              <a:t>not an organelle.</a:t>
            </a:r>
          </a:p>
          <a:p>
            <a:pPr marL="342900" indent="-342900">
              <a:buFont typeface="Arial"/>
              <a:buChar char="•"/>
            </a:pPr>
            <a:r>
              <a:rPr lang="en-US" sz="2000" u="sng" dirty="0" smtClean="0"/>
              <a:t>secreted </a:t>
            </a:r>
            <a:r>
              <a:rPr lang="en-US" sz="2000" u="sng" dirty="0"/>
              <a:t>by </a:t>
            </a:r>
            <a:r>
              <a:rPr lang="en-US" sz="2000" b="1" u="sng" dirty="0" smtClean="0"/>
              <a:t>all plant </a:t>
            </a:r>
            <a:r>
              <a:rPr lang="en-US" sz="2000" b="1" u="sng" dirty="0"/>
              <a:t>cells </a:t>
            </a:r>
            <a:r>
              <a:rPr lang="en-US" sz="2000" dirty="0"/>
              <a:t>(fungi and some </a:t>
            </a:r>
            <a:r>
              <a:rPr lang="en-US" sz="2000" dirty="0" err="1"/>
              <a:t>protists</a:t>
            </a:r>
            <a:r>
              <a:rPr lang="en-US" sz="2000" dirty="0"/>
              <a:t> also secrete cell walls)</a:t>
            </a:r>
            <a:r>
              <a:rPr lang="en-US" sz="20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Plant </a:t>
            </a:r>
            <a:r>
              <a:rPr lang="en-US" sz="2000" dirty="0"/>
              <a:t>cell walls consist mainly of cellulose which is: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/>
              <a:t>Permeable - does not affect transport in and out of the cell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/>
              <a:t>Strong – gives support to the cell and prevent the plasma membrane bursting when under pressure</a:t>
            </a:r>
          </a:p>
          <a:p>
            <a:pPr marL="800100" lvl="1" indent="-342900">
              <a:buFont typeface="Courier New"/>
              <a:buChar char="o"/>
            </a:pPr>
            <a:r>
              <a:rPr lang="en-US" sz="2000" dirty="0"/>
              <a:t>Hard to digest –resistant to being broken down, therefore lasts along time without the need for replacement/maintenance</a:t>
            </a:r>
          </a:p>
        </p:txBody>
      </p:sp>
      <p:sp>
        <p:nvSpPr>
          <p:cNvPr id="3" name="TextBox 2"/>
          <p:cNvSpPr txBox="1"/>
          <p:nvPr/>
        </p:nvSpPr>
        <p:spPr>
          <a:xfrm rot="1340780">
            <a:off x="7162800" y="917116"/>
            <a:ext cx="1892615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PLANTS ONLY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7334" y="1046832"/>
            <a:ext cx="6434667" cy="482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0" y="6611779"/>
            <a:ext cx="533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</a:t>
            </a:r>
            <a:r>
              <a:rPr lang="en-US" sz="1000" dirty="0" err="1">
                <a:hlinkClick r:id="rId3"/>
              </a:rPr>
              <a:t>www.oncoursesystems.com</a:t>
            </a:r>
            <a:r>
              <a:rPr lang="en-US" sz="1000" dirty="0">
                <a:hlinkClick r:id="rId3"/>
              </a:rPr>
              <a:t>/images/user/9341/10845583/01-03_PlantCell(L-Large).jpg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49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50890"/>
            <a:ext cx="9204826" cy="8861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.S2 Drawing of the ultrastructure of eukaryotic cells based on electron micrographs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933" y="562738"/>
            <a:ext cx="2672467" cy="31393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Draw a pancreas exocrine </a:t>
            </a:r>
            <a:r>
              <a:rPr lang="en-US" dirty="0" err="1" smtClean="0"/>
              <a:t>cellfrom</a:t>
            </a:r>
            <a:r>
              <a:rPr lang="en-US" dirty="0" smtClean="0"/>
              <a:t> the image below. You should be able to label the following structures: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plasma membrane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mitochondria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rER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Nucleus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Secretory granules (dark spheres)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7800" y="6624935"/>
            <a:ext cx="64389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</a:t>
            </a:r>
            <a:r>
              <a:rPr lang="en-US" sz="1000" dirty="0" err="1">
                <a:hlinkClick r:id="rId3"/>
              </a:rPr>
              <a:t>medcell.med.yale.edu</a:t>
            </a:r>
            <a:r>
              <a:rPr lang="en-US" sz="1000" dirty="0">
                <a:hlinkClick r:id="rId3"/>
              </a:rPr>
              <a:t>/</a:t>
            </a:r>
            <a:r>
              <a:rPr lang="en-US" sz="1000" dirty="0" err="1">
                <a:hlinkClick r:id="rId3"/>
              </a:rPr>
              <a:t>systems_cell_biology_old</a:t>
            </a:r>
            <a:r>
              <a:rPr lang="en-US" sz="1000" dirty="0">
                <a:hlinkClick r:id="rId3"/>
              </a:rPr>
              <a:t>/</a:t>
            </a:r>
            <a:r>
              <a:rPr lang="en-US" sz="1000" dirty="0" err="1">
                <a:hlinkClick r:id="rId3"/>
              </a:rPr>
              <a:t>liver_and_pancreas</a:t>
            </a:r>
            <a:r>
              <a:rPr lang="en-US" sz="1000" dirty="0">
                <a:hlinkClick r:id="rId3"/>
              </a:rPr>
              <a:t>/images/</a:t>
            </a:r>
            <a:r>
              <a:rPr lang="en-US" sz="1000" dirty="0" err="1">
                <a:hlinkClick r:id="rId3"/>
              </a:rPr>
              <a:t>exocrine_pancreas_em.jpg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5062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804928"/>
            <a:ext cx="7264399" cy="6065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.S2 Drawing of the ultrastructure of eukaryotic cells based on electron micrographs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33" y="474702"/>
            <a:ext cx="1935867" cy="45243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Draw a single palisade mesophyll cell from the image below. You should be able to label the following structures: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cell wall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plasma </a:t>
            </a:r>
            <a:r>
              <a:rPr lang="en-US" dirty="0" smtClean="0"/>
              <a:t>membrane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hloroplasts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v</a:t>
            </a:r>
            <a:r>
              <a:rPr lang="en-US" dirty="0" smtClean="0"/>
              <a:t>acuole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n</a:t>
            </a:r>
            <a:r>
              <a:rPr lang="en-US" dirty="0" smtClean="0"/>
              <a:t>ucleus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ytoplasm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mitochondria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http://www.lifesci.sussex.ac.uk/home/</a:t>
            </a:r>
            <a:r>
              <a:rPr lang="en-US" sz="1000" dirty="0" err="1">
                <a:hlinkClick r:id="rId3"/>
              </a:rPr>
              <a:t>Julian_Thorpe</a:t>
            </a:r>
            <a:r>
              <a:rPr lang="en-US" sz="1000" dirty="0">
                <a:hlinkClick r:id="rId3"/>
              </a:rPr>
              <a:t>/TEM19.htm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0787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700" y="1064550"/>
            <a:ext cx="3429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800" dirty="0">
                <a:latin typeface="Arial"/>
                <a:cs typeface="Arial"/>
              </a:rPr>
              <a:t>1</a:t>
            </a:r>
            <a:r>
              <a:rPr lang="en-US" sz="1800" dirty="0" smtClean="0">
                <a:latin typeface="Arial"/>
                <a:cs typeface="Arial"/>
              </a:rPr>
              <a:t>.2.U3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Electron microscopes have a much higher resolution than light microscopes.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46682" y="1089950"/>
            <a:ext cx="5111118" cy="278355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Light microscopes are limited in resolution by the wavelengths of visible light (400–700 nm).</a:t>
            </a:r>
          </a:p>
          <a:p>
            <a:r>
              <a:rPr lang="en-US" sz="1600" dirty="0" smtClean="0"/>
              <a:t>Electrons </a:t>
            </a:r>
            <a:r>
              <a:rPr lang="en-US" sz="1600" dirty="0"/>
              <a:t>have a much shorter </a:t>
            </a:r>
            <a:r>
              <a:rPr lang="en-US" sz="1600" dirty="0" smtClean="0"/>
              <a:t>wavelength (2 – 12 pm) therefore electron </a:t>
            </a:r>
            <a:r>
              <a:rPr lang="en-US" sz="1600" dirty="0"/>
              <a:t>microscopes have a much higher </a:t>
            </a:r>
            <a:r>
              <a:rPr lang="en-US" sz="1600" dirty="0" smtClean="0"/>
              <a:t>resolution</a:t>
            </a:r>
            <a:endParaRPr lang="en-US" sz="1600" dirty="0"/>
          </a:p>
          <a:p>
            <a:r>
              <a:rPr lang="en-US" sz="1600" dirty="0" smtClean="0"/>
              <a:t>Light microscopes are usually limited to 1000x because, due to the resolution, nothing is gained by increasing the magnification – try zooming in on an image on your laptop or phone after a certain point there is no benefit to zooming in as the image becomes pixelated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11441" y="528054"/>
            <a:ext cx="882935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en-US" b="1" dirty="0"/>
              <a:t>Resolution </a:t>
            </a:r>
            <a:r>
              <a:rPr lang="en-US" dirty="0"/>
              <a:t>is defined as the shortest distance between two points that can be distinguished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357907"/>
              </p:ext>
            </p:extLst>
          </p:nvPr>
        </p:nvGraphicFramePr>
        <p:xfrm>
          <a:off x="172082" y="4239842"/>
          <a:ext cx="5397500" cy="23144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2250"/>
                <a:gridCol w="1212850"/>
                <a:gridCol w="1358900"/>
                <a:gridCol w="1333500"/>
              </a:tblGrid>
              <a:tr h="319458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resolution</a:t>
                      </a:r>
                      <a:endParaRPr lang="en-US" sz="1400" baseline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aseline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baseline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4848"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latin typeface="Arial"/>
                          <a:cs typeface="Arial"/>
                        </a:rPr>
                        <a:t>Millimetres</a:t>
                      </a:r>
                      <a:endParaRPr lang="en-US" sz="1400" baseline="0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(mm)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latin typeface="Arial"/>
                          <a:cs typeface="Arial"/>
                        </a:rPr>
                        <a:t>Micrometres</a:t>
                      </a:r>
                      <a:endParaRPr lang="en-US" sz="1400" baseline="0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(</a:t>
                      </a:r>
                      <a:r>
                        <a:rPr lang="en-US" sz="1400" baseline="0" dirty="0" err="1" smtClean="0">
                          <a:latin typeface="Arial"/>
                          <a:cs typeface="Arial"/>
                        </a:rPr>
                        <a:t>μm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latin typeface="Arial"/>
                          <a:cs typeface="Arial"/>
                        </a:rPr>
                        <a:t>Nanometres</a:t>
                      </a:r>
                      <a:endParaRPr lang="en-US" sz="1400" baseline="0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(nm)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8596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Human eye</a:t>
                      </a:r>
                      <a:endParaRPr lang="en-US" sz="1400" baseline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0.1</a:t>
                      </a:r>
                      <a:endParaRPr lang="en-US" sz="1400" baseline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100</a:t>
                      </a:r>
                      <a:endParaRPr lang="en-US" sz="1400" baseline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100,000</a:t>
                      </a:r>
                      <a:endParaRPr lang="en-US" sz="1400" baseline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Light microscopes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0.0002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0.2</a:t>
                      </a:r>
                      <a:endParaRPr lang="en-US" sz="1400" baseline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200</a:t>
                      </a:r>
                      <a:endParaRPr lang="en-US" sz="1400" baseline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Electron microscopes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0.000001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0.001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1</a:t>
                      </a:r>
                      <a:endParaRPr lang="en-US" sz="1400" baseline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5974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</a:t>
            </a:r>
            <a:r>
              <a:rPr lang="en-US" sz="1000" dirty="0" err="1">
                <a:hlinkClick r:id="rId3"/>
              </a:rPr>
              <a:t>upload.wikimedia.org</a:t>
            </a:r>
            <a:r>
              <a:rPr lang="en-US" sz="1000" dirty="0">
                <a:hlinkClick r:id="rId3"/>
              </a:rPr>
              <a:t>/</a:t>
            </a:r>
            <a:r>
              <a:rPr lang="en-US" sz="1000" dirty="0" err="1">
                <a:hlinkClick r:id="rId3"/>
              </a:rPr>
              <a:t>wikipedia</a:t>
            </a:r>
            <a:r>
              <a:rPr lang="en-US" sz="1000" dirty="0">
                <a:hlinkClick r:id="rId3"/>
              </a:rPr>
              <a:t>/commons/c/c5/</a:t>
            </a:r>
            <a:r>
              <a:rPr lang="en-US" sz="1000" dirty="0" err="1">
                <a:hlinkClick r:id="rId3"/>
              </a:rPr>
              <a:t>Electron_Microscope.jpg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0808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302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.S3 Interpretation of electron micrographs to identify organelles and deduce the function of specialized cells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8" y="668337"/>
            <a:ext cx="9093200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81199"/>
            <a:ext cx="1625600" cy="3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7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302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.S3 Interpretation of electron micrographs to identify organelles and deduce the function of specialized cells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" y="693738"/>
            <a:ext cx="8959850" cy="58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81199"/>
            <a:ext cx="1625600" cy="3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8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 electron micrograph of a mouse liver 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571500"/>
            <a:ext cx="8305800" cy="628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302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.S3 Interpretation of electron micrographs to identify organelles and deduce the function of specialized cells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700" y="793929"/>
            <a:ext cx="43307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What organelles can you identify? Think about the role of the organelles that occur most common and deduce the function of the cell.</a:t>
            </a:r>
          </a:p>
        </p:txBody>
      </p:sp>
    </p:spTree>
    <p:extLst>
      <p:ext uri="{BB962C8B-B14F-4D97-AF65-F5344CB8AC3E}">
        <p14:creationId xmlns:p14="http://schemas.microsoft.com/office/powerpoint/2010/main" val="311546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 electron micrograph of a mouse liver 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571500"/>
            <a:ext cx="8305800" cy="628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302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.S3 Interpretation of electron micrographs to identify organelles and deduce the function of specialized cells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700" y="793929"/>
            <a:ext cx="43307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What organelles can you identify? Think about the role of the organelles that occur most common and deduce the function of the cell.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3188" y="3708400"/>
            <a:ext cx="5067300" cy="310854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Evidence &amp; conclusions: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Nucleus present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No cell wall – this is an animal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cell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rER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is present and dominates the cell – lots of protein product is made for secretion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Lots of mitochondria – the synthesis of protein requires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enegy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– this a metabolically active cell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Lots of secretory granules/vesicles near the inside border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Likely to be a cell that specializes in secreting a protein product, possibly a hormone or enzyme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8000"/>
                </a:solidFill>
              </a:rPr>
              <a:t>Is in fact: a mammalian exocrine secretory cell from the pancreas</a:t>
            </a:r>
          </a:p>
          <a:p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302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.S3 Interpretation of electron micrographs to identify organelles and deduce the function of specialized cells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700" y="793929"/>
            <a:ext cx="43307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What organelles can you identify in the top most layer of cells? Think about the role of the organelles that occur most common and deduce the function of the cell.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40000" y="6620014"/>
            <a:ext cx="660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</a:t>
            </a:r>
            <a:r>
              <a:rPr lang="en-US" sz="1000" dirty="0" err="1">
                <a:hlinkClick r:id="rId3"/>
              </a:rPr>
              <a:t>bcrc.bio.umass.edu</a:t>
            </a:r>
            <a:r>
              <a:rPr lang="en-US" sz="1000" dirty="0">
                <a:hlinkClick r:id="rId3"/>
              </a:rPr>
              <a:t>/histology/files/images/Pseudostratified%20Columnar%20Ciliated%20Epithelium1.jpg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918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302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.S3 Interpretation of electron micrographs to identify organelles and deduce the function of specialized cells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700" y="793929"/>
            <a:ext cx="43307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What organelles can you identify in the top most layer of cells? Think about the role of the organelles that occur most common and deduce the function of the cell.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40000" y="6620014"/>
            <a:ext cx="660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</a:t>
            </a:r>
            <a:r>
              <a:rPr lang="en-US" sz="1000" dirty="0" err="1">
                <a:hlinkClick r:id="rId3"/>
              </a:rPr>
              <a:t>bcrc.bio.umass.edu</a:t>
            </a:r>
            <a:r>
              <a:rPr lang="en-US" sz="1000" dirty="0">
                <a:hlinkClick r:id="rId3"/>
              </a:rPr>
              <a:t>/histology/files/images/Pseudostratified%20Columnar%20Ciliated%20Epithelium1.jpg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3913188" y="4127500"/>
            <a:ext cx="5067300" cy="267765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Evidence &amp; conclusions: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Nucleus present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No cell wall – this is an animal cell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Cells closely packed – does not allow infiltration of substances from the lumen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Has a cilia dominated ‘brush border’ adjacent to a lumen – cilia are moving fluids in the lumen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Likely to be a protective layer of cells that actively sweep fluids away from the surface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008000"/>
                </a:solidFill>
              </a:rPr>
              <a:t>Is in fact: ciliated epithelial cell from a mammalian lung</a:t>
            </a:r>
          </a:p>
          <a:p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1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35000"/>
            <a:ext cx="6235700" cy="623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302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.S3 Interpretation of electron micrographs to identify organelles and deduce the function of specialized cells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700" y="793929"/>
            <a:ext cx="43307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What organelles can you identify? Think about the role of the organelles that occur most common and deduce the function of the cell.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</a:t>
            </a:r>
            <a:r>
              <a:rPr lang="en-US" sz="1000" dirty="0" err="1">
                <a:hlinkClick r:id="rId3"/>
              </a:rPr>
              <a:t>www.vcbio.science.ru.nl</a:t>
            </a:r>
            <a:r>
              <a:rPr lang="en-US" sz="1000" dirty="0">
                <a:hlinkClick r:id="rId3"/>
              </a:rPr>
              <a:t>/images/tem-plant-</a:t>
            </a:r>
            <a:r>
              <a:rPr lang="en-US" sz="1000" dirty="0" err="1">
                <a:hlinkClick r:id="rId3"/>
              </a:rPr>
              <a:t>cell.jpg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8562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35000"/>
            <a:ext cx="6235700" cy="623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6302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.S3 Interpretation of electron micrographs to identify organelles and deduce the function of specialized cells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700" y="793929"/>
            <a:ext cx="43307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What organelles can you identify? Think about the role of the organelles that occur most common and deduce the function of the cell.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</a:t>
            </a:r>
            <a:r>
              <a:rPr lang="en-US" sz="1000" dirty="0" err="1">
                <a:hlinkClick r:id="rId3"/>
              </a:rPr>
              <a:t>www.vcbio.science.ru.nl</a:t>
            </a:r>
            <a:r>
              <a:rPr lang="en-US" sz="1000" dirty="0">
                <a:hlinkClick r:id="rId3"/>
              </a:rPr>
              <a:t>/images/tem-plant-</a:t>
            </a:r>
            <a:r>
              <a:rPr lang="en-US" sz="1000" dirty="0" err="1">
                <a:hlinkClick r:id="rId3"/>
              </a:rPr>
              <a:t>cell.jpg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3913188" y="4127500"/>
            <a:ext cx="5067300" cy="246221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Evidence &amp; conclusions: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Cell wall present – must be a plant cell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No chloroplasts – must be found inside the stem or in the roots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Vacuoles relatively small – the cell does not have a storage, transport or support function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Nucleus relatively large / cell size small – likely to be a new cell recently undergone mitosis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Possibly recently divided cell tissue from a plant root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400" dirty="0" smtClean="0">
                <a:solidFill>
                  <a:srgbClr val="008000"/>
                </a:solidFill>
              </a:rPr>
              <a:t>Is in fact: a plant cell found at the root-tip</a:t>
            </a:r>
          </a:p>
          <a:p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4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4"/>
            <a:ext cx="6521397" cy="746554"/>
          </a:xfrm>
        </p:spPr>
        <p:txBody>
          <a:bodyPr/>
          <a:lstStyle/>
          <a:p>
            <a:r>
              <a:rPr lang="en-US" dirty="0" smtClean="0"/>
              <a:t>Bibliography / Acknowledgments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820" y="1000912"/>
            <a:ext cx="5328420" cy="966430"/>
          </a:xfrm>
          <a:prstGeom prst="rect">
            <a:avLst/>
          </a:prstGeom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966" y="976660"/>
            <a:ext cx="2695172" cy="2515494"/>
          </a:xfrm>
          <a:prstGeom prst="rect">
            <a:avLst/>
          </a:prstGeom>
        </p:spPr>
      </p:pic>
      <p:pic>
        <p:nvPicPr>
          <p:cNvPr id="7" name="Picture 6" descr="Screen Shot 2014-04-27 at 14.39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87" y="2178578"/>
            <a:ext cx="3176219" cy="420080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00646" y="4051300"/>
            <a:ext cx="2634592" cy="918592"/>
            <a:chOff x="6000646" y="4051300"/>
            <a:chExt cx="2634592" cy="918592"/>
          </a:xfrm>
        </p:grpSpPr>
        <p:pic>
          <p:nvPicPr>
            <p:cNvPr id="8" name="Picture 7">
              <a:hlinkClick r:id="rId7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1638" y="4106292"/>
              <a:ext cx="825500" cy="8255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000646" y="4106292"/>
              <a:ext cx="17813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000" b="1" dirty="0">
                  <a:hlinkClick r:id="rId7"/>
                </a:rPr>
                <a:t>Jason de </a:t>
              </a:r>
              <a:r>
                <a:rPr lang="fr-FR" sz="2000" b="1" dirty="0" smtClean="0">
                  <a:hlinkClick r:id="rId7"/>
                </a:rPr>
                <a:t>Nys</a:t>
              </a:r>
              <a:endParaRPr lang="fr-FR" sz="2000" b="1" dirty="0" smtClean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02800" y="4051300"/>
              <a:ext cx="2432438" cy="918592"/>
            </a:xfrm>
            <a:prstGeom prst="rect">
              <a:avLst/>
            </a:prstGeom>
            <a:noFill/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146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44623"/>
            <a:ext cx="9144000" cy="8802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800" dirty="0">
                <a:latin typeface="Arial"/>
                <a:cs typeface="Arial"/>
              </a:rPr>
              <a:t>1</a:t>
            </a:r>
            <a:r>
              <a:rPr lang="en-US" sz="1800" dirty="0" smtClean="0">
                <a:latin typeface="Arial"/>
                <a:cs typeface="Arial"/>
              </a:rPr>
              <a:t>.2.U3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Electron microscopes have a much higher resolution than light microscopes.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52700" y="1943100"/>
            <a:ext cx="6223000" cy="17145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Light microscopes allow us to see the structure of cells</a:t>
            </a:r>
          </a:p>
          <a:p>
            <a:r>
              <a:rPr lang="en-US" sz="1800" dirty="0"/>
              <a:t>Electron microscopes allow us to see the </a:t>
            </a:r>
            <a:r>
              <a:rPr lang="en-US" sz="1800" dirty="0" smtClean="0"/>
              <a:t>ultrastructure </a:t>
            </a:r>
            <a:r>
              <a:rPr lang="en-US" sz="1800" dirty="0"/>
              <a:t>of </a:t>
            </a:r>
            <a:r>
              <a:rPr lang="en-US" sz="1800" dirty="0" smtClean="0"/>
              <a:t>cells, such as these </a:t>
            </a:r>
            <a:r>
              <a:rPr lang="en-US" sz="1800" dirty="0"/>
              <a:t>pancreatic exocrine cells</a:t>
            </a:r>
          </a:p>
          <a:p>
            <a:r>
              <a:rPr lang="en-US" sz="1800" dirty="0"/>
              <a:t>Electron microscopes can see viruses (0.1μm diameter) , but light microscopes cannot</a:t>
            </a:r>
          </a:p>
        </p:txBody>
      </p:sp>
      <p:sp>
        <p:nvSpPr>
          <p:cNvPr id="4" name="Rectangle 3"/>
          <p:cNvSpPr/>
          <p:nvPr/>
        </p:nvSpPr>
        <p:spPr>
          <a:xfrm>
            <a:off x="279400" y="682030"/>
            <a:ext cx="457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r>
              <a:rPr lang="en-US" b="1" dirty="0"/>
              <a:t>Ultrastructure</a:t>
            </a:r>
            <a:r>
              <a:rPr lang="en-US" dirty="0"/>
              <a:t> </a:t>
            </a:r>
            <a:r>
              <a:rPr lang="en-US" dirty="0" smtClean="0"/>
              <a:t>is all the structures </a:t>
            </a:r>
            <a:r>
              <a:rPr lang="en-US" dirty="0"/>
              <a:t>of a biological </a:t>
            </a:r>
            <a:r>
              <a:rPr lang="en-US" dirty="0" smtClean="0"/>
              <a:t>specimen that are at least 0.1nm in their smallest dimension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17800" y="6624935"/>
            <a:ext cx="64389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http://</a:t>
            </a:r>
            <a:r>
              <a:rPr lang="en-US" sz="1000" dirty="0" err="1">
                <a:hlinkClick r:id="rId3"/>
              </a:rPr>
              <a:t>medcell.med.yale.edu</a:t>
            </a:r>
            <a:r>
              <a:rPr lang="en-US" sz="1000" dirty="0">
                <a:hlinkClick r:id="rId3"/>
              </a:rPr>
              <a:t>/</a:t>
            </a:r>
            <a:r>
              <a:rPr lang="en-US" sz="1000" dirty="0" err="1">
                <a:hlinkClick r:id="rId3"/>
              </a:rPr>
              <a:t>systems_cell_biology_old</a:t>
            </a:r>
            <a:r>
              <a:rPr lang="en-US" sz="1000" dirty="0">
                <a:hlinkClick r:id="rId3"/>
              </a:rPr>
              <a:t>/</a:t>
            </a:r>
            <a:r>
              <a:rPr lang="en-US" sz="1000" dirty="0" err="1">
                <a:hlinkClick r:id="rId3"/>
              </a:rPr>
              <a:t>liver_and_pancreas</a:t>
            </a:r>
            <a:r>
              <a:rPr lang="en-US" sz="1000" dirty="0">
                <a:hlinkClick r:id="rId3"/>
              </a:rPr>
              <a:t>/images/</a:t>
            </a:r>
            <a:r>
              <a:rPr lang="en-US" sz="1000" dirty="0" err="1">
                <a:hlinkClick r:id="rId3"/>
              </a:rPr>
              <a:t>exocrine_pancreas_em.jpg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4384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10 at 19.49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379748"/>
            <a:ext cx="8534400" cy="63832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800" dirty="0">
                <a:latin typeface="Arial"/>
                <a:cs typeface="Arial"/>
              </a:rPr>
              <a:t>1</a:t>
            </a:r>
            <a:r>
              <a:rPr lang="en-US" sz="1800" dirty="0" smtClean="0">
                <a:latin typeface="Arial"/>
                <a:cs typeface="Arial"/>
              </a:rPr>
              <a:t>.2.U1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Prokaryotes have a simple cell structure without compartmentalization.</a:t>
            </a: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81199"/>
            <a:ext cx="1625600" cy="3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0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800" dirty="0">
                <a:latin typeface="Arial"/>
                <a:cs typeface="Arial"/>
              </a:rPr>
              <a:t>1</a:t>
            </a:r>
            <a:r>
              <a:rPr lang="en-US" sz="1800" dirty="0" smtClean="0">
                <a:latin typeface="Arial"/>
                <a:cs typeface="Arial"/>
              </a:rPr>
              <a:t>.2.U1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Prokaryotes have a simple cell structure without compartmentalization.</a:t>
            </a: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81199"/>
            <a:ext cx="1625600" cy="389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" y="672068"/>
            <a:ext cx="589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web-links for learning about prokaryote ultrastructure: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6700" y="3886200"/>
            <a:ext cx="5499100" cy="2309061"/>
            <a:chOff x="304800" y="1397000"/>
            <a:chExt cx="5499100" cy="2309061"/>
          </a:xfrm>
        </p:grpSpPr>
        <p:pic>
          <p:nvPicPr>
            <p:cNvPr id="6" name="Picture 3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00" y="1397000"/>
              <a:ext cx="3048000" cy="2041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04800" y="3459840"/>
              <a:ext cx="54991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hlinkClick r:id="rId4"/>
                </a:rPr>
                <a:t>http://</a:t>
              </a:r>
              <a:r>
                <a:rPr lang="en-US" sz="1000" dirty="0" err="1">
                  <a:hlinkClick r:id="rId4"/>
                </a:rPr>
                <a:t>www.wiley.com</a:t>
              </a:r>
              <a:r>
                <a:rPr lang="en-US" sz="1000" dirty="0">
                  <a:hlinkClick r:id="rId4"/>
                </a:rPr>
                <a:t>/college/</a:t>
              </a:r>
              <a:r>
                <a:rPr lang="en-US" sz="1000" dirty="0" err="1">
                  <a:hlinkClick r:id="rId4"/>
                </a:rPr>
                <a:t>boyer</a:t>
              </a:r>
              <a:r>
                <a:rPr lang="en-US" sz="1000" dirty="0">
                  <a:hlinkClick r:id="rId4"/>
                </a:rPr>
                <a:t>/0470003790/animations/</a:t>
              </a:r>
              <a:r>
                <a:rPr lang="en-US" sz="1000" dirty="0" err="1">
                  <a:hlinkClick r:id="rId4"/>
                </a:rPr>
                <a:t>cell_structure</a:t>
              </a:r>
              <a:r>
                <a:rPr lang="en-US" sz="1000" dirty="0">
                  <a:hlinkClick r:id="rId4"/>
                </a:rPr>
                <a:t>/</a:t>
              </a:r>
              <a:r>
                <a:rPr lang="en-US" sz="1000" dirty="0" err="1">
                  <a:hlinkClick r:id="rId4"/>
                </a:rPr>
                <a:t>cell_structure.htm</a:t>
              </a:r>
              <a:endParaRPr lang="en-US" sz="10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38106" y="1397000"/>
            <a:ext cx="4578597" cy="4068881"/>
            <a:chOff x="4558806" y="1193800"/>
            <a:chExt cx="4578597" cy="4068881"/>
          </a:xfrm>
        </p:grpSpPr>
        <p:sp>
          <p:nvSpPr>
            <p:cNvPr id="8" name="Rectangle 7"/>
            <p:cNvSpPr/>
            <p:nvPr/>
          </p:nvSpPr>
          <p:spPr>
            <a:xfrm>
              <a:off x="4558806" y="5016460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>
                  <a:hlinkClick r:id="rId6"/>
                </a:rPr>
                <a:t>http://</a:t>
              </a:r>
              <a:r>
                <a:rPr lang="en-US" sz="1000" dirty="0" err="1">
                  <a:hlinkClick r:id="rId6"/>
                </a:rPr>
                <a:t>www.sheppardsoftware.com</a:t>
              </a:r>
              <a:r>
                <a:rPr lang="en-US" sz="1000" dirty="0">
                  <a:hlinkClick r:id="rId6"/>
                </a:rPr>
                <a:t>/health/anatomy/cell/</a:t>
              </a:r>
              <a:r>
                <a:rPr lang="en-US" sz="1000" dirty="0" err="1">
                  <a:hlinkClick r:id="rId6"/>
                </a:rPr>
                <a:t>bacteria_cell_tutorial.htm</a:t>
              </a:r>
              <a:endParaRPr lang="en-US" sz="10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755903" y="1193800"/>
              <a:ext cx="4381500" cy="3828325"/>
              <a:chOff x="4762500" y="1320800"/>
              <a:chExt cx="4381500" cy="3828325"/>
            </a:xfrm>
          </p:grpSpPr>
          <p:pic>
            <p:nvPicPr>
              <p:cNvPr id="10" name="Picture 9" descr="Screen Shot 2014-08-10 at 20.17.06.png">
                <a:hlinkClick r:id="rId6"/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62500" y="1320800"/>
                <a:ext cx="4381500" cy="3828325"/>
              </a:xfrm>
              <a:prstGeom prst="rect">
                <a:avLst/>
              </a:prstGeom>
            </p:spPr>
          </p:pic>
          <p:pic>
            <p:nvPicPr>
              <p:cNvPr id="9" name="Picture 8" descr="Screen Shot 2014-08-10 at 20.16.55.png">
                <a:hlinkClick r:id="rId6"/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46703" y="1320800"/>
                <a:ext cx="1790700" cy="6198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955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800" dirty="0">
                <a:latin typeface="Arial"/>
                <a:cs typeface="Arial"/>
              </a:rPr>
              <a:t>1</a:t>
            </a:r>
            <a:r>
              <a:rPr lang="en-US" sz="1800" dirty="0" smtClean="0">
                <a:latin typeface="Arial"/>
                <a:cs typeface="Arial"/>
              </a:rPr>
              <a:t>.2.U1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Prokaryotes have a simple cell structure without compartmentalization.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660400" y="6581001"/>
            <a:ext cx="6781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800" dirty="0">
                <a:hlinkClick r:id="rId2"/>
              </a:rPr>
              <a:t>http://www.tokresource.org/tok_classes/biobiobio/biomenu/metathink/required_drawings/index.htm</a:t>
            </a:r>
            <a:endParaRPr lang="en-AU" sz="800" dirty="0"/>
          </a:p>
        </p:txBody>
      </p:sp>
      <p:pic>
        <p:nvPicPr>
          <p:cNvPr id="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10333"/>
            <a:ext cx="2895599" cy="204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tokresource.org/tok_classes/biobiobio/biomenu/metathink/required_drawings/prokaryote_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0" y="1143000"/>
            <a:ext cx="65341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0400" y="464404"/>
            <a:ext cx="4203700" cy="707886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Ultrastructure of </a:t>
            </a:r>
            <a:r>
              <a:rPr lang="en-US" sz="2000" b="1" i="1" dirty="0" smtClean="0"/>
              <a:t>E. coli</a:t>
            </a:r>
            <a:r>
              <a:rPr lang="en-US" sz="2000" b="1" dirty="0" smtClean="0"/>
              <a:t> as an example of a prokaryote</a:t>
            </a:r>
            <a:endParaRPr lang="en-US" sz="2000" dirty="0"/>
          </a:p>
        </p:txBody>
      </p:sp>
      <p:pic>
        <p:nvPicPr>
          <p:cNvPr id="10" name="Picture 9">
            <a:hlinkClick r:id="rId6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07708"/>
            <a:ext cx="550292" cy="5502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84900" y="553304"/>
            <a:ext cx="2844800" cy="3293209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 dirty="0" smtClean="0"/>
              <a:t>E. Coli</a:t>
            </a:r>
            <a:r>
              <a:rPr lang="en-US" sz="1600" dirty="0" smtClean="0"/>
              <a:t> is a model organism used in research and teaching. Some strains are toxic to humans and can cause food poisoning.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We refer to the cell parts/ultrastructure of prokaryotes rather than use the term organelle as very few structures in prokaryotes are regarded as organelles.</a:t>
            </a:r>
          </a:p>
        </p:txBody>
      </p:sp>
    </p:spTree>
    <p:extLst>
      <p:ext uri="{BB962C8B-B14F-4D97-AF65-F5344CB8AC3E}">
        <p14:creationId xmlns:p14="http://schemas.microsoft.com/office/powerpoint/2010/main" val="205630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4684" y="0"/>
            <a:ext cx="10663404" cy="68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1848"/>
            <a:ext cx="5334000" cy="2862323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Prokaryotes reproduce asexually using the process of </a:t>
            </a:r>
            <a:r>
              <a:rPr lang="en-US" dirty="0">
                <a:latin typeface="Calibri"/>
                <a:cs typeface="Calibri"/>
              </a:rPr>
              <a:t>b</a:t>
            </a:r>
            <a:r>
              <a:rPr lang="en-US" dirty="0" smtClean="0">
                <a:latin typeface="Calibri"/>
                <a:cs typeface="Calibri"/>
              </a:rPr>
              <a:t>inary fission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The DNA is replicated semi conservatively [2.7.U1]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The two DNA loops attach to the membrane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The membrane elongates and pinches off (cytokinesis) forming two separate cells</a:t>
            </a:r>
            <a:endParaRPr lang="en-US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The </a:t>
            </a:r>
            <a:r>
              <a:rPr lang="en-US" dirty="0">
                <a:latin typeface="Calibri"/>
                <a:cs typeface="Calibri"/>
              </a:rPr>
              <a:t>two daughter cells </a:t>
            </a:r>
            <a:r>
              <a:rPr lang="en-US" dirty="0" smtClean="0">
                <a:latin typeface="Calibri"/>
                <a:cs typeface="Calibri"/>
              </a:rPr>
              <a:t>are genetically identically (clones)</a:t>
            </a:r>
          </a:p>
          <a:p>
            <a:pPr marL="342900" indent="-342900">
              <a:buFont typeface="Arial"/>
              <a:buChar char="•"/>
            </a:pPr>
            <a:r>
              <a:rPr lang="en-US" i="1" dirty="0" smtClean="0">
                <a:latin typeface="Calibri"/>
                <a:cs typeface="Calibri"/>
              </a:rPr>
              <a:t>Binary fission is also used by some organelles in eukaryotes [links to 1.5.U3]</a:t>
            </a:r>
            <a:endParaRPr lang="en-AU" i="1" dirty="0">
              <a:latin typeface="Calibri"/>
              <a:cs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4762"/>
            <a:ext cx="9144000" cy="414338"/>
          </a:xfrm>
          <a:prstGeom prst="rect">
            <a:avLst/>
          </a:prstGeom>
          <a:solidFill>
            <a:srgbClr val="B9CDE5">
              <a:alpha val="78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"/>
            <a:r>
              <a:rPr lang="en-US" sz="1800" dirty="0" smtClean="0">
                <a:latin typeface="Arial"/>
                <a:cs typeface="Arial"/>
              </a:rPr>
              <a:t>1.2.A2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Prokaryotes divide by binary fission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0" y="662719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>
                <a:hlinkClick r:id="rId4"/>
              </a:rPr>
              <a:t>http://</a:t>
            </a:r>
            <a:r>
              <a:rPr lang="en-US" sz="1000" dirty="0" err="1">
                <a:hlinkClick r:id="rId4"/>
              </a:rPr>
              <a:t>cronodon.com</a:t>
            </a:r>
            <a:r>
              <a:rPr lang="en-US" sz="1000" dirty="0">
                <a:hlinkClick r:id="rId4"/>
              </a:rPr>
              <a:t>/images/Bacteria_dividing_3b.jpg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5216319" y="6403590"/>
            <a:ext cx="396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hlinkClick r:id="rId5"/>
              </a:rPr>
              <a:t>https://</a:t>
            </a:r>
            <a:r>
              <a:rPr lang="en-US" sz="1000" dirty="0" err="1">
                <a:hlinkClick r:id="rId5"/>
              </a:rPr>
              <a:t>commons.wikimedia.org</a:t>
            </a:r>
            <a:r>
              <a:rPr lang="en-US" sz="1000" dirty="0">
                <a:hlinkClick r:id="rId5"/>
              </a:rPr>
              <a:t>/wiki/</a:t>
            </a:r>
            <a:r>
              <a:rPr lang="en-US" sz="1000" dirty="0" err="1">
                <a:hlinkClick r:id="rId5"/>
              </a:rPr>
              <a:t>File:Binary_Fission.png</a:t>
            </a:r>
            <a:endParaRPr lang="en-US" sz="1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461000" y="553481"/>
            <a:ext cx="3574295" cy="2432051"/>
            <a:chOff x="4254500" y="718581"/>
            <a:chExt cx="3574295" cy="2432051"/>
          </a:xfrm>
        </p:grpSpPr>
        <p:pic>
          <p:nvPicPr>
            <p:cNvPr id="15" name="Picture 14" descr="Screen Shot 2014-08-19 at 19.48.32.png">
              <a:hlinkClick r:id="rId6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500" y="718581"/>
              <a:ext cx="3574295" cy="243205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030005" y="2895600"/>
              <a:ext cx="173657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hlinkClick r:id="rId6"/>
                </a:rPr>
                <a:t>http://</a:t>
              </a:r>
              <a:r>
                <a:rPr lang="en-US" sz="1000" dirty="0" err="1">
                  <a:hlinkClick r:id="rId6"/>
                </a:rPr>
                <a:t>youtu.be</a:t>
              </a:r>
              <a:r>
                <a:rPr lang="en-US" sz="1000" dirty="0">
                  <a:hlinkClick r:id="rId6"/>
                </a:rPr>
                <a:t>/vTzH1P3aQjg</a:t>
              </a:r>
              <a:endParaRPr lang="en-US" sz="10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2896" y="4378326"/>
            <a:ext cx="4575804" cy="2377611"/>
            <a:chOff x="34296" y="3506947"/>
            <a:chExt cx="4575804" cy="2377611"/>
          </a:xfrm>
        </p:grpSpPr>
        <p:sp>
          <p:nvSpPr>
            <p:cNvPr id="17" name="Rectangle 16"/>
            <p:cNvSpPr/>
            <p:nvPr/>
          </p:nvSpPr>
          <p:spPr>
            <a:xfrm>
              <a:off x="41904" y="3506947"/>
              <a:ext cx="4568196" cy="2377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296" y="3618000"/>
              <a:ext cx="4525004" cy="21776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10 at 19.58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99" y="419100"/>
            <a:ext cx="8583667" cy="6420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2"/>
            <a:ext cx="9144000" cy="414338"/>
          </a:xfrm>
        </p:spPr>
        <p:txBody>
          <a:bodyPr>
            <a:noAutofit/>
          </a:bodyPr>
          <a:lstStyle/>
          <a:p>
            <a:pPr fontAlgn="b"/>
            <a:r>
              <a:rPr lang="en-US" sz="1800" dirty="0" smtClean="0">
                <a:latin typeface="Arial"/>
                <a:cs typeface="Arial"/>
              </a:rPr>
              <a:t>1.2</a:t>
            </a:r>
            <a:r>
              <a:rPr lang="en-US" sz="1800" dirty="0">
                <a:latin typeface="Arial"/>
                <a:cs typeface="Arial"/>
              </a:rPr>
              <a:t>.</a:t>
            </a:r>
            <a:r>
              <a:rPr lang="en-US" sz="1800" dirty="0" smtClean="0">
                <a:latin typeface="Arial"/>
                <a:cs typeface="Arial"/>
              </a:rPr>
              <a:t>S1 Drawing </a:t>
            </a:r>
            <a:r>
              <a:rPr lang="en-US" sz="1800" dirty="0">
                <a:latin typeface="Arial"/>
                <a:cs typeface="Arial"/>
              </a:rPr>
              <a:t>of the ultrastructure of prokaryotic cells based on electron micrographs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81199"/>
            <a:ext cx="1625600" cy="38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7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B DP Student Not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IB DP Student Notes.potx</Template>
  <TotalTime>6245</TotalTime>
  <Words>2637</Words>
  <Application>Microsoft Office PowerPoint</Application>
  <PresentationFormat>On-screen Show (4:3)</PresentationFormat>
  <Paragraphs>280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IB DP Student Notes</vt:lpstr>
      <vt:lpstr>1.2 Ultrastructure of cells</vt:lpstr>
      <vt:lpstr>Understandings, Applications and Skills</vt:lpstr>
      <vt:lpstr>1.2.U3 Electron microscopes have a much higher resolution than light microscopes.</vt:lpstr>
      <vt:lpstr>1.2.U3 Electron microscopes have a much higher resolution than light microscopes.</vt:lpstr>
      <vt:lpstr>1.2.U1 Prokaryotes have a simple cell structure without compartmentalization.</vt:lpstr>
      <vt:lpstr>1.2.U1 Prokaryotes have a simple cell structure without compartmentalization.</vt:lpstr>
      <vt:lpstr>1.2.U1 Prokaryotes have a simple cell structure without compartmentalization.</vt:lpstr>
      <vt:lpstr>PowerPoint Presentation</vt:lpstr>
      <vt:lpstr>1.2.S1 Drawing of the ultrastructure of prokaryotic cells based on electron micrographs.</vt:lpstr>
      <vt:lpstr>1.2.S1 Drawing of the ultrastructure of prokaryotic cells based on electron micrographs.</vt:lpstr>
      <vt:lpstr>1.2.S1 Drawing of the ultrastructure of prokaryotic cells based on electron micrographs.</vt:lpstr>
      <vt:lpstr>1.2.U2 Eukaryotes have a compartmentalized cell structure.</vt:lpstr>
      <vt:lpstr>PowerPoint Presentation</vt:lpstr>
      <vt:lpstr>PowerPoint Presentation</vt:lpstr>
      <vt:lpstr>1.2.A1 Structure and function of organelles within exocrine gland cells of the pancreas and within palisade mesophyll cells of the leaf.</vt:lpstr>
      <vt:lpstr>1.2.A1 Structure and function of organelles within exocrine gland cells of the pancreas and within palisade mesophyll cells of the leaf.</vt:lpstr>
      <vt:lpstr>1.2.A1 Structure and function of organelles within exocrine gland cells of the pancreas and within palisade mesophyll cells of the leaf.</vt:lpstr>
      <vt:lpstr>1.2.A1 Structure and function of organelles within exocrine gland cells of the pancreas and within palisade mesophyll cells of the leaf.</vt:lpstr>
      <vt:lpstr>1.2.A1 Structure and function of organelles within exocrine gland cells of the pancreas and within palisade mesophyll cells of the leaf.</vt:lpstr>
      <vt:lpstr>1.2.A1 Structure and function of organelles within exocrine gland cells of the pancreas and within palisade mesophyll cells of the leaf.</vt:lpstr>
      <vt:lpstr>1.2.A1 Structure and function of organelles within exocrine gland cells of the pancreas and within palisade mesophyll cells of the leaf.</vt:lpstr>
      <vt:lpstr>1.2.A1 Structure and function of organelles within exocrine gland cells of the pancreas and within palisade mesophyll cells of the leaf.</vt:lpstr>
      <vt:lpstr>1.2.A1 Structure and function of organelles within exocrine gland cells of the pancreas and within palisade mesophyll cells of the leaf.</vt:lpstr>
      <vt:lpstr>1.2.A1 Structure and function of organelles within exocrine gland cells of the pancreas and within palisade mesophyll cells of the leaf.</vt:lpstr>
      <vt:lpstr>1.2.A1 Structure and function of organelles within exocrine gland cells of the pancreas and within palisade mesophyll cells of the leaf.</vt:lpstr>
      <vt:lpstr>1.2.A1 Structure and function of organelles within exocrine gland cells of the pancreas and within palisade mesophyll cells of the leaf.</vt:lpstr>
      <vt:lpstr>1.2.A1 Structure and function of organelles within exocrine gland cells of the pancreas and within palisade mesophyll cells of the leaf.</vt:lpstr>
      <vt:lpstr>1.2.S2 Drawing of the ultrastructure of eukaryotic cells based on electron micrographs.</vt:lpstr>
      <vt:lpstr>1.2.S2 Drawing of the ultrastructure of eukaryotic cells based on electron micrographs.</vt:lpstr>
      <vt:lpstr>1.2.S3 Interpretation of electron micrographs to identify organelles and deduce the function of specialized cells.</vt:lpstr>
      <vt:lpstr>1.2.S3 Interpretation of electron micrographs to identify organelles and deduce the function of specialized cells.</vt:lpstr>
      <vt:lpstr>1.2.S3 Interpretation of electron micrographs to identify organelles and deduce the function of specialized cells.</vt:lpstr>
      <vt:lpstr>1.2.S3 Interpretation of electron micrographs to identify organelles and deduce the function of specialized cells.</vt:lpstr>
      <vt:lpstr>1.2.S3 Interpretation of electron micrographs to identify organelles and deduce the function of specialized cells.</vt:lpstr>
      <vt:lpstr>1.2.S3 Interpretation of electron micrographs to identify organelles and deduce the function of specialized cells.</vt:lpstr>
      <vt:lpstr>1.2.S3 Interpretation of electron micrographs to identify organelles and deduce the function of specialized cells.</vt:lpstr>
      <vt:lpstr>1.2.S3 Interpretation of electron micrographs to identify organelles and deduce the function of specialized cells.</vt:lpstr>
      <vt:lpstr>Bibliography / 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Paine</dc:creator>
  <cp:lastModifiedBy>Jackson, Jennifer</cp:lastModifiedBy>
  <cp:revision>236</cp:revision>
  <dcterms:created xsi:type="dcterms:W3CDTF">2014-04-26T01:56:54Z</dcterms:created>
  <dcterms:modified xsi:type="dcterms:W3CDTF">2016-04-11T15:33:58Z</dcterms:modified>
</cp:coreProperties>
</file>