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60" r:id="rId2"/>
    <p:sldId id="259" r:id="rId3"/>
    <p:sldId id="258" r:id="rId4"/>
    <p:sldId id="294" r:id="rId5"/>
    <p:sldId id="296" r:id="rId6"/>
    <p:sldId id="297" r:id="rId7"/>
    <p:sldId id="299" r:id="rId8"/>
    <p:sldId id="300" r:id="rId9"/>
    <p:sldId id="307" r:id="rId10"/>
    <p:sldId id="308" r:id="rId11"/>
    <p:sldId id="261" r:id="rId12"/>
    <p:sldId id="265" r:id="rId13"/>
    <p:sldId id="264" r:id="rId14"/>
    <p:sldId id="262" r:id="rId15"/>
    <p:sldId id="291" r:id="rId16"/>
    <p:sldId id="306" r:id="rId17"/>
    <p:sldId id="305" r:id="rId18"/>
    <p:sldId id="267" r:id="rId19"/>
    <p:sldId id="266" r:id="rId20"/>
    <p:sldId id="301" r:id="rId21"/>
    <p:sldId id="302" r:id="rId22"/>
    <p:sldId id="303" r:id="rId23"/>
    <p:sldId id="304" r:id="rId24"/>
    <p:sldId id="270" r:id="rId25"/>
    <p:sldId id="271" r:id="rId26"/>
    <p:sldId id="272" r:id="rId27"/>
    <p:sldId id="269" r:id="rId28"/>
    <p:sldId id="268" r:id="rId29"/>
    <p:sldId id="273" r:id="rId30"/>
    <p:sldId id="275" r:id="rId31"/>
    <p:sldId id="274" r:id="rId32"/>
    <p:sldId id="279" r:id="rId33"/>
    <p:sldId id="278" r:id="rId34"/>
    <p:sldId id="277" r:id="rId35"/>
    <p:sldId id="281" r:id="rId36"/>
    <p:sldId id="280" r:id="rId37"/>
    <p:sldId id="283" r:id="rId38"/>
    <p:sldId id="282" r:id="rId39"/>
    <p:sldId id="284" r:id="rId40"/>
    <p:sldId id="285" r:id="rId41"/>
    <p:sldId id="286" r:id="rId42"/>
    <p:sldId id="287" r:id="rId43"/>
    <p:sldId id="288" r:id="rId44"/>
    <p:sldId id="289" r:id="rId45"/>
    <p:sldId id="290" r:id="rId46"/>
    <p:sldId id="26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260"/>
            <p14:sldId id="259"/>
            <p14:sldId id="258"/>
            <p14:sldId id="294"/>
            <p14:sldId id="296"/>
            <p14:sldId id="297"/>
            <p14:sldId id="299"/>
            <p14:sldId id="300"/>
            <p14:sldId id="307"/>
            <p14:sldId id="308"/>
            <p14:sldId id="261"/>
            <p14:sldId id="265"/>
            <p14:sldId id="264"/>
            <p14:sldId id="262"/>
            <p14:sldId id="291"/>
            <p14:sldId id="306"/>
            <p14:sldId id="305"/>
            <p14:sldId id="267"/>
            <p14:sldId id="266"/>
            <p14:sldId id="301"/>
            <p14:sldId id="302"/>
            <p14:sldId id="303"/>
            <p14:sldId id="304"/>
            <p14:sldId id="270"/>
            <p14:sldId id="271"/>
            <p14:sldId id="272"/>
            <p14:sldId id="269"/>
            <p14:sldId id="268"/>
            <p14:sldId id="273"/>
            <p14:sldId id="275"/>
            <p14:sldId id="274"/>
            <p14:sldId id="279"/>
            <p14:sldId id="278"/>
            <p14:sldId id="277"/>
            <p14:sldId id="281"/>
            <p14:sldId id="280"/>
            <p14:sldId id="283"/>
            <p14:sldId id="282"/>
            <p14:sldId id="284"/>
            <p14:sldId id="285"/>
            <p14:sldId id="286"/>
            <p14:sldId id="287"/>
            <p14:sldId id="288"/>
            <p14:sldId id="289"/>
            <p14:sldId id="290"/>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0E14"/>
    <a:srgbClr val="800000"/>
    <a:srgbClr val="8E06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126" autoAdjust="0"/>
  </p:normalViewPr>
  <p:slideViewPr>
    <p:cSldViewPr snapToGrid="0" snapToObjects="1" showGuides="1">
      <p:cViewPr>
        <p:scale>
          <a:sx n="107" d="100"/>
          <a:sy n="107" d="100"/>
        </p:scale>
        <p:origin x="-84" y="-90"/>
      </p:cViewPr>
      <p:guideLst>
        <p:guide orient="horz" pos="2470"/>
        <p:guide pos="434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t>3/8/2016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13</a:t>
            </a:fld>
            <a:endParaRPr lang="en-US"/>
          </a:p>
        </p:txBody>
      </p:sp>
    </p:spTree>
    <p:extLst>
      <p:ext uri="{BB962C8B-B14F-4D97-AF65-F5344CB8AC3E}">
        <p14:creationId xmlns:p14="http://schemas.microsoft.com/office/powerpoint/2010/main" val="418047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18</a:t>
            </a:fld>
            <a:endParaRPr lang="en-US"/>
          </a:p>
        </p:txBody>
      </p:sp>
    </p:spTree>
    <p:extLst>
      <p:ext uri="{BB962C8B-B14F-4D97-AF65-F5344CB8AC3E}">
        <p14:creationId xmlns:p14="http://schemas.microsoft.com/office/powerpoint/2010/main" val="3854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19</a:t>
            </a:fld>
            <a:endParaRPr lang="en-US"/>
          </a:p>
        </p:txBody>
      </p:sp>
    </p:spTree>
    <p:extLst>
      <p:ext uri="{BB962C8B-B14F-4D97-AF65-F5344CB8AC3E}">
        <p14:creationId xmlns:p14="http://schemas.microsoft.com/office/powerpoint/2010/main" val="418047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69C55-1A15-554C-B13A-F7A4EBB5AD2E}" type="slidenum">
              <a:rPr lang="en-US" smtClean="0"/>
              <a:t>37</a:t>
            </a:fld>
            <a:endParaRPr lang="en-US"/>
          </a:p>
        </p:txBody>
      </p:sp>
    </p:spTree>
    <p:extLst>
      <p:ext uri="{BB962C8B-B14F-4D97-AF65-F5344CB8AC3E}">
        <p14:creationId xmlns:p14="http://schemas.microsoft.com/office/powerpoint/2010/main" val="4071826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bioknowledgy.weebly.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Box 6"/>
          <p:cNvSpPr txBox="1"/>
          <p:nvPr userDrawn="1"/>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smtClean="0"/>
              <a:t>By </a:t>
            </a:r>
            <a:r>
              <a:rPr lang="en-US" dirty="0"/>
              <a:t>Chris Paine</a:t>
            </a:r>
          </a:p>
          <a:p>
            <a:pPr>
              <a:lnSpc>
                <a:spcPct val="150000"/>
              </a:lnSpc>
            </a:pPr>
            <a:r>
              <a:rPr lang="en-US" u="sng" dirty="0" smtClean="0">
                <a:hlinkClick r:id="rId2"/>
              </a:rPr>
              <a:t>https</a:t>
            </a:r>
            <a:r>
              <a:rPr lang="en-US" u="sng" dirty="0">
                <a:hlinkClick r:id="rId2"/>
              </a:rPr>
              <a:t>://</a:t>
            </a:r>
            <a:r>
              <a:rPr lang="en-US" u="sng" dirty="0" smtClean="0">
                <a:hlinkClick r:id="rId2"/>
              </a:rPr>
              <a:t>bioknowledgy.weebly.com</a:t>
            </a:r>
            <a:r>
              <a:rPr lang="en-US" u="sng" dirty="0">
                <a:hlinkClick r:id="rId2"/>
              </a:rPr>
              <a:t>/</a:t>
            </a:r>
            <a:r>
              <a:rPr lang="en-US" dirty="0"/>
              <a:t> </a:t>
            </a:r>
            <a:endParaRPr lang="en-US" dirty="0" smtClean="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engr.uconn.edu/alarm/research?id=63"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flic.kr/p/bNNM6M"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dr-ralf-wagner.d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flic.kr/p/daWnnS"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click4biology.info/"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en.wikipedia.org/wiki/File:Skeletal_striated_muscle.jpg"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click4biology.info/"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www.apsnet.org/edcenter/intropp/pathogengroups/pages/introfungi.aspx"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deptsec.ku.edu/~ifaaku/jpg/Inouye/Inouye_01.html"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dr-ralf-wagner.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umanitoba.ca/Biology/BIOL1030/Lab1/biolab1_3.html#Ciliophora"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hyperlink" Target="http://ib.bioninja.com.au/"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ib.bioninja.com.au/"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ib.bioninja.com.au/"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ib.bioninja.com.au/"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click4biology.info/" TargetMode="External"/><Relationship Id="rId1" Type="http://schemas.openxmlformats.org/officeDocument/2006/relationships/slideLayout" Target="../slideLayouts/slideLayout2.xml"/><Relationship Id="rId5" Type="http://schemas.openxmlformats.org/officeDocument/2006/relationships/hyperlink" Target="http://en.wikipedia.org/wiki/File:Gluehlampe_01_KMJ.jpg" TargetMode="Externa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hyperlink" Target="http://www.ns.umich.edu/stemcells/022706_Intro.html"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ns.umich.edu/stemcells/022706_Intro.html"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wisegeek.com/types-of-human-cells.jp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Stem_cell"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hyperlink" Target="http://ns.umich.edu/stemcells/022706_Intro.html" TargetMode="External"/><Relationship Id="rId1" Type="http://schemas.openxmlformats.org/officeDocument/2006/relationships/slideLayout" Target="../slideLayouts/slideLayout2.xml"/><Relationship Id="rId6" Type="http://schemas.openxmlformats.org/officeDocument/2006/relationships/hyperlink" Target="http://learn.genetics.utah.edu/content/stemcells/scintro/" TargetMode="External"/><Relationship Id="rId5" Type="http://schemas.openxmlformats.org/officeDocument/2006/relationships/image" Target="../media/image34.png"/><Relationship Id="rId4" Type="http://schemas.openxmlformats.org/officeDocument/2006/relationships/hyperlink" Target="http://www.youtube.com/watch?v=2-3J6JGN-_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www.nhs.uk/news/2011/09September/Pages/stem-cell-trial-for-stargardts-macular-dystrophy.aspx"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media.hhmi.org/biointeractive/click/Stem_Cell_Therapies/01.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microbewiki.kenyon.edu/index.php/Dinoflagellata"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www.udel.edu/biology/ketcham/microscope/scope.html"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wisc-online.com/objects/ViewObject.aspx?ID=BIO905"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hyperlink" Target="http://www.bbc.com/news/health-23374622" TargetMode="External"/><Relationship Id="rId2" Type="http://schemas.openxmlformats.org/officeDocument/2006/relationships/hyperlink" Target="http://www.ucsf.edu/news/2013/03/13610/new-type-pluripotent-cell-discovered-adult-breast-tissue"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eurostemcell.org/factsheet/reprogramming-how-turn-any-cell-body-pluripotent-stem-cel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hyperlink" Target="http://www.slideshare.net/jasondenys" TargetMode="External"/><Relationship Id="rId2" Type="http://schemas.openxmlformats.org/officeDocument/2006/relationships/hyperlink" Target="http://ib.bioninja.com.au/"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i-biology.ne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1"/>
            <a:ext cx="4721792" cy="858648"/>
          </a:xfrm>
          <a:solidFill>
            <a:schemeClr val="accent1">
              <a:lumMod val="40000"/>
              <a:lumOff val="60000"/>
              <a:alpha val="78000"/>
            </a:schemeClr>
          </a:solidFill>
        </p:spPr>
        <p:txBody>
          <a:bodyPr/>
          <a:lstStyle/>
          <a:p>
            <a:r>
              <a:rPr lang="en-US" dirty="0"/>
              <a:t>1.1 Introduction to Cells</a:t>
            </a:r>
          </a:p>
        </p:txBody>
      </p:sp>
      <p:sp>
        <p:nvSpPr>
          <p:cNvPr id="3" name="Subtitle 2"/>
          <p:cNvSpPr>
            <a:spLocks noGrp="1"/>
          </p:cNvSpPr>
          <p:nvPr>
            <p:ph type="subTitle" idx="1"/>
          </p:nvPr>
        </p:nvSpPr>
        <p:spPr>
          <a:xfrm>
            <a:off x="231774" y="1103985"/>
            <a:ext cx="8744301" cy="1096300"/>
          </a:xfrm>
          <a:solidFill>
            <a:schemeClr val="accent1">
              <a:lumMod val="40000"/>
              <a:lumOff val="60000"/>
              <a:alpha val="78000"/>
            </a:schemeClr>
          </a:solidFill>
        </p:spPr>
        <p:txBody>
          <a:bodyPr/>
          <a:lstStyle/>
          <a:p>
            <a:pPr algn="l"/>
            <a:r>
              <a:rPr lang="en-US" dirty="0">
                <a:solidFill>
                  <a:schemeClr val="tx1"/>
                </a:solidFill>
              </a:rPr>
              <a:t>Essential idea: The evolution of multicellular organisms allowed cell specialization and cell replacement.</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Text Placeholder 3"/>
          <p:cNvSpPr>
            <a:spLocks noGrp="1"/>
          </p:cNvSpPr>
          <p:nvPr>
            <p:ph type="body" sz="quarter" idx="10"/>
          </p:nvPr>
        </p:nvSpPr>
        <p:spPr>
          <a:xfrm>
            <a:off x="231775" y="2397059"/>
            <a:ext cx="8744300" cy="3076819"/>
          </a:xfrm>
          <a:solidFill>
            <a:schemeClr val="accent1">
              <a:lumMod val="40000"/>
              <a:lumOff val="60000"/>
              <a:alpha val="78000"/>
            </a:schemeClr>
          </a:solidFill>
        </p:spPr>
        <p:txBody>
          <a:bodyPr>
            <a:noAutofit/>
          </a:bodyPr>
          <a:lstStyle/>
          <a:p>
            <a:pPr algn="l"/>
            <a:r>
              <a:rPr lang="en-US" sz="1800" dirty="0">
                <a:solidFill>
                  <a:schemeClr val="tx1"/>
                </a:solidFill>
              </a:rPr>
              <a:t>The </a:t>
            </a:r>
            <a:r>
              <a:rPr lang="en-US" sz="1800" dirty="0" smtClean="0">
                <a:solidFill>
                  <a:schemeClr val="tx1"/>
                </a:solidFill>
              </a:rPr>
              <a:t>background </a:t>
            </a:r>
            <a:r>
              <a:rPr lang="en-US" sz="1800" dirty="0">
                <a:solidFill>
                  <a:schemeClr val="tx1"/>
                </a:solidFill>
              </a:rPr>
              <a:t>image shows totipotent stem cells. These </a:t>
            </a:r>
            <a:r>
              <a:rPr lang="en-US" sz="1800" dirty="0" err="1">
                <a:solidFill>
                  <a:schemeClr val="tx1"/>
                </a:solidFill>
              </a:rPr>
              <a:t>unspecialised</a:t>
            </a:r>
            <a:r>
              <a:rPr lang="en-US" sz="1800" dirty="0">
                <a:solidFill>
                  <a:schemeClr val="tx1"/>
                </a:solidFill>
              </a:rPr>
              <a:t> cell will be divide and some will become the cells that form heart muscle, </a:t>
            </a:r>
            <a:r>
              <a:rPr lang="en-US" sz="1800" dirty="0" err="1">
                <a:solidFill>
                  <a:schemeClr val="tx1"/>
                </a:solidFill>
              </a:rPr>
              <a:t>neurones</a:t>
            </a:r>
            <a:r>
              <a:rPr lang="en-US" sz="1800" dirty="0">
                <a:solidFill>
                  <a:schemeClr val="tx1"/>
                </a:solidFill>
              </a:rPr>
              <a:t> in the brain and lymphocytes in the blood. These three types of </a:t>
            </a:r>
            <a:r>
              <a:rPr lang="en-US" sz="1800" dirty="0" err="1">
                <a:solidFill>
                  <a:schemeClr val="tx1"/>
                </a:solidFill>
              </a:rPr>
              <a:t>specialised</a:t>
            </a:r>
            <a:r>
              <a:rPr lang="en-US" sz="1800" dirty="0">
                <a:solidFill>
                  <a:schemeClr val="tx1"/>
                </a:solidFill>
              </a:rPr>
              <a:t> human cells are structurally very different and perform certain functions much more efficiently than an </a:t>
            </a:r>
            <a:r>
              <a:rPr lang="en-US" sz="1800" dirty="0" err="1">
                <a:solidFill>
                  <a:schemeClr val="tx1"/>
                </a:solidFill>
              </a:rPr>
              <a:t>unspecialised</a:t>
            </a:r>
            <a:r>
              <a:rPr lang="en-US" sz="1800" dirty="0">
                <a:solidFill>
                  <a:schemeClr val="tx1"/>
                </a:solidFill>
              </a:rPr>
              <a:t> cell, such as the embryonic cells above, could.</a:t>
            </a:r>
          </a:p>
          <a:p>
            <a:pPr algn="l"/>
            <a:endParaRPr lang="en-US" sz="1800" dirty="0">
              <a:solidFill>
                <a:schemeClr val="tx1"/>
              </a:solidFill>
            </a:endParaRPr>
          </a:p>
          <a:p>
            <a:pPr algn="l"/>
            <a:r>
              <a:rPr lang="en-US" sz="1800" dirty="0">
                <a:solidFill>
                  <a:schemeClr val="tx1"/>
                </a:solidFill>
              </a:rPr>
              <a:t>Another advantage that multicellular organisms have over unicellular organisms is that severe damage to a cell does not mean the end of an organism. Stem cell persist through the life of a multi-cellular organism, this enables organisms to digest severely damaged cells and </a:t>
            </a:r>
            <a:r>
              <a:rPr lang="en-US" sz="1800" dirty="0" smtClean="0">
                <a:solidFill>
                  <a:schemeClr val="tx1"/>
                </a:solidFill>
              </a:rPr>
              <a:t>replace </a:t>
            </a:r>
            <a:r>
              <a:rPr lang="en-US" sz="1800" dirty="0">
                <a:solidFill>
                  <a:schemeClr val="tx1"/>
                </a:solidFill>
              </a:rPr>
              <a:t>them, i.e. wounds can be healed.</a:t>
            </a:r>
          </a:p>
        </p:txBody>
      </p:sp>
    </p:spTree>
    <p:extLst>
      <p:ext uri="{BB962C8B-B14F-4D97-AF65-F5344CB8AC3E}">
        <p14:creationId xmlns:p14="http://schemas.microsoft.com/office/powerpoint/2010/main" val="954357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 y="48769"/>
            <a:ext cx="8906256" cy="5605181"/>
          </a:xfrm>
          <a:prstGeom prst="rect">
            <a:avLst/>
          </a:prstGeom>
          <a:noFill/>
          <a:ln w="9525">
            <a:noFill/>
            <a:miter lim="800000"/>
            <a:headEnd/>
            <a:tailEnd/>
          </a:ln>
          <a:effectLst/>
        </p:spPr>
      </p:pic>
    </p:spTree>
    <p:extLst>
      <p:ext uri="{BB962C8B-B14F-4D97-AF65-F5344CB8AC3E}">
        <p14:creationId xmlns:p14="http://schemas.microsoft.com/office/powerpoint/2010/main" val="203738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a:t>
            </a:r>
            <a:r>
              <a:rPr lang="en-US" dirty="0" smtClean="0"/>
              <a:t>U1</a:t>
            </a:r>
            <a:r>
              <a:rPr lang="en-US" dirty="0"/>
              <a:t> </a:t>
            </a:r>
            <a:r>
              <a:rPr lang="en-US" dirty="0" smtClean="0"/>
              <a:t>According </a:t>
            </a:r>
            <a:r>
              <a:rPr lang="en-US" dirty="0"/>
              <a:t>to the cell theory, living organisms are composed of cells</a:t>
            </a:r>
            <a:r>
              <a:rPr lang="en-US" dirty="0" smtClean="0"/>
              <a:t>.</a:t>
            </a:r>
            <a:endParaRPr lang="en-US" dirty="0"/>
          </a:p>
        </p:txBody>
      </p:sp>
      <p:sp>
        <p:nvSpPr>
          <p:cNvPr id="3" name="Content Placeholder 2"/>
          <p:cNvSpPr>
            <a:spLocks noGrp="1"/>
          </p:cNvSpPr>
          <p:nvPr>
            <p:ph idx="1"/>
          </p:nvPr>
        </p:nvSpPr>
        <p:spPr>
          <a:xfrm>
            <a:off x="176779" y="1367633"/>
            <a:ext cx="7431517" cy="1880494"/>
          </a:xfrm>
        </p:spPr>
        <p:txBody>
          <a:bodyPr>
            <a:normAutofit/>
          </a:bodyPr>
          <a:lstStyle/>
          <a:p>
            <a:pPr marL="0" indent="0">
              <a:buNone/>
            </a:pPr>
            <a:r>
              <a:rPr lang="en-US" sz="2800" dirty="0"/>
              <a:t>C</a:t>
            </a:r>
            <a:r>
              <a:rPr lang="en-US" sz="2800" dirty="0" smtClean="0"/>
              <a:t>ell </a:t>
            </a:r>
            <a:r>
              <a:rPr lang="en-US" sz="2800" dirty="0"/>
              <a:t>theory states that</a:t>
            </a:r>
            <a:r>
              <a:rPr lang="en-US" sz="2800" dirty="0" smtClean="0"/>
              <a:t>:</a:t>
            </a:r>
            <a:endParaRPr lang="en-US" sz="2800" dirty="0"/>
          </a:p>
          <a:p>
            <a:r>
              <a:rPr lang="en-US" sz="2400" dirty="0" smtClean="0"/>
              <a:t>All </a:t>
            </a:r>
            <a:r>
              <a:rPr lang="en-US" sz="2400" dirty="0"/>
              <a:t>living things are composed of cells (or cell products</a:t>
            </a:r>
            <a:r>
              <a:rPr lang="en-US" sz="2400" dirty="0" smtClean="0"/>
              <a:t>)</a:t>
            </a:r>
            <a:endParaRPr lang="en-US" sz="2400" dirty="0"/>
          </a:p>
          <a:p>
            <a:r>
              <a:rPr lang="en-US" sz="2400" dirty="0" smtClean="0"/>
              <a:t>The </a:t>
            </a:r>
            <a:r>
              <a:rPr lang="en-US" sz="2400" dirty="0"/>
              <a:t>cell is the smallest unit of </a:t>
            </a:r>
            <a:r>
              <a:rPr lang="en-US" sz="2400" dirty="0" smtClean="0"/>
              <a:t>life</a:t>
            </a:r>
            <a:endParaRPr lang="en-US" sz="2400" dirty="0"/>
          </a:p>
          <a:p>
            <a:r>
              <a:rPr lang="en-US" sz="2400" dirty="0" smtClean="0"/>
              <a:t>Cells </a:t>
            </a:r>
            <a:r>
              <a:rPr lang="en-US" sz="2400" dirty="0"/>
              <a:t>only arise from pre-existing cells</a:t>
            </a:r>
          </a:p>
        </p:txBody>
      </p:sp>
      <p:sp>
        <p:nvSpPr>
          <p:cNvPr id="7" name="TextBox 6"/>
          <p:cNvSpPr txBox="1"/>
          <p:nvPr/>
        </p:nvSpPr>
        <p:spPr>
          <a:xfrm>
            <a:off x="5240317" y="6581001"/>
            <a:ext cx="3903683" cy="276999"/>
          </a:xfrm>
          <a:prstGeom prst="rect">
            <a:avLst/>
          </a:prstGeom>
          <a:noFill/>
        </p:spPr>
        <p:txBody>
          <a:bodyPr wrap="none" rtlCol="0">
            <a:spAutoFit/>
          </a:bodyPr>
          <a:lstStyle/>
          <a:p>
            <a:r>
              <a:rPr lang="en-US" sz="1200" dirty="0"/>
              <a:t>Source: </a:t>
            </a:r>
            <a:r>
              <a:rPr lang="en-US" sz="1200" dirty="0">
                <a:hlinkClick r:id="rId3"/>
              </a:rPr>
              <a:t>http://</a:t>
            </a:r>
            <a:r>
              <a:rPr lang="en-US" sz="1200" dirty="0" err="1">
                <a:hlinkClick r:id="rId3"/>
              </a:rPr>
              <a:t>www.engr.uconn.edu</a:t>
            </a:r>
            <a:r>
              <a:rPr lang="en-US" sz="1200" dirty="0">
                <a:hlinkClick r:id="rId3"/>
              </a:rPr>
              <a:t>/alarm/</a:t>
            </a:r>
            <a:r>
              <a:rPr lang="en-US" sz="1200" dirty="0" err="1">
                <a:hlinkClick r:id="rId3"/>
              </a:rPr>
              <a:t>research?id</a:t>
            </a:r>
            <a:r>
              <a:rPr lang="en-US" sz="1200" dirty="0">
                <a:hlinkClick r:id="rId3"/>
              </a:rPr>
              <a:t>=63</a:t>
            </a:r>
            <a:endParaRPr lang="en-US" sz="1200" dirty="0"/>
          </a:p>
        </p:txBody>
      </p:sp>
    </p:spTree>
    <p:extLst>
      <p:ext uri="{BB962C8B-B14F-4D97-AF65-F5344CB8AC3E}">
        <p14:creationId xmlns:p14="http://schemas.microsoft.com/office/powerpoint/2010/main" val="3057598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ize_root_ti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62"/>
            <a:ext cx="9144000" cy="6859903"/>
          </a:xfrm>
          <a:prstGeom prst="rect">
            <a:avLst/>
          </a:prstGeom>
        </p:spPr>
      </p:pic>
      <p:sp>
        <p:nvSpPr>
          <p:cNvPr id="2" name="Title 1"/>
          <p:cNvSpPr>
            <a:spLocks noGrp="1"/>
          </p:cNvSpPr>
          <p:nvPr>
            <p:ph type="title"/>
          </p:nvPr>
        </p:nvSpPr>
        <p:spPr/>
        <p:txBody>
          <a:bodyPr>
            <a:normAutofit fontScale="90000"/>
          </a:bodyPr>
          <a:lstStyle/>
          <a:p>
            <a:pPr fontAlgn="b"/>
            <a:r>
              <a:rPr lang="en-US" dirty="0"/>
              <a:t>1.1.</a:t>
            </a:r>
            <a:r>
              <a:rPr lang="en-US" dirty="0" smtClean="0"/>
              <a:t>U1</a:t>
            </a:r>
            <a:r>
              <a:rPr lang="en-US" dirty="0"/>
              <a:t> </a:t>
            </a:r>
            <a:r>
              <a:rPr lang="en-US" dirty="0" smtClean="0"/>
              <a:t>According </a:t>
            </a:r>
            <a:r>
              <a:rPr lang="en-US" dirty="0"/>
              <a:t>to the cell theory, living organisms are composed of cells</a:t>
            </a:r>
            <a:r>
              <a:rPr lang="en-US" dirty="0" smtClean="0"/>
              <a:t>.</a:t>
            </a:r>
            <a:endParaRPr lang="en-US" dirty="0"/>
          </a:p>
        </p:txBody>
      </p:sp>
      <p:sp>
        <p:nvSpPr>
          <p:cNvPr id="9" name="Rectangle 8"/>
          <p:cNvSpPr/>
          <p:nvPr/>
        </p:nvSpPr>
        <p:spPr>
          <a:xfrm>
            <a:off x="4244975" y="6457890"/>
            <a:ext cx="4899025" cy="400110"/>
          </a:xfrm>
          <a:prstGeom prst="rect">
            <a:avLst/>
          </a:prstGeom>
        </p:spPr>
        <p:txBody>
          <a:bodyPr wrap="square">
            <a:spAutoFit/>
          </a:bodyPr>
          <a:lstStyle/>
          <a:p>
            <a:pPr algn="r"/>
            <a:r>
              <a:rPr lang="en-US" altLang="ja-JP" sz="1000" i="1" dirty="0" smtClean="0">
                <a:solidFill>
                  <a:schemeClr val="tx1">
                    <a:lumMod val="50000"/>
                    <a:lumOff val="50000"/>
                  </a:schemeClr>
                </a:solidFill>
              </a:rPr>
              <a:t>Longitudinal section of a root tip of Maize (</a:t>
            </a:r>
            <a:r>
              <a:rPr lang="en-US" altLang="ja-JP" sz="1000" i="1" dirty="0" err="1" smtClean="0">
                <a:solidFill>
                  <a:schemeClr val="tx1">
                    <a:lumMod val="50000"/>
                    <a:lumOff val="50000"/>
                  </a:schemeClr>
                </a:solidFill>
              </a:rPr>
              <a:t>Zea</a:t>
            </a:r>
            <a:r>
              <a:rPr lang="en-US" altLang="ja-JP" sz="1000" i="1" dirty="0" smtClean="0">
                <a:solidFill>
                  <a:schemeClr val="tx1">
                    <a:lumMod val="50000"/>
                    <a:lumOff val="50000"/>
                  </a:schemeClr>
                </a:solidFill>
              </a:rPr>
              <a:t> mays)</a:t>
            </a:r>
            <a:r>
              <a:rPr lang="en-US" altLang="ja-JP" sz="1000" dirty="0" smtClean="0">
                <a:solidFill>
                  <a:schemeClr val="tx1">
                    <a:lumMod val="50000"/>
                    <a:lumOff val="50000"/>
                  </a:schemeClr>
                </a:solidFill>
              </a:rPr>
              <a:t> </a:t>
            </a:r>
          </a:p>
          <a:p>
            <a:pPr algn="r"/>
            <a:r>
              <a:rPr lang="en-US" altLang="ja-JP" sz="1000" dirty="0" smtClean="0">
                <a:solidFill>
                  <a:schemeClr val="tx1">
                    <a:lumMod val="50000"/>
                    <a:lumOff val="50000"/>
                  </a:schemeClr>
                </a:solidFill>
              </a:rPr>
              <a:t>by Science and Plants for Schools on </a:t>
            </a:r>
            <a:r>
              <a:rPr lang="en-US" altLang="ja-JP" sz="1000" dirty="0">
                <a:solidFill>
                  <a:schemeClr val="tx1">
                    <a:lumMod val="50000"/>
                    <a:lumOff val="50000"/>
                  </a:schemeClr>
                </a:solidFill>
              </a:rPr>
              <a:t>Flickr (CC) </a:t>
            </a:r>
            <a:r>
              <a:rPr lang="en-US" altLang="ja-JP" sz="1000" dirty="0">
                <a:solidFill>
                  <a:schemeClr val="tx1">
                    <a:lumMod val="50000"/>
                    <a:lumOff val="50000"/>
                  </a:schemeClr>
                </a:solidFill>
                <a:hlinkClick r:id="rId3"/>
              </a:rPr>
              <a:t>http://flic.kr/p/</a:t>
            </a:r>
            <a:r>
              <a:rPr lang="en-US" altLang="ja-JP" sz="1000" dirty="0" smtClean="0">
                <a:solidFill>
                  <a:schemeClr val="tx1">
                    <a:lumMod val="50000"/>
                    <a:lumOff val="50000"/>
                  </a:schemeClr>
                </a:solidFill>
                <a:hlinkClick r:id="rId3"/>
              </a:rPr>
              <a:t>bNNM6M</a:t>
            </a:r>
            <a:r>
              <a:rPr lang="en-US" altLang="ja-JP" sz="1000" dirty="0" smtClean="0">
                <a:solidFill>
                  <a:schemeClr val="tx1">
                    <a:lumMod val="50000"/>
                    <a:lumOff val="50000"/>
                  </a:schemeClr>
                </a:solidFill>
              </a:rPr>
              <a:t> </a:t>
            </a:r>
            <a:endParaRPr lang="ja-JP" altLang="en-US" sz="1000" dirty="0">
              <a:solidFill>
                <a:schemeClr val="tx1">
                  <a:lumMod val="50000"/>
                  <a:lumOff val="50000"/>
                </a:schemeClr>
              </a:solidFill>
            </a:endParaRPr>
          </a:p>
        </p:txBody>
      </p:sp>
      <p:sp>
        <p:nvSpPr>
          <p:cNvPr id="3" name="Content Placeholder 2"/>
          <p:cNvSpPr>
            <a:spLocks noGrp="1"/>
          </p:cNvSpPr>
          <p:nvPr>
            <p:ph idx="1"/>
          </p:nvPr>
        </p:nvSpPr>
        <p:spPr>
          <a:xfrm>
            <a:off x="127965" y="1258722"/>
            <a:ext cx="2772262" cy="1427816"/>
          </a:xfrm>
        </p:spPr>
        <p:txBody>
          <a:bodyPr>
            <a:normAutofit fontScale="92500"/>
          </a:bodyPr>
          <a:lstStyle/>
          <a:p>
            <a:pPr marL="0" indent="0">
              <a:buNone/>
            </a:pPr>
            <a:r>
              <a:rPr lang="en-US" sz="2800" dirty="0"/>
              <a:t>All living things are composed of cells (or cell products</a:t>
            </a:r>
            <a:r>
              <a:rPr lang="en-US" sz="2800" dirty="0" smtClean="0"/>
              <a:t>)</a:t>
            </a:r>
            <a:endParaRPr lang="en-US" sz="2800" dirty="0"/>
          </a:p>
        </p:txBody>
      </p:sp>
    </p:spTree>
    <p:extLst>
      <p:ext uri="{BB962C8B-B14F-4D97-AF65-F5344CB8AC3E}">
        <p14:creationId xmlns:p14="http://schemas.microsoft.com/office/powerpoint/2010/main" val="4090883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a:t>
            </a:r>
            <a:r>
              <a:rPr lang="en-US" dirty="0" smtClean="0"/>
              <a:t>U1</a:t>
            </a:r>
            <a:r>
              <a:rPr lang="en-US" dirty="0"/>
              <a:t> </a:t>
            </a:r>
            <a:r>
              <a:rPr lang="en-US" dirty="0" smtClean="0"/>
              <a:t>According </a:t>
            </a:r>
            <a:r>
              <a:rPr lang="en-US" dirty="0"/>
              <a:t>to the cell theory, living organisms are composed of cells</a:t>
            </a:r>
            <a:r>
              <a:rPr lang="en-US" dirty="0" smtClean="0"/>
              <a:t>.</a:t>
            </a:r>
            <a:endParaRPr lang="en-US" dirty="0"/>
          </a:p>
        </p:txBody>
      </p:sp>
      <p:sp>
        <p:nvSpPr>
          <p:cNvPr id="3" name="Content Placeholder 2"/>
          <p:cNvSpPr>
            <a:spLocks noGrp="1"/>
          </p:cNvSpPr>
          <p:nvPr>
            <p:ph idx="1"/>
          </p:nvPr>
        </p:nvSpPr>
        <p:spPr>
          <a:xfrm>
            <a:off x="89430" y="1255456"/>
            <a:ext cx="4102123" cy="4537381"/>
          </a:xfrm>
        </p:spPr>
        <p:txBody>
          <a:bodyPr>
            <a:normAutofit/>
          </a:bodyPr>
          <a:lstStyle/>
          <a:p>
            <a:pPr marL="0" indent="0">
              <a:buNone/>
            </a:pPr>
            <a:r>
              <a:rPr lang="en-US" sz="2800" dirty="0"/>
              <a:t>The cell is the smallest unit of life</a:t>
            </a:r>
          </a:p>
          <a:p>
            <a:pPr marL="400050" lvl="1" indent="0">
              <a:buNone/>
            </a:pPr>
            <a:r>
              <a:rPr kumimoji="1" lang="en-US" altLang="ja-JP" sz="2000" dirty="0" smtClean="0">
                <a:solidFill>
                  <a:schemeClr val="tx1">
                    <a:lumMod val="85000"/>
                    <a:lumOff val="15000"/>
                  </a:schemeClr>
                </a:solidFill>
              </a:rPr>
              <a:t>Specialized structures within cells </a:t>
            </a:r>
            <a:r>
              <a:rPr kumimoji="1" lang="en-US" altLang="ja-JP" sz="2000" dirty="0">
                <a:solidFill>
                  <a:schemeClr val="tx1">
                    <a:lumMod val="85000"/>
                    <a:lumOff val="15000"/>
                  </a:schemeClr>
                </a:solidFill>
              </a:rPr>
              <a:t>(organelles) carry </a:t>
            </a:r>
            <a:r>
              <a:rPr kumimoji="1" lang="en-US" altLang="ja-JP" sz="2000" dirty="0" smtClean="0">
                <a:solidFill>
                  <a:schemeClr val="tx1">
                    <a:lumMod val="85000"/>
                    <a:lumOff val="15000"/>
                  </a:schemeClr>
                </a:solidFill>
              </a:rPr>
              <a:t>out different </a:t>
            </a:r>
            <a:r>
              <a:rPr kumimoji="1" lang="en-US" altLang="ja-JP" sz="2000" dirty="0">
                <a:solidFill>
                  <a:schemeClr val="tx1">
                    <a:lumMod val="85000"/>
                    <a:lumOff val="15000"/>
                  </a:schemeClr>
                </a:solidFill>
              </a:rPr>
              <a:t>functions. </a:t>
            </a:r>
            <a:r>
              <a:rPr kumimoji="1" lang="en-US" altLang="ja-JP" sz="2000" b="1" dirty="0" smtClean="0">
                <a:solidFill>
                  <a:schemeClr val="tx1">
                    <a:lumMod val="85000"/>
                    <a:lumOff val="15000"/>
                  </a:schemeClr>
                </a:solidFill>
              </a:rPr>
              <a:t>Organelles </a:t>
            </a:r>
            <a:r>
              <a:rPr kumimoji="1" lang="en-US" altLang="ja-JP" sz="2000" b="1" dirty="0">
                <a:solidFill>
                  <a:schemeClr val="tx1">
                    <a:lumMod val="85000"/>
                    <a:lumOff val="15000"/>
                  </a:schemeClr>
                </a:solidFill>
              </a:rPr>
              <a:t>cannot survive alone. </a:t>
            </a:r>
            <a:endParaRPr kumimoji="1" lang="en-US" altLang="ja-JP" sz="2000" b="1" dirty="0" smtClean="0">
              <a:solidFill>
                <a:schemeClr val="tx1">
                  <a:lumMod val="85000"/>
                  <a:lumOff val="15000"/>
                </a:schemeClr>
              </a:solidFill>
            </a:endParaRPr>
          </a:p>
          <a:p>
            <a:pPr marL="400050" lvl="1" indent="0">
              <a:buNone/>
            </a:pPr>
            <a:endParaRPr kumimoji="1" lang="en-US" altLang="ja-JP" sz="2000" b="1" dirty="0">
              <a:solidFill>
                <a:schemeClr val="tx1">
                  <a:lumMod val="85000"/>
                  <a:lumOff val="15000"/>
                </a:schemeClr>
              </a:solidFill>
            </a:endParaRPr>
          </a:p>
          <a:p>
            <a:pPr marL="400050" lvl="1" indent="0">
              <a:buNone/>
            </a:pPr>
            <a:r>
              <a:rPr lang="en-US" altLang="ja-JP" sz="2000" i="1" dirty="0" smtClean="0"/>
              <a:t>This micrograph of a Paramecium shows </a:t>
            </a:r>
            <a:r>
              <a:rPr lang="en-US" altLang="ja-JP" sz="2000" i="1" dirty="0"/>
              <a:t>the 2 contractile vacuoles, the oral groove with the formation of a new food vacuole at its end, and the overall surrounding cilia. </a:t>
            </a:r>
            <a:endParaRPr lang="ja-JP" altLang="en-US" sz="2000" i="1" dirty="0"/>
          </a:p>
          <a:p>
            <a:pPr marL="400050" lvl="1" indent="0">
              <a:buNone/>
            </a:pPr>
            <a:endParaRPr kumimoji="1" lang="ja-JP" altLang="en-US" sz="2000" b="1" i="1" dirty="0">
              <a:solidFill>
                <a:schemeClr val="tx1">
                  <a:lumMod val="85000"/>
                  <a:lumOff val="15000"/>
                </a:schemeClr>
              </a:solidFill>
            </a:endParaRPr>
          </a:p>
        </p:txBody>
      </p:sp>
      <p:sp>
        <p:nvSpPr>
          <p:cNvPr id="9" name="Rectangle 8"/>
          <p:cNvSpPr/>
          <p:nvPr/>
        </p:nvSpPr>
        <p:spPr>
          <a:xfrm>
            <a:off x="6069539" y="6550223"/>
            <a:ext cx="3074459" cy="307777"/>
          </a:xfrm>
          <a:prstGeom prst="rect">
            <a:avLst/>
          </a:prstGeom>
          <a:noFill/>
        </p:spPr>
        <p:txBody>
          <a:bodyPr wrap="square">
            <a:spAutoFit/>
          </a:bodyPr>
          <a:lstStyle/>
          <a:p>
            <a:r>
              <a:rPr lang="en-US" altLang="ja-JP" sz="1400" dirty="0" smtClean="0"/>
              <a:t>S</a:t>
            </a:r>
            <a:r>
              <a:rPr lang="de-DE" altLang="ja-JP" sz="1400" dirty="0" err="1" smtClean="0"/>
              <a:t>ource</a:t>
            </a:r>
            <a:r>
              <a:rPr lang="de-DE" altLang="ja-JP" sz="1400" dirty="0" smtClean="0"/>
              <a:t>: </a:t>
            </a:r>
            <a:r>
              <a:rPr lang="de-DE" altLang="ja-JP" sz="1400" dirty="0" smtClean="0">
                <a:hlinkClick r:id="rId4"/>
              </a:rPr>
              <a:t>http</a:t>
            </a:r>
            <a:r>
              <a:rPr lang="de-DE" altLang="ja-JP" sz="1400" dirty="0">
                <a:hlinkClick r:id="rId4"/>
              </a:rPr>
              <a:t>://</a:t>
            </a:r>
            <a:r>
              <a:rPr lang="de-DE" altLang="ja-JP" sz="1400" dirty="0" err="1">
                <a:hlinkClick r:id="rId4"/>
              </a:rPr>
              <a:t>www.dr-ralf-wagner.de</a:t>
            </a:r>
            <a:r>
              <a:rPr lang="de-DE" altLang="ja-JP" sz="1400" dirty="0">
                <a:hlinkClick r:id="rId4"/>
              </a:rPr>
              <a:t>/</a:t>
            </a:r>
            <a:endParaRPr lang="ja-JP" altLang="en-US" sz="1400" dirty="0"/>
          </a:p>
        </p:txBody>
      </p:sp>
    </p:spTree>
    <p:extLst>
      <p:ext uri="{BB962C8B-B14F-4D97-AF65-F5344CB8AC3E}">
        <p14:creationId xmlns:p14="http://schemas.microsoft.com/office/powerpoint/2010/main" val="1742335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4438"/>
            <a:ext cx="9163781" cy="6862438"/>
          </a:xfrm>
          <a:prstGeom prst="rect">
            <a:avLst/>
          </a:prstGeom>
        </p:spPr>
      </p:pic>
      <p:sp>
        <p:nvSpPr>
          <p:cNvPr id="2" name="Title 1"/>
          <p:cNvSpPr>
            <a:spLocks noGrp="1"/>
          </p:cNvSpPr>
          <p:nvPr>
            <p:ph type="title"/>
          </p:nvPr>
        </p:nvSpPr>
        <p:spPr/>
        <p:txBody>
          <a:bodyPr>
            <a:normAutofit fontScale="90000"/>
          </a:bodyPr>
          <a:lstStyle/>
          <a:p>
            <a:pPr fontAlgn="b"/>
            <a:r>
              <a:rPr lang="en-US" dirty="0"/>
              <a:t>1.1.</a:t>
            </a:r>
            <a:r>
              <a:rPr lang="en-US" dirty="0" smtClean="0"/>
              <a:t>U1</a:t>
            </a:r>
            <a:r>
              <a:rPr lang="en-US" dirty="0"/>
              <a:t> </a:t>
            </a:r>
            <a:r>
              <a:rPr lang="en-US" dirty="0" smtClean="0"/>
              <a:t>According </a:t>
            </a:r>
            <a:r>
              <a:rPr lang="en-US" dirty="0"/>
              <a:t>to the cell theory, living organisms are composed of cells</a:t>
            </a:r>
            <a:r>
              <a:rPr lang="en-US" dirty="0" smtClean="0"/>
              <a:t>.</a:t>
            </a:r>
            <a:endParaRPr lang="en-US" dirty="0"/>
          </a:p>
        </p:txBody>
      </p:sp>
      <p:sp>
        <p:nvSpPr>
          <p:cNvPr id="3" name="Content Placeholder 2"/>
          <p:cNvSpPr>
            <a:spLocks noGrp="1"/>
          </p:cNvSpPr>
          <p:nvPr>
            <p:ph idx="1"/>
          </p:nvPr>
        </p:nvSpPr>
        <p:spPr>
          <a:xfrm>
            <a:off x="89430" y="1255457"/>
            <a:ext cx="5175250" cy="3971623"/>
          </a:xfrm>
        </p:spPr>
        <p:txBody>
          <a:bodyPr>
            <a:normAutofit/>
          </a:bodyPr>
          <a:lstStyle/>
          <a:p>
            <a:pPr marL="0" indent="0">
              <a:buNone/>
            </a:pPr>
            <a:r>
              <a:rPr lang="en-US" sz="2800" dirty="0" smtClean="0"/>
              <a:t>Cells </a:t>
            </a:r>
            <a:r>
              <a:rPr lang="en-US" sz="2800" dirty="0"/>
              <a:t>only arise from pre-existing </a:t>
            </a:r>
            <a:r>
              <a:rPr lang="en-US" sz="2800" dirty="0" smtClean="0"/>
              <a:t>cells:</a:t>
            </a:r>
            <a:endParaRPr lang="en-US" sz="2800" dirty="0"/>
          </a:p>
          <a:p>
            <a:r>
              <a:rPr lang="en-US" sz="2400" dirty="0"/>
              <a:t>Cells multiply through </a:t>
            </a:r>
            <a:r>
              <a:rPr lang="en-US" sz="2400" dirty="0" smtClean="0"/>
              <a:t>division</a:t>
            </a:r>
            <a:endParaRPr lang="en-US" sz="2400" dirty="0"/>
          </a:p>
          <a:p>
            <a:r>
              <a:rPr lang="en-US" sz="2400" dirty="0"/>
              <a:t>All life evolved from simpler </a:t>
            </a:r>
            <a:r>
              <a:rPr lang="en-US" sz="2400" dirty="0" smtClean="0"/>
              <a:t>ancestors</a:t>
            </a:r>
            <a:endParaRPr lang="en-US" sz="2400" dirty="0"/>
          </a:p>
          <a:p>
            <a:r>
              <a:rPr lang="en-US" sz="2400" dirty="0"/>
              <a:t>Mitosis results in genetically identical diploid daughter </a:t>
            </a:r>
            <a:r>
              <a:rPr lang="en-US" sz="2400" dirty="0" smtClean="0"/>
              <a:t>cells</a:t>
            </a:r>
            <a:endParaRPr lang="en-US" sz="2400" dirty="0"/>
          </a:p>
          <a:p>
            <a:r>
              <a:rPr lang="en-US" sz="2400" dirty="0"/>
              <a:t>Meiosis generates haploid gametes (sex cells</a:t>
            </a:r>
            <a:r>
              <a:rPr lang="en-US" sz="2400" dirty="0" smtClean="0"/>
              <a:t>)</a:t>
            </a:r>
            <a:endParaRPr lang="en-US" sz="2400" dirty="0"/>
          </a:p>
        </p:txBody>
      </p:sp>
      <p:sp>
        <p:nvSpPr>
          <p:cNvPr id="5" name="Rectangle 4"/>
          <p:cNvSpPr/>
          <p:nvPr/>
        </p:nvSpPr>
        <p:spPr>
          <a:xfrm>
            <a:off x="5527193" y="6375040"/>
            <a:ext cx="3616807" cy="461665"/>
          </a:xfrm>
          <a:prstGeom prst="rect">
            <a:avLst/>
          </a:prstGeom>
          <a:noFill/>
        </p:spPr>
        <p:txBody>
          <a:bodyPr wrap="square">
            <a:spAutoFit/>
          </a:bodyPr>
          <a:lstStyle/>
          <a:p>
            <a:r>
              <a:rPr lang="en-US" altLang="ja-JP" sz="1200" dirty="0"/>
              <a:t>4-cell stage of a sea </a:t>
            </a:r>
            <a:r>
              <a:rPr lang="en-US" altLang="ja-JP" sz="1200" dirty="0" smtClean="0"/>
              <a:t>biscuit by Bruno </a:t>
            </a:r>
            <a:r>
              <a:rPr lang="en-US" altLang="ja-JP" sz="1200" dirty="0" err="1" smtClean="0"/>
              <a:t>Vellutini</a:t>
            </a:r>
            <a:r>
              <a:rPr lang="en-US" altLang="ja-JP" sz="1200" dirty="0" smtClean="0"/>
              <a:t> </a:t>
            </a:r>
            <a:r>
              <a:rPr lang="en-US" altLang="ja-JP" sz="1200" dirty="0"/>
              <a:t>on Flickr (CC</a:t>
            </a:r>
            <a:r>
              <a:rPr lang="en-US" altLang="ja-JP" sz="1200" dirty="0" smtClean="0"/>
              <a:t>)  </a:t>
            </a:r>
            <a:r>
              <a:rPr lang="en-US" altLang="ja-JP" sz="1200" dirty="0">
                <a:hlinkClick r:id="rId3"/>
              </a:rPr>
              <a:t>http://flic.kr/p/</a:t>
            </a:r>
            <a:r>
              <a:rPr lang="en-US" altLang="ja-JP" sz="1200" dirty="0" smtClean="0">
                <a:hlinkClick r:id="rId3"/>
              </a:rPr>
              <a:t>daWnnS</a:t>
            </a:r>
            <a:r>
              <a:rPr lang="en-US" altLang="ja-JP" sz="1200" dirty="0" smtClean="0"/>
              <a:t>   </a:t>
            </a:r>
            <a:endParaRPr lang="ja-JP" altLang="en-US" sz="1200" dirty="0"/>
          </a:p>
        </p:txBody>
      </p:sp>
    </p:spTree>
    <p:extLst>
      <p:ext uri="{BB962C8B-B14F-4D97-AF65-F5344CB8AC3E}">
        <p14:creationId xmlns:p14="http://schemas.microsoft.com/office/powerpoint/2010/main" val="1230724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0400" cy="6858000"/>
          </a:xfrm>
          <a:prstGeom prst="rect">
            <a:avLst/>
          </a:prstGeom>
        </p:spPr>
      </p:pic>
      <p:sp>
        <p:nvSpPr>
          <p:cNvPr id="2" name="Title 1"/>
          <p:cNvSpPr>
            <a:spLocks noGrp="1"/>
          </p:cNvSpPr>
          <p:nvPr>
            <p:ph type="title"/>
          </p:nvPr>
        </p:nvSpPr>
        <p:spPr/>
        <p:txBody>
          <a:bodyPr>
            <a:noAutofit/>
          </a:bodyPr>
          <a:lstStyle/>
          <a:p>
            <a:r>
              <a:rPr lang="en-US" sz="2400" dirty="0" smtClean="0">
                <a:latin typeface="Arial"/>
                <a:cs typeface="Arial"/>
              </a:rPr>
              <a:t>1.1.A1 Questioning </a:t>
            </a:r>
            <a:r>
              <a:rPr lang="en-US" sz="2400" dirty="0">
                <a:latin typeface="Arial"/>
                <a:cs typeface="Arial"/>
              </a:rPr>
              <a:t>the cell theory using atypical examples, including striated muscle, giant algae and </a:t>
            </a:r>
            <a:r>
              <a:rPr lang="en-US" sz="2400" dirty="0" err="1">
                <a:latin typeface="Arial"/>
                <a:cs typeface="Arial"/>
              </a:rPr>
              <a:t>aseptate</a:t>
            </a:r>
            <a:r>
              <a:rPr lang="en-US" sz="2400" dirty="0">
                <a:latin typeface="Arial"/>
                <a:cs typeface="Arial"/>
              </a:rPr>
              <a:t> fungal hyphae</a:t>
            </a:r>
            <a:r>
              <a:rPr lang="en-US" sz="2400" dirty="0" smtClean="0">
                <a:latin typeface="Arial"/>
                <a:cs typeface="Arial"/>
              </a:rPr>
              <a:t>.</a:t>
            </a:r>
            <a:endParaRPr lang="en-US" sz="2400" dirty="0"/>
          </a:p>
        </p:txBody>
      </p:sp>
      <p:sp>
        <p:nvSpPr>
          <p:cNvPr id="3" name="Content Placeholder 2"/>
          <p:cNvSpPr>
            <a:spLocks noGrp="1"/>
          </p:cNvSpPr>
          <p:nvPr>
            <p:ph idx="1"/>
          </p:nvPr>
        </p:nvSpPr>
        <p:spPr>
          <a:xfrm>
            <a:off x="87158" y="1253183"/>
            <a:ext cx="3685616" cy="4101225"/>
          </a:xfrm>
        </p:spPr>
        <p:txBody>
          <a:bodyPr>
            <a:normAutofit fontScale="70000" lnSpcReduction="20000"/>
          </a:bodyPr>
          <a:lstStyle/>
          <a:p>
            <a:pPr marL="0" indent="0">
              <a:buNone/>
            </a:pPr>
            <a:r>
              <a:rPr lang="en-US" dirty="0">
                <a:latin typeface="Arial"/>
                <a:cs typeface="Arial"/>
              </a:rPr>
              <a:t>striated </a:t>
            </a:r>
            <a:r>
              <a:rPr lang="en-US" dirty="0" smtClean="0">
                <a:latin typeface="Arial"/>
                <a:cs typeface="Arial"/>
              </a:rPr>
              <a:t>muscle</a:t>
            </a:r>
          </a:p>
          <a:p>
            <a:r>
              <a:rPr lang="en-US" sz="2800" dirty="0"/>
              <a:t>challenges the idea that a cell has one </a:t>
            </a:r>
            <a:r>
              <a:rPr lang="en-US" sz="2800" dirty="0" smtClean="0"/>
              <a:t>nucleus</a:t>
            </a:r>
            <a:endParaRPr lang="en-US" sz="2800" dirty="0"/>
          </a:p>
          <a:p>
            <a:r>
              <a:rPr lang="en-US" sz="2800" dirty="0" smtClean="0"/>
              <a:t>Muscle </a:t>
            </a:r>
            <a:r>
              <a:rPr lang="en-US" sz="2800" dirty="0"/>
              <a:t>cells have more than one nucleus per </a:t>
            </a:r>
            <a:r>
              <a:rPr lang="en-US" sz="2800" dirty="0" smtClean="0"/>
              <a:t>cell</a:t>
            </a:r>
            <a:endParaRPr lang="en-US" sz="2800" dirty="0"/>
          </a:p>
          <a:p>
            <a:r>
              <a:rPr lang="en-US" sz="2800" dirty="0"/>
              <a:t>Muscle Cells called </a:t>
            </a:r>
            <a:r>
              <a:rPr lang="en-US" sz="2800" dirty="0" err="1"/>
              <a:t>fibres</a:t>
            </a:r>
            <a:r>
              <a:rPr lang="en-US" sz="2800" dirty="0"/>
              <a:t> can be </a:t>
            </a:r>
            <a:r>
              <a:rPr lang="en-US" sz="2800" b="1" dirty="0"/>
              <a:t>very long</a:t>
            </a:r>
            <a:r>
              <a:rPr lang="en-US" sz="2800" dirty="0"/>
              <a:t> (300mm</a:t>
            </a:r>
            <a:r>
              <a:rPr lang="en-US" sz="2800" dirty="0" smtClean="0"/>
              <a:t>)</a:t>
            </a:r>
            <a:endParaRPr lang="en-US" sz="2800" dirty="0"/>
          </a:p>
          <a:p>
            <a:r>
              <a:rPr lang="en-US" sz="2800" dirty="0"/>
              <a:t>They are surrounded by a single plasma membrane but they are </a:t>
            </a:r>
            <a:r>
              <a:rPr lang="en-US" sz="2800" b="1" dirty="0"/>
              <a:t>multi-</a:t>
            </a:r>
            <a:r>
              <a:rPr lang="en-US" sz="2800" b="1" dirty="0" smtClean="0"/>
              <a:t>nucleated</a:t>
            </a:r>
            <a:r>
              <a:rPr lang="en-US" sz="2800" dirty="0" smtClean="0"/>
              <a:t> (</a:t>
            </a:r>
            <a:r>
              <a:rPr lang="en-US" sz="2800" dirty="0"/>
              <a:t>many nuclei)</a:t>
            </a:r>
            <a:r>
              <a:rPr lang="en-US" sz="2800" dirty="0" smtClean="0"/>
              <a:t>.</a:t>
            </a:r>
            <a:endParaRPr lang="en-US" sz="2800" dirty="0"/>
          </a:p>
          <a:p>
            <a:r>
              <a:rPr lang="en-US" sz="2800" dirty="0"/>
              <a:t>This does not conform to the standard view of a small single nuclei within a cell</a:t>
            </a:r>
          </a:p>
        </p:txBody>
      </p:sp>
      <p:pic>
        <p:nvPicPr>
          <p:cNvPr id="5" name="Picture 4" descr="C4B.ico">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6782" y="4968416"/>
            <a:ext cx="385992" cy="385992"/>
          </a:xfrm>
          <a:prstGeom prst="rect">
            <a:avLst/>
          </a:prstGeom>
        </p:spPr>
      </p:pic>
      <p:sp>
        <p:nvSpPr>
          <p:cNvPr id="7" name="TextBox 6"/>
          <p:cNvSpPr txBox="1"/>
          <p:nvPr/>
        </p:nvSpPr>
        <p:spPr>
          <a:xfrm>
            <a:off x="5202749" y="6611779"/>
            <a:ext cx="3841642" cy="246221"/>
          </a:xfrm>
          <a:prstGeom prst="rect">
            <a:avLst/>
          </a:prstGeom>
          <a:noFill/>
        </p:spPr>
        <p:txBody>
          <a:bodyPr wrap="none" rtlCol="0">
            <a:spAutoFit/>
          </a:bodyPr>
          <a:lstStyle/>
          <a:p>
            <a:r>
              <a:rPr lang="en-US" sz="1000" dirty="0"/>
              <a:t>Source: </a:t>
            </a:r>
            <a:r>
              <a:rPr lang="en-US" sz="1000" dirty="0">
                <a:hlinkClick r:id="rId5"/>
              </a:rPr>
              <a:t>http://</a:t>
            </a:r>
            <a:r>
              <a:rPr lang="en-US" sz="1000" dirty="0" err="1">
                <a:hlinkClick r:id="rId5"/>
              </a:rPr>
              <a:t>en.wikipedia.org</a:t>
            </a:r>
            <a:r>
              <a:rPr lang="en-US" sz="1000" dirty="0">
                <a:hlinkClick r:id="rId5"/>
              </a:rPr>
              <a:t>/wiki/</a:t>
            </a:r>
            <a:r>
              <a:rPr lang="en-US" sz="1000" dirty="0" err="1">
                <a:hlinkClick r:id="rId5"/>
              </a:rPr>
              <a:t>File:Skeletal_striated_muscle.jpg</a:t>
            </a:r>
            <a:endParaRPr lang="en-US" sz="1000" dirty="0"/>
          </a:p>
        </p:txBody>
      </p:sp>
    </p:spTree>
    <p:extLst>
      <p:ext uri="{BB962C8B-B14F-4D97-AF65-F5344CB8AC3E}">
        <p14:creationId xmlns:p14="http://schemas.microsoft.com/office/powerpoint/2010/main" val="127755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211"/>
            <a:ext cx="9183600" cy="6858000"/>
          </a:xfrm>
          <a:prstGeom prst="rect">
            <a:avLst/>
          </a:prstGeom>
        </p:spPr>
      </p:pic>
      <p:sp>
        <p:nvSpPr>
          <p:cNvPr id="2" name="Title 1"/>
          <p:cNvSpPr>
            <a:spLocks noGrp="1"/>
          </p:cNvSpPr>
          <p:nvPr>
            <p:ph type="title"/>
          </p:nvPr>
        </p:nvSpPr>
        <p:spPr/>
        <p:txBody>
          <a:bodyPr>
            <a:noAutofit/>
          </a:bodyPr>
          <a:lstStyle/>
          <a:p>
            <a:r>
              <a:rPr lang="en-US" sz="2400" dirty="0" smtClean="0">
                <a:latin typeface="Arial"/>
                <a:cs typeface="Arial"/>
              </a:rPr>
              <a:t>1.1.A1 Questioning </a:t>
            </a:r>
            <a:r>
              <a:rPr lang="en-US" sz="2400" dirty="0">
                <a:latin typeface="Arial"/>
                <a:cs typeface="Arial"/>
              </a:rPr>
              <a:t>the cell theory using atypical examples, including striated muscle, giant algae and </a:t>
            </a:r>
            <a:r>
              <a:rPr lang="en-US" sz="2400" dirty="0" err="1">
                <a:latin typeface="Arial"/>
                <a:cs typeface="Arial"/>
              </a:rPr>
              <a:t>aseptate</a:t>
            </a:r>
            <a:r>
              <a:rPr lang="en-US" sz="2400" dirty="0">
                <a:latin typeface="Arial"/>
                <a:cs typeface="Arial"/>
              </a:rPr>
              <a:t> fungal hyphae</a:t>
            </a:r>
            <a:r>
              <a:rPr lang="en-US" sz="2400" dirty="0" smtClean="0">
                <a:latin typeface="Arial"/>
                <a:cs typeface="Arial"/>
              </a:rPr>
              <a:t>.</a:t>
            </a:r>
            <a:endParaRPr lang="en-US" sz="2400" dirty="0"/>
          </a:p>
        </p:txBody>
      </p:sp>
      <p:sp>
        <p:nvSpPr>
          <p:cNvPr id="3" name="Content Placeholder 2"/>
          <p:cNvSpPr>
            <a:spLocks noGrp="1"/>
          </p:cNvSpPr>
          <p:nvPr>
            <p:ph idx="1"/>
          </p:nvPr>
        </p:nvSpPr>
        <p:spPr>
          <a:xfrm>
            <a:off x="87157" y="1228279"/>
            <a:ext cx="3934622" cy="3852182"/>
          </a:xfrm>
        </p:spPr>
        <p:txBody>
          <a:bodyPr>
            <a:normAutofit fontScale="62500" lnSpcReduction="20000"/>
          </a:bodyPr>
          <a:lstStyle/>
          <a:p>
            <a:pPr marL="0" indent="0">
              <a:buNone/>
            </a:pPr>
            <a:r>
              <a:rPr lang="en-US" dirty="0" err="1">
                <a:latin typeface="Arial"/>
                <a:cs typeface="Arial"/>
              </a:rPr>
              <a:t>aseptate</a:t>
            </a:r>
            <a:r>
              <a:rPr lang="en-US" dirty="0">
                <a:latin typeface="Arial"/>
                <a:cs typeface="Arial"/>
              </a:rPr>
              <a:t> fungal </a:t>
            </a:r>
            <a:r>
              <a:rPr lang="en-US" dirty="0" smtClean="0">
                <a:latin typeface="Arial"/>
                <a:cs typeface="Arial"/>
              </a:rPr>
              <a:t>hyphae</a:t>
            </a:r>
          </a:p>
          <a:p>
            <a:r>
              <a:rPr lang="en-US" sz="2800" dirty="0" smtClean="0"/>
              <a:t>challenges </a:t>
            </a:r>
            <a:r>
              <a:rPr lang="en-US" sz="2800" dirty="0"/>
              <a:t>the idea that a cell is a single unit</a:t>
            </a:r>
            <a:r>
              <a:rPr lang="en-US" sz="2800" dirty="0" smtClean="0"/>
              <a:t>.</a:t>
            </a:r>
            <a:endParaRPr lang="en-US" sz="2800" dirty="0"/>
          </a:p>
          <a:p>
            <a:r>
              <a:rPr lang="en-US" sz="2800" dirty="0" smtClean="0"/>
              <a:t>Fungal hyphae are </a:t>
            </a:r>
            <a:r>
              <a:rPr lang="en-US" sz="2800" dirty="0"/>
              <a:t>again </a:t>
            </a:r>
            <a:r>
              <a:rPr lang="en-US" sz="2800" b="1" dirty="0"/>
              <a:t>very large</a:t>
            </a:r>
            <a:r>
              <a:rPr lang="en-US" sz="2800" dirty="0"/>
              <a:t> with many nuclei and a continuous </a:t>
            </a:r>
            <a:r>
              <a:rPr lang="en-US" sz="2800" dirty="0" smtClean="0"/>
              <a:t>cytoplasm</a:t>
            </a:r>
            <a:endParaRPr lang="en-US" sz="2800" dirty="0"/>
          </a:p>
          <a:p>
            <a:r>
              <a:rPr lang="en-US" sz="2800" dirty="0"/>
              <a:t>The tubular system of hyphae form dense networks called </a:t>
            </a:r>
            <a:r>
              <a:rPr lang="en-US" sz="2800" dirty="0" smtClean="0"/>
              <a:t>mycelium</a:t>
            </a:r>
            <a:endParaRPr lang="en-US" sz="2800" dirty="0"/>
          </a:p>
          <a:p>
            <a:r>
              <a:rPr lang="en-US" sz="2800" dirty="0"/>
              <a:t>Like muscle cells they are </a:t>
            </a:r>
            <a:r>
              <a:rPr lang="en-US" sz="2800" b="1" dirty="0"/>
              <a:t>multi-</a:t>
            </a:r>
            <a:r>
              <a:rPr lang="en-US" sz="2800" b="1" dirty="0" smtClean="0"/>
              <a:t>nucleated</a:t>
            </a:r>
            <a:endParaRPr lang="en-US" sz="2800" b="1" dirty="0"/>
          </a:p>
          <a:p>
            <a:r>
              <a:rPr lang="en-US" sz="2800" dirty="0"/>
              <a:t>They have </a:t>
            </a:r>
            <a:r>
              <a:rPr lang="en-US" sz="2800" b="1" dirty="0"/>
              <a:t>cell walls composed of </a:t>
            </a:r>
            <a:r>
              <a:rPr lang="en-US" sz="2800" b="1" dirty="0" smtClean="0"/>
              <a:t>chitin</a:t>
            </a:r>
            <a:endParaRPr lang="en-US" sz="2800" b="1" dirty="0"/>
          </a:p>
          <a:p>
            <a:r>
              <a:rPr lang="en-US" sz="2800" dirty="0"/>
              <a:t>The </a:t>
            </a:r>
            <a:r>
              <a:rPr lang="en-US" sz="2800" b="1" dirty="0"/>
              <a:t>cytoplasm is continuous along the hyphae </a:t>
            </a:r>
            <a:r>
              <a:rPr lang="en-US" sz="2800" dirty="0"/>
              <a:t>with no end cell wall or membrane</a:t>
            </a:r>
          </a:p>
        </p:txBody>
      </p:sp>
      <p:pic>
        <p:nvPicPr>
          <p:cNvPr id="4" name="Picture 3" descr="C4B.ico">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8249" y="4706898"/>
            <a:ext cx="373563" cy="373563"/>
          </a:xfrm>
          <a:prstGeom prst="rect">
            <a:avLst/>
          </a:prstGeom>
        </p:spPr>
      </p:pic>
      <p:sp>
        <p:nvSpPr>
          <p:cNvPr id="7" name="TextBox 6"/>
          <p:cNvSpPr txBox="1"/>
          <p:nvPr/>
        </p:nvSpPr>
        <p:spPr>
          <a:xfrm>
            <a:off x="4318166" y="6611779"/>
            <a:ext cx="4865434" cy="246221"/>
          </a:xfrm>
          <a:prstGeom prst="rect">
            <a:avLst/>
          </a:prstGeom>
          <a:noFill/>
        </p:spPr>
        <p:txBody>
          <a:bodyPr wrap="none" rtlCol="0">
            <a:spAutoFit/>
          </a:bodyPr>
          <a:lstStyle/>
          <a:p>
            <a:r>
              <a:rPr lang="en-US" sz="1000" dirty="0"/>
              <a:t>Source: </a:t>
            </a:r>
            <a:r>
              <a:rPr lang="en-US" sz="1000" dirty="0">
                <a:hlinkClick r:id="rId5"/>
              </a:rPr>
              <a:t>http://</a:t>
            </a:r>
            <a:r>
              <a:rPr lang="en-US" sz="1000" dirty="0" err="1">
                <a:hlinkClick r:id="rId5"/>
              </a:rPr>
              <a:t>www.apsnet.org</a:t>
            </a:r>
            <a:r>
              <a:rPr lang="en-US" sz="1000" dirty="0">
                <a:hlinkClick r:id="rId5"/>
              </a:rPr>
              <a:t>/</a:t>
            </a:r>
            <a:r>
              <a:rPr lang="en-US" sz="1000" dirty="0" err="1">
                <a:hlinkClick r:id="rId5"/>
              </a:rPr>
              <a:t>edcenter</a:t>
            </a:r>
            <a:r>
              <a:rPr lang="en-US" sz="1000" dirty="0">
                <a:hlinkClick r:id="rId5"/>
              </a:rPr>
              <a:t>/</a:t>
            </a:r>
            <a:r>
              <a:rPr lang="en-US" sz="1000" dirty="0" err="1">
                <a:hlinkClick r:id="rId5"/>
              </a:rPr>
              <a:t>intropp</a:t>
            </a:r>
            <a:r>
              <a:rPr lang="en-US" sz="1000" dirty="0">
                <a:hlinkClick r:id="rId5"/>
              </a:rPr>
              <a:t>/</a:t>
            </a:r>
            <a:r>
              <a:rPr lang="en-US" sz="1000" dirty="0" err="1">
                <a:hlinkClick r:id="rId5"/>
              </a:rPr>
              <a:t>pathogengroups</a:t>
            </a:r>
            <a:r>
              <a:rPr lang="en-US" sz="1000" dirty="0">
                <a:hlinkClick r:id="rId5"/>
              </a:rPr>
              <a:t>/pages/</a:t>
            </a:r>
            <a:r>
              <a:rPr lang="en-US" sz="1000" dirty="0" err="1">
                <a:hlinkClick r:id="rId5"/>
              </a:rPr>
              <a:t>introfungi.aspx</a:t>
            </a:r>
            <a:r>
              <a:rPr lang="en-US" sz="1000" dirty="0"/>
              <a:t> </a:t>
            </a:r>
          </a:p>
        </p:txBody>
      </p:sp>
    </p:spTree>
    <p:extLst>
      <p:ext uri="{BB962C8B-B14F-4D97-AF65-F5344CB8AC3E}">
        <p14:creationId xmlns:p14="http://schemas.microsoft.com/office/powerpoint/2010/main" val="4189878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762"/>
            <a:ext cx="9144000" cy="6863379"/>
          </a:xfrm>
          <a:prstGeom prst="rect">
            <a:avLst/>
          </a:prstGeom>
        </p:spPr>
      </p:pic>
      <p:sp>
        <p:nvSpPr>
          <p:cNvPr id="2" name="Title 1"/>
          <p:cNvSpPr>
            <a:spLocks noGrp="1"/>
          </p:cNvSpPr>
          <p:nvPr>
            <p:ph type="title"/>
          </p:nvPr>
        </p:nvSpPr>
        <p:spPr/>
        <p:txBody>
          <a:bodyPr>
            <a:noAutofit/>
          </a:bodyPr>
          <a:lstStyle/>
          <a:p>
            <a:r>
              <a:rPr lang="en-US" sz="2400" dirty="0" smtClean="0">
                <a:latin typeface="Arial"/>
                <a:cs typeface="Arial"/>
              </a:rPr>
              <a:t>1.1.A1 Questioning </a:t>
            </a:r>
            <a:r>
              <a:rPr lang="en-US" sz="2400" dirty="0">
                <a:latin typeface="Arial"/>
                <a:cs typeface="Arial"/>
              </a:rPr>
              <a:t>the cell theory using atypical examples, including striated muscle, giant algae and </a:t>
            </a:r>
            <a:r>
              <a:rPr lang="en-US" sz="2400" dirty="0" err="1">
                <a:latin typeface="Arial"/>
                <a:cs typeface="Arial"/>
              </a:rPr>
              <a:t>aseptate</a:t>
            </a:r>
            <a:r>
              <a:rPr lang="en-US" sz="2400" dirty="0">
                <a:latin typeface="Arial"/>
                <a:cs typeface="Arial"/>
              </a:rPr>
              <a:t> fungal hyphae</a:t>
            </a:r>
            <a:r>
              <a:rPr lang="en-US" sz="2400" dirty="0" smtClean="0">
                <a:latin typeface="Arial"/>
                <a:cs typeface="Arial"/>
              </a:rPr>
              <a:t>.</a:t>
            </a:r>
            <a:endParaRPr lang="en-US" sz="2400" dirty="0"/>
          </a:p>
        </p:txBody>
      </p:sp>
      <p:sp>
        <p:nvSpPr>
          <p:cNvPr id="3" name="Content Placeholder 2"/>
          <p:cNvSpPr>
            <a:spLocks noGrp="1"/>
          </p:cNvSpPr>
          <p:nvPr>
            <p:ph idx="1"/>
          </p:nvPr>
        </p:nvSpPr>
        <p:spPr>
          <a:xfrm>
            <a:off x="99607" y="1265635"/>
            <a:ext cx="4021807" cy="3690305"/>
          </a:xfrm>
        </p:spPr>
        <p:txBody>
          <a:bodyPr>
            <a:normAutofit fontScale="55000" lnSpcReduction="20000"/>
          </a:bodyPr>
          <a:lstStyle/>
          <a:p>
            <a:pPr marL="0" indent="0">
              <a:buNone/>
            </a:pPr>
            <a:r>
              <a:rPr lang="en-US" dirty="0">
                <a:latin typeface="Arial"/>
                <a:cs typeface="Arial"/>
              </a:rPr>
              <a:t>giant </a:t>
            </a:r>
            <a:r>
              <a:rPr lang="en-US" dirty="0" smtClean="0">
                <a:latin typeface="Arial"/>
                <a:cs typeface="Arial"/>
              </a:rPr>
              <a:t>algae (</a:t>
            </a:r>
            <a:r>
              <a:rPr lang="en-US" i="1" dirty="0" err="1">
                <a:latin typeface="Arial"/>
                <a:cs typeface="Arial"/>
              </a:rPr>
              <a:t>A</a:t>
            </a:r>
            <a:r>
              <a:rPr lang="en-US" i="1" dirty="0" err="1" smtClean="0">
                <a:latin typeface="Arial"/>
                <a:cs typeface="Arial"/>
              </a:rPr>
              <a:t>cetabularia</a:t>
            </a:r>
            <a:r>
              <a:rPr lang="en-US" dirty="0" smtClean="0">
                <a:latin typeface="Arial"/>
                <a:cs typeface="Arial"/>
              </a:rPr>
              <a:t>)</a:t>
            </a:r>
          </a:p>
          <a:p>
            <a:r>
              <a:rPr lang="en-US" i="1" dirty="0" err="1">
                <a:latin typeface="Arial"/>
                <a:cs typeface="Arial"/>
              </a:rPr>
              <a:t>Acetabularia</a:t>
            </a:r>
            <a:r>
              <a:rPr lang="en-US" dirty="0">
                <a:latin typeface="Arial"/>
                <a:cs typeface="Arial"/>
              </a:rPr>
              <a:t> is a single-celled </a:t>
            </a:r>
            <a:r>
              <a:rPr lang="en-US" dirty="0" smtClean="0">
                <a:latin typeface="Arial"/>
                <a:cs typeface="Arial"/>
              </a:rPr>
              <a:t>organism that challenges both </a:t>
            </a:r>
            <a:r>
              <a:rPr lang="en-US" dirty="0">
                <a:latin typeface="Arial"/>
                <a:cs typeface="Arial"/>
              </a:rPr>
              <a:t>the idea that cells must be </a:t>
            </a:r>
            <a:r>
              <a:rPr lang="en-US" dirty="0" smtClean="0">
                <a:latin typeface="Arial"/>
                <a:cs typeface="Arial"/>
              </a:rPr>
              <a:t>simple in structure and small </a:t>
            </a:r>
            <a:r>
              <a:rPr lang="en-US" dirty="0">
                <a:latin typeface="Arial"/>
                <a:cs typeface="Arial"/>
              </a:rPr>
              <a:t>in </a:t>
            </a:r>
            <a:r>
              <a:rPr lang="en-US" dirty="0" smtClean="0">
                <a:latin typeface="Arial"/>
                <a:cs typeface="Arial"/>
              </a:rPr>
              <a:t>size </a:t>
            </a:r>
          </a:p>
          <a:p>
            <a:r>
              <a:rPr lang="en-US" b="1" dirty="0" smtClean="0">
                <a:latin typeface="Arial"/>
                <a:cs typeface="Arial"/>
              </a:rPr>
              <a:t>Gigantic </a:t>
            </a:r>
            <a:r>
              <a:rPr lang="en-US" b="1" dirty="0">
                <a:latin typeface="Arial"/>
                <a:cs typeface="Arial"/>
              </a:rPr>
              <a:t>in size</a:t>
            </a:r>
            <a:r>
              <a:rPr lang="en-US" dirty="0">
                <a:latin typeface="Arial"/>
                <a:cs typeface="Arial"/>
              </a:rPr>
              <a:t> </a:t>
            </a:r>
            <a:r>
              <a:rPr lang="en-US" dirty="0" smtClean="0">
                <a:latin typeface="Arial"/>
                <a:cs typeface="Arial"/>
              </a:rPr>
              <a:t>(5 – 100mm)</a:t>
            </a:r>
          </a:p>
          <a:p>
            <a:r>
              <a:rPr lang="en-US" b="1" dirty="0" smtClean="0">
                <a:latin typeface="Arial"/>
                <a:cs typeface="Arial"/>
              </a:rPr>
              <a:t>Complex </a:t>
            </a:r>
            <a:r>
              <a:rPr lang="en-US" b="1" dirty="0">
                <a:latin typeface="Arial"/>
                <a:cs typeface="Arial"/>
              </a:rPr>
              <a:t>in </a:t>
            </a:r>
            <a:r>
              <a:rPr lang="en-US" b="1" dirty="0" smtClean="0">
                <a:latin typeface="Arial"/>
                <a:cs typeface="Arial"/>
              </a:rPr>
              <a:t>form</a:t>
            </a:r>
            <a:r>
              <a:rPr lang="en-US" dirty="0" smtClean="0">
                <a:latin typeface="Arial"/>
                <a:cs typeface="Arial"/>
              </a:rPr>
              <a:t>, it consists of three </a:t>
            </a:r>
            <a:r>
              <a:rPr lang="en-US" dirty="0">
                <a:latin typeface="Arial"/>
                <a:cs typeface="Arial"/>
              </a:rPr>
              <a:t>anatomical </a:t>
            </a:r>
            <a:r>
              <a:rPr lang="en-US" dirty="0" smtClean="0">
                <a:latin typeface="Arial"/>
                <a:cs typeface="Arial"/>
              </a:rPr>
              <a:t>parts:</a:t>
            </a:r>
          </a:p>
          <a:p>
            <a:pPr lvl="1"/>
            <a:r>
              <a:rPr lang="en-US" dirty="0" smtClean="0">
                <a:latin typeface="Arial"/>
                <a:cs typeface="Arial"/>
              </a:rPr>
              <a:t>Bottom </a:t>
            </a:r>
            <a:r>
              <a:rPr lang="en-US" dirty="0">
                <a:latin typeface="Arial"/>
                <a:cs typeface="Arial"/>
              </a:rPr>
              <a:t>rhizoid </a:t>
            </a:r>
            <a:r>
              <a:rPr lang="en-US" dirty="0" smtClean="0">
                <a:latin typeface="Arial"/>
                <a:cs typeface="Arial"/>
              </a:rPr>
              <a:t>(that </a:t>
            </a:r>
            <a:r>
              <a:rPr lang="en-US" dirty="0">
                <a:latin typeface="Arial"/>
                <a:cs typeface="Arial"/>
              </a:rPr>
              <a:t>resembles a set of short </a:t>
            </a:r>
            <a:r>
              <a:rPr lang="en-US" dirty="0" smtClean="0">
                <a:latin typeface="Arial"/>
                <a:cs typeface="Arial"/>
              </a:rPr>
              <a:t>roots)</a:t>
            </a:r>
          </a:p>
          <a:p>
            <a:pPr lvl="1"/>
            <a:r>
              <a:rPr lang="en-US" dirty="0" smtClean="0">
                <a:latin typeface="Arial"/>
                <a:cs typeface="Arial"/>
              </a:rPr>
              <a:t>Long stalk</a:t>
            </a:r>
          </a:p>
          <a:p>
            <a:pPr lvl="1"/>
            <a:r>
              <a:rPr lang="en-US" dirty="0" smtClean="0">
                <a:latin typeface="Arial"/>
                <a:cs typeface="Arial"/>
              </a:rPr>
              <a:t>Top </a:t>
            </a:r>
            <a:r>
              <a:rPr lang="en-US" dirty="0">
                <a:latin typeface="Arial"/>
                <a:cs typeface="Arial"/>
              </a:rPr>
              <a:t>umbrella of branches that may fuse into a </a:t>
            </a:r>
            <a:r>
              <a:rPr lang="en-US" dirty="0" smtClean="0">
                <a:latin typeface="Arial"/>
                <a:cs typeface="Arial"/>
              </a:rPr>
              <a:t>cap</a:t>
            </a:r>
            <a:endParaRPr lang="en-US" dirty="0">
              <a:latin typeface="Arial"/>
              <a:cs typeface="Arial"/>
            </a:endParaRPr>
          </a:p>
          <a:p>
            <a:r>
              <a:rPr lang="en-US" dirty="0">
                <a:latin typeface="Arial"/>
                <a:cs typeface="Arial"/>
              </a:rPr>
              <a:t>The </a:t>
            </a:r>
            <a:r>
              <a:rPr lang="en-US" b="1" dirty="0">
                <a:latin typeface="Arial"/>
                <a:cs typeface="Arial"/>
              </a:rPr>
              <a:t>single nucleus </a:t>
            </a:r>
            <a:r>
              <a:rPr lang="en-US" dirty="0" smtClean="0">
                <a:latin typeface="Arial"/>
                <a:cs typeface="Arial"/>
              </a:rPr>
              <a:t>is </a:t>
            </a:r>
            <a:r>
              <a:rPr lang="en-US" dirty="0">
                <a:latin typeface="Arial"/>
                <a:cs typeface="Arial"/>
              </a:rPr>
              <a:t>located in the </a:t>
            </a:r>
            <a:r>
              <a:rPr lang="en-US" dirty="0" smtClean="0">
                <a:latin typeface="Arial"/>
                <a:cs typeface="Arial"/>
              </a:rPr>
              <a:t>rhizoid</a:t>
            </a:r>
            <a:endParaRPr lang="en-US" dirty="0">
              <a:latin typeface="Arial"/>
              <a:cs typeface="Arial"/>
            </a:endParaRPr>
          </a:p>
        </p:txBody>
      </p:sp>
      <p:sp>
        <p:nvSpPr>
          <p:cNvPr id="5" name="TextBox 4"/>
          <p:cNvSpPr txBox="1"/>
          <p:nvPr/>
        </p:nvSpPr>
        <p:spPr>
          <a:xfrm>
            <a:off x="5471200" y="6611779"/>
            <a:ext cx="3672800" cy="246221"/>
          </a:xfrm>
          <a:prstGeom prst="rect">
            <a:avLst/>
          </a:prstGeom>
          <a:solidFill>
            <a:srgbClr val="C6D9F1"/>
          </a:solidFill>
        </p:spPr>
        <p:txBody>
          <a:bodyPr wrap="none" rtlCol="0">
            <a:spAutoFit/>
          </a:bodyPr>
          <a:lstStyle/>
          <a:p>
            <a:r>
              <a:rPr lang="en-US" sz="1000" dirty="0" smtClean="0"/>
              <a:t>Source: </a:t>
            </a:r>
            <a:r>
              <a:rPr lang="fi-FI" sz="1000" dirty="0">
                <a:hlinkClick r:id="rId3"/>
              </a:rPr>
              <a:t>http://deptsec.ku.edu/~ifaaku/jpg/Inouye/Inouye_01.html</a:t>
            </a:r>
            <a:endParaRPr lang="en-US" sz="1000" dirty="0"/>
          </a:p>
        </p:txBody>
      </p:sp>
    </p:spTree>
    <p:extLst>
      <p:ext uri="{BB962C8B-B14F-4D97-AF65-F5344CB8AC3E}">
        <p14:creationId xmlns:p14="http://schemas.microsoft.com/office/powerpoint/2010/main" val="707941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1.1.U2 Organisms consisting of only one cell carry out all functions of life in that cell.</a:t>
            </a:r>
          </a:p>
        </p:txBody>
      </p:sp>
      <p:sp>
        <p:nvSpPr>
          <p:cNvPr id="3" name="Text Placeholder 2"/>
          <p:cNvSpPr>
            <a:spLocks noGrp="1"/>
          </p:cNvSpPr>
          <p:nvPr>
            <p:ph type="body" idx="1"/>
          </p:nvPr>
        </p:nvSpPr>
        <p:spPr>
          <a:xfrm>
            <a:off x="125199" y="1310711"/>
            <a:ext cx="2736496" cy="496657"/>
          </a:xfrm>
        </p:spPr>
        <p:txBody>
          <a:bodyPr>
            <a:normAutofit/>
          </a:bodyPr>
          <a:lstStyle/>
          <a:p>
            <a:r>
              <a:rPr lang="en-US" dirty="0" smtClean="0"/>
              <a:t>You probably know:</a:t>
            </a:r>
            <a:endParaRPr lang="en-US" dirty="0"/>
          </a:p>
        </p:txBody>
      </p:sp>
      <p:sp>
        <p:nvSpPr>
          <p:cNvPr id="4" name="Content Placeholder 3"/>
          <p:cNvSpPr>
            <a:spLocks noGrp="1"/>
          </p:cNvSpPr>
          <p:nvPr>
            <p:ph sz="half" idx="2"/>
          </p:nvPr>
        </p:nvSpPr>
        <p:spPr>
          <a:xfrm>
            <a:off x="143088" y="1896809"/>
            <a:ext cx="2718607" cy="4811376"/>
          </a:xfrm>
        </p:spPr>
        <p:txBody>
          <a:bodyPr>
            <a:normAutofit/>
          </a:bodyPr>
          <a:lstStyle/>
          <a:p>
            <a:r>
              <a:rPr lang="en-US" dirty="0" smtClean="0"/>
              <a:t>Movement</a:t>
            </a:r>
            <a:endParaRPr lang="en-US" dirty="0"/>
          </a:p>
          <a:p>
            <a:r>
              <a:rPr lang="en-US" dirty="0" smtClean="0">
                <a:solidFill>
                  <a:srgbClr val="000090"/>
                </a:solidFill>
              </a:rPr>
              <a:t>R</a:t>
            </a:r>
            <a:r>
              <a:rPr lang="en-US" dirty="0" smtClean="0"/>
              <a:t>eproduction</a:t>
            </a:r>
          </a:p>
          <a:p>
            <a:r>
              <a:rPr lang="en-US" dirty="0" smtClean="0">
                <a:solidFill>
                  <a:srgbClr val="FF6600"/>
                </a:solidFill>
              </a:rPr>
              <a:t>S</a:t>
            </a:r>
            <a:r>
              <a:rPr lang="en-US" dirty="0" smtClean="0"/>
              <a:t>ensitivity</a:t>
            </a:r>
          </a:p>
          <a:p>
            <a:r>
              <a:rPr lang="en-US" dirty="0" smtClean="0">
                <a:solidFill>
                  <a:srgbClr val="FFFF00"/>
                </a:solidFill>
              </a:rPr>
              <a:t>H</a:t>
            </a:r>
            <a:r>
              <a:rPr lang="en-US" dirty="0" smtClean="0"/>
              <a:t>omeostasis</a:t>
            </a:r>
            <a:endParaRPr lang="en-US" dirty="0"/>
          </a:p>
          <a:p>
            <a:r>
              <a:rPr lang="en-US" dirty="0" smtClean="0">
                <a:solidFill>
                  <a:srgbClr val="008000"/>
                </a:solidFill>
              </a:rPr>
              <a:t>G</a:t>
            </a:r>
            <a:r>
              <a:rPr lang="en-US" dirty="0" smtClean="0"/>
              <a:t>rowth</a:t>
            </a:r>
          </a:p>
          <a:p>
            <a:r>
              <a:rPr lang="en-US" dirty="0" smtClean="0">
                <a:solidFill>
                  <a:srgbClr val="FF0000"/>
                </a:solidFill>
              </a:rPr>
              <a:t>R</a:t>
            </a:r>
            <a:r>
              <a:rPr lang="en-US" dirty="0" smtClean="0"/>
              <a:t>espiration</a:t>
            </a:r>
          </a:p>
          <a:p>
            <a:r>
              <a:rPr lang="en-US" dirty="0" smtClean="0">
                <a:solidFill>
                  <a:srgbClr val="0000FF"/>
                </a:solidFill>
              </a:rPr>
              <a:t>E</a:t>
            </a:r>
            <a:r>
              <a:rPr lang="en-US" dirty="0" smtClean="0"/>
              <a:t>xcretion</a:t>
            </a:r>
            <a:endParaRPr lang="en-US" dirty="0"/>
          </a:p>
          <a:p>
            <a:r>
              <a:rPr lang="en-US" dirty="0" smtClean="0">
                <a:solidFill>
                  <a:srgbClr val="660066"/>
                </a:solidFill>
              </a:rPr>
              <a:t>N</a:t>
            </a:r>
            <a:r>
              <a:rPr lang="en-US" dirty="0" smtClean="0"/>
              <a:t>utrition</a:t>
            </a:r>
            <a:endParaRPr lang="en-US" dirty="0"/>
          </a:p>
        </p:txBody>
      </p:sp>
      <p:sp>
        <p:nvSpPr>
          <p:cNvPr id="5" name="Text Placeholder 4"/>
          <p:cNvSpPr>
            <a:spLocks noGrp="1"/>
          </p:cNvSpPr>
          <p:nvPr>
            <p:ph type="body" sz="quarter" idx="3"/>
          </p:nvPr>
        </p:nvSpPr>
        <p:spPr>
          <a:xfrm>
            <a:off x="2986893" y="1310711"/>
            <a:ext cx="5955895" cy="496657"/>
          </a:xfrm>
        </p:spPr>
        <p:txBody>
          <a:bodyPr/>
          <a:lstStyle/>
          <a:p>
            <a:r>
              <a:rPr lang="en-US" dirty="0" smtClean="0"/>
              <a:t>In this course the functions are refined:</a:t>
            </a:r>
            <a:endParaRPr lang="en-US" dirty="0"/>
          </a:p>
        </p:txBody>
      </p:sp>
      <p:sp>
        <p:nvSpPr>
          <p:cNvPr id="6" name="Content Placeholder 5"/>
          <p:cNvSpPr>
            <a:spLocks noGrp="1"/>
          </p:cNvSpPr>
          <p:nvPr>
            <p:ph sz="quarter" idx="4"/>
          </p:nvPr>
        </p:nvSpPr>
        <p:spPr>
          <a:xfrm>
            <a:off x="2986894" y="1896808"/>
            <a:ext cx="5955894" cy="4811377"/>
          </a:xfrm>
        </p:spPr>
        <p:txBody>
          <a:bodyPr>
            <a:normAutofit fontScale="92500" lnSpcReduction="20000"/>
          </a:bodyPr>
          <a:lstStyle/>
          <a:p>
            <a:r>
              <a:rPr lang="en-US" dirty="0" smtClean="0">
                <a:solidFill>
                  <a:srgbClr val="FF0000"/>
                </a:solidFill>
              </a:rPr>
              <a:t>M</a:t>
            </a:r>
            <a:r>
              <a:rPr lang="en-US" dirty="0" smtClean="0"/>
              <a:t>etabolism - </a:t>
            </a:r>
            <a:r>
              <a:rPr lang="en-US" dirty="0"/>
              <a:t>the web of all the enzyme-</a:t>
            </a:r>
            <a:r>
              <a:rPr lang="en-US" dirty="0" err="1"/>
              <a:t>catalysed</a:t>
            </a:r>
            <a:r>
              <a:rPr lang="en-US" dirty="0"/>
              <a:t> reactions in a cell or </a:t>
            </a:r>
            <a:r>
              <a:rPr lang="en-US" dirty="0" smtClean="0"/>
              <a:t>organism, e.g. respiration </a:t>
            </a:r>
          </a:p>
          <a:p>
            <a:r>
              <a:rPr lang="en-US" dirty="0" smtClean="0">
                <a:solidFill>
                  <a:srgbClr val="FF6600"/>
                </a:solidFill>
              </a:rPr>
              <a:t>R</a:t>
            </a:r>
            <a:r>
              <a:rPr lang="en-US" dirty="0" smtClean="0"/>
              <a:t>esponse - Living </a:t>
            </a:r>
            <a:r>
              <a:rPr lang="en-US" dirty="0"/>
              <a:t>things can respond to and interact with the </a:t>
            </a:r>
            <a:r>
              <a:rPr lang="en-US" dirty="0" smtClean="0"/>
              <a:t>environment</a:t>
            </a:r>
          </a:p>
          <a:p>
            <a:r>
              <a:rPr lang="en-US" dirty="0" smtClean="0">
                <a:solidFill>
                  <a:srgbClr val="FFFF00"/>
                </a:solidFill>
              </a:rPr>
              <a:t>H</a:t>
            </a:r>
            <a:r>
              <a:rPr lang="en-US" dirty="0"/>
              <a:t>omeostasis - </a:t>
            </a:r>
            <a:r>
              <a:rPr lang="en-US" dirty="0" smtClean="0"/>
              <a:t>The </a:t>
            </a:r>
            <a:r>
              <a:rPr lang="en-US" dirty="0"/>
              <a:t>maintenance and regulation of internal cell </a:t>
            </a:r>
            <a:r>
              <a:rPr lang="en-US" dirty="0" smtClean="0"/>
              <a:t>conditions, e.g. water and pH</a:t>
            </a:r>
          </a:p>
          <a:p>
            <a:r>
              <a:rPr lang="en-US" dirty="0" smtClean="0">
                <a:solidFill>
                  <a:srgbClr val="008000"/>
                </a:solidFill>
              </a:rPr>
              <a:t>G</a:t>
            </a:r>
            <a:r>
              <a:rPr lang="en-US" dirty="0"/>
              <a:t>rowth - Living things can grow or change size / </a:t>
            </a:r>
            <a:r>
              <a:rPr lang="en-US" dirty="0" smtClean="0"/>
              <a:t>shape</a:t>
            </a:r>
          </a:p>
          <a:p>
            <a:r>
              <a:rPr lang="en-US" dirty="0" smtClean="0">
                <a:solidFill>
                  <a:srgbClr val="0000FF"/>
                </a:solidFill>
              </a:rPr>
              <a:t>E</a:t>
            </a:r>
            <a:r>
              <a:rPr lang="en-US" dirty="0" smtClean="0"/>
              <a:t>xcretion – the removal of metabolic waste</a:t>
            </a:r>
          </a:p>
          <a:p>
            <a:r>
              <a:rPr lang="en-US" dirty="0" smtClean="0">
                <a:solidFill>
                  <a:srgbClr val="000090"/>
                </a:solidFill>
              </a:rPr>
              <a:t>R</a:t>
            </a:r>
            <a:r>
              <a:rPr lang="en-US" dirty="0"/>
              <a:t>eproduction </a:t>
            </a:r>
            <a:r>
              <a:rPr lang="en-US" dirty="0" smtClean="0"/>
              <a:t>- Living </a:t>
            </a:r>
            <a:r>
              <a:rPr lang="en-US" dirty="0"/>
              <a:t>things produce offspring, either sexually or asexually</a:t>
            </a:r>
            <a:endParaRPr lang="en-US" dirty="0" smtClean="0"/>
          </a:p>
          <a:p>
            <a:r>
              <a:rPr lang="en-US" dirty="0" smtClean="0">
                <a:solidFill>
                  <a:srgbClr val="660066"/>
                </a:solidFill>
              </a:rPr>
              <a:t>N</a:t>
            </a:r>
            <a:r>
              <a:rPr lang="en-US" dirty="0"/>
              <a:t>utrition </a:t>
            </a:r>
            <a:r>
              <a:rPr lang="en-US" dirty="0" smtClean="0"/>
              <a:t>– feeding by either the synthesis </a:t>
            </a:r>
            <a:r>
              <a:rPr lang="en-US" dirty="0"/>
              <a:t>of organic molecules </a:t>
            </a:r>
            <a:r>
              <a:rPr lang="en-US" dirty="0" smtClean="0"/>
              <a:t>(e.g. photosynthesis) or </a:t>
            </a:r>
            <a:r>
              <a:rPr lang="en-US" dirty="0"/>
              <a:t>the absorption of organic matter</a:t>
            </a:r>
          </a:p>
        </p:txBody>
      </p:sp>
    </p:spTree>
    <p:extLst>
      <p:ext uri="{BB962C8B-B14F-4D97-AF65-F5344CB8AC3E}">
        <p14:creationId xmlns:p14="http://schemas.microsoft.com/office/powerpoint/2010/main" val="3806375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1.1.U2 Organisms consisting of only one cell carry out all functions of life in that cell</a:t>
            </a:r>
            <a:r>
              <a:rPr lang="en-US" dirty="0" smtClean="0"/>
              <a:t>.</a:t>
            </a:r>
            <a:endParaRPr lang="en-US" dirty="0"/>
          </a:p>
        </p:txBody>
      </p:sp>
      <p:sp>
        <p:nvSpPr>
          <p:cNvPr id="3" name="Content Placeholder 2"/>
          <p:cNvSpPr>
            <a:spLocks noGrp="1"/>
          </p:cNvSpPr>
          <p:nvPr>
            <p:ph idx="1"/>
          </p:nvPr>
        </p:nvSpPr>
        <p:spPr>
          <a:xfrm>
            <a:off x="573982" y="1756107"/>
            <a:ext cx="8023517" cy="2932915"/>
          </a:xfrm>
        </p:spPr>
        <p:txBody>
          <a:bodyPr>
            <a:normAutofit/>
          </a:bodyPr>
          <a:lstStyle/>
          <a:p>
            <a:pPr marL="0" indent="0">
              <a:buNone/>
            </a:pPr>
            <a:r>
              <a:rPr lang="en-US" sz="2800" dirty="0" smtClean="0"/>
              <a:t>Remembering the functions of life</a:t>
            </a:r>
            <a:endParaRPr kumimoji="1" lang="en-US" altLang="ja-JP" sz="2000" dirty="0" smtClean="0">
              <a:solidFill>
                <a:schemeClr val="tx1">
                  <a:lumMod val="85000"/>
                  <a:lumOff val="15000"/>
                </a:schemeClr>
              </a:solidFill>
            </a:endParaRPr>
          </a:p>
          <a:p>
            <a:pPr marL="400050" lvl="1" indent="0">
              <a:buNone/>
            </a:pPr>
            <a:r>
              <a:rPr kumimoji="1" lang="en-US" altLang="ja-JP" sz="2000" dirty="0" smtClean="0">
                <a:solidFill>
                  <a:schemeClr val="tx1">
                    <a:lumMod val="85000"/>
                    <a:lumOff val="15000"/>
                  </a:schemeClr>
                </a:solidFill>
              </a:rPr>
              <a:t>An </a:t>
            </a:r>
            <a:r>
              <a:rPr kumimoji="1" lang="en-US" altLang="ja-JP" sz="2000" dirty="0">
                <a:solidFill>
                  <a:schemeClr val="tx1">
                    <a:lumMod val="85000"/>
                    <a:lumOff val="15000"/>
                  </a:schemeClr>
                </a:solidFill>
              </a:rPr>
              <a:t>easy way to </a:t>
            </a:r>
            <a:r>
              <a:rPr kumimoji="1" lang="en-US" altLang="ja-JP" sz="2000" dirty="0" smtClean="0">
                <a:solidFill>
                  <a:schemeClr val="tx1">
                    <a:lumMod val="85000"/>
                    <a:lumOff val="15000"/>
                  </a:schemeClr>
                </a:solidFill>
              </a:rPr>
              <a:t>remember </a:t>
            </a:r>
            <a:r>
              <a:rPr kumimoji="1" lang="en-US" sz="2000" dirty="0" smtClean="0">
                <a:solidFill>
                  <a:srgbClr val="FF0000"/>
                </a:solidFill>
              </a:rPr>
              <a:t>Metabolism</a:t>
            </a:r>
            <a:r>
              <a:rPr kumimoji="1" lang="en-US" sz="2000" dirty="0">
                <a:solidFill>
                  <a:schemeClr val="tx1">
                    <a:lumMod val="85000"/>
                    <a:lumOff val="15000"/>
                  </a:schemeClr>
                </a:solidFill>
              </a:rPr>
              <a:t>, </a:t>
            </a:r>
            <a:r>
              <a:rPr kumimoji="1" lang="en-US" sz="2000" dirty="0" smtClean="0">
                <a:solidFill>
                  <a:srgbClr val="FF6600"/>
                </a:solidFill>
              </a:rPr>
              <a:t>Response</a:t>
            </a:r>
            <a:r>
              <a:rPr kumimoji="1" lang="en-US" sz="2000" dirty="0">
                <a:solidFill>
                  <a:schemeClr val="tx1">
                    <a:lumMod val="85000"/>
                    <a:lumOff val="15000"/>
                  </a:schemeClr>
                </a:solidFill>
              </a:rPr>
              <a:t>, </a:t>
            </a:r>
            <a:r>
              <a:rPr kumimoji="1" lang="en-US" sz="2000" dirty="0" smtClean="0">
                <a:solidFill>
                  <a:srgbClr val="FFFF00"/>
                </a:solidFill>
              </a:rPr>
              <a:t>Homeostasis</a:t>
            </a:r>
            <a:r>
              <a:rPr kumimoji="1" lang="en-US" sz="2000" dirty="0">
                <a:solidFill>
                  <a:schemeClr val="tx1">
                    <a:lumMod val="85000"/>
                    <a:lumOff val="15000"/>
                  </a:schemeClr>
                </a:solidFill>
              </a:rPr>
              <a:t>, </a:t>
            </a:r>
            <a:r>
              <a:rPr kumimoji="1" lang="en-US" sz="2000" dirty="0" smtClean="0">
                <a:solidFill>
                  <a:srgbClr val="008000"/>
                </a:solidFill>
              </a:rPr>
              <a:t>Growth</a:t>
            </a:r>
            <a:r>
              <a:rPr kumimoji="1" lang="en-US" sz="2000" dirty="0">
                <a:solidFill>
                  <a:schemeClr val="tx1">
                    <a:lumMod val="85000"/>
                    <a:lumOff val="15000"/>
                  </a:schemeClr>
                </a:solidFill>
              </a:rPr>
              <a:t>, </a:t>
            </a:r>
            <a:r>
              <a:rPr kumimoji="1" lang="en-US" sz="2000" dirty="0" smtClean="0">
                <a:solidFill>
                  <a:srgbClr val="3366FF"/>
                </a:solidFill>
              </a:rPr>
              <a:t>Reproduction</a:t>
            </a:r>
            <a:r>
              <a:rPr kumimoji="1" lang="en-US" sz="2000" dirty="0" smtClean="0">
                <a:solidFill>
                  <a:schemeClr val="tx1">
                    <a:lumMod val="85000"/>
                    <a:lumOff val="15000"/>
                  </a:schemeClr>
                </a:solidFill>
              </a:rPr>
              <a:t>, </a:t>
            </a:r>
            <a:r>
              <a:rPr kumimoji="1" lang="en-US" sz="2000" dirty="0" smtClean="0">
                <a:solidFill>
                  <a:srgbClr val="000090"/>
                </a:solidFill>
              </a:rPr>
              <a:t>Excretion</a:t>
            </a:r>
            <a:r>
              <a:rPr kumimoji="1" lang="en-US" sz="2000" dirty="0" smtClean="0">
                <a:solidFill>
                  <a:schemeClr val="tx1">
                    <a:lumMod val="85000"/>
                    <a:lumOff val="15000"/>
                  </a:schemeClr>
                </a:solidFill>
              </a:rPr>
              <a:t> </a:t>
            </a:r>
            <a:r>
              <a:rPr kumimoji="1" lang="en-US" sz="2000" dirty="0">
                <a:solidFill>
                  <a:schemeClr val="tx1">
                    <a:lumMod val="85000"/>
                    <a:lumOff val="15000"/>
                  </a:schemeClr>
                </a:solidFill>
              </a:rPr>
              <a:t>and </a:t>
            </a:r>
            <a:r>
              <a:rPr kumimoji="1" lang="en-US" sz="2000" dirty="0" smtClean="0">
                <a:solidFill>
                  <a:srgbClr val="660066"/>
                </a:solidFill>
              </a:rPr>
              <a:t>Nutrition</a:t>
            </a:r>
            <a:r>
              <a:rPr kumimoji="1" lang="en-US" sz="2000" dirty="0" smtClean="0">
                <a:solidFill>
                  <a:schemeClr val="tx1">
                    <a:lumMod val="85000"/>
                    <a:lumOff val="15000"/>
                  </a:schemeClr>
                </a:solidFill>
              </a:rPr>
              <a:t> is:</a:t>
            </a:r>
          </a:p>
          <a:p>
            <a:pPr marL="400050" lvl="1" indent="0">
              <a:buNone/>
            </a:pPr>
            <a:endParaRPr kumimoji="1" lang="en-US" altLang="ja-JP" sz="2000" dirty="0">
              <a:solidFill>
                <a:schemeClr val="tx1">
                  <a:lumMod val="85000"/>
                  <a:lumOff val="15000"/>
                </a:schemeClr>
              </a:solidFill>
            </a:endParaRPr>
          </a:p>
          <a:p>
            <a:pPr marL="400050" lvl="1" indent="0">
              <a:buNone/>
            </a:pPr>
            <a:r>
              <a:rPr kumimoji="1" lang="en-US" altLang="ja-JP" sz="2000" dirty="0" smtClean="0">
                <a:solidFill>
                  <a:schemeClr val="tx1">
                    <a:lumMod val="85000"/>
                    <a:lumOff val="15000"/>
                  </a:schemeClr>
                </a:solidFill>
              </a:rPr>
              <a:t>“</a:t>
            </a:r>
            <a:r>
              <a:rPr kumimoji="1" lang="en-US" altLang="ja-JP" sz="2000" dirty="0" smtClean="0">
                <a:solidFill>
                  <a:srgbClr val="FF0000"/>
                </a:solidFill>
              </a:rPr>
              <a:t>M</a:t>
            </a:r>
            <a:r>
              <a:rPr kumimoji="1" lang="en-US" altLang="ja-JP" sz="2000" dirty="0" smtClean="0">
                <a:solidFill>
                  <a:srgbClr val="FF6600"/>
                </a:solidFill>
              </a:rPr>
              <a:t>R</a:t>
            </a:r>
            <a:r>
              <a:rPr kumimoji="1" lang="en-US" altLang="ja-JP" sz="2000" dirty="0" smtClean="0">
                <a:solidFill>
                  <a:schemeClr val="tx1">
                    <a:lumMod val="85000"/>
                    <a:lumOff val="15000"/>
                  </a:schemeClr>
                </a:solidFill>
              </a:rPr>
              <a:t> </a:t>
            </a:r>
            <a:r>
              <a:rPr kumimoji="1" lang="en-US" altLang="ja-JP" sz="2000" dirty="0">
                <a:solidFill>
                  <a:srgbClr val="FFFF00"/>
                </a:solidFill>
              </a:rPr>
              <a:t>H</a:t>
            </a:r>
            <a:r>
              <a:rPr kumimoji="1" lang="en-US" altLang="ja-JP" sz="2000" dirty="0">
                <a:solidFill>
                  <a:schemeClr val="tx1">
                    <a:lumMod val="85000"/>
                    <a:lumOff val="15000"/>
                  </a:schemeClr>
                </a:solidFill>
              </a:rPr>
              <a:t> </a:t>
            </a:r>
            <a:r>
              <a:rPr kumimoji="1" lang="en-US" altLang="ja-JP" sz="2000" dirty="0" smtClean="0">
                <a:solidFill>
                  <a:srgbClr val="008000"/>
                </a:solidFill>
              </a:rPr>
              <a:t>G</a:t>
            </a:r>
            <a:r>
              <a:rPr kumimoji="1" lang="en-US" altLang="ja-JP" sz="2000" dirty="0" smtClean="0">
                <a:solidFill>
                  <a:srgbClr val="3366FF"/>
                </a:solidFill>
              </a:rPr>
              <a:t>R</a:t>
            </a:r>
            <a:r>
              <a:rPr kumimoji="1" lang="en-US" altLang="ja-JP" sz="2000" dirty="0" smtClean="0">
                <a:solidFill>
                  <a:srgbClr val="000090"/>
                </a:solidFill>
              </a:rPr>
              <a:t>E</a:t>
            </a:r>
            <a:r>
              <a:rPr kumimoji="1" lang="en-US" altLang="ja-JP" sz="2000" dirty="0" smtClean="0">
                <a:solidFill>
                  <a:srgbClr val="660066"/>
                </a:solidFill>
              </a:rPr>
              <a:t>N</a:t>
            </a:r>
            <a:r>
              <a:rPr kumimoji="1" lang="en-US" altLang="ja-JP" sz="2000" dirty="0" smtClean="0">
                <a:solidFill>
                  <a:schemeClr val="tx1">
                    <a:lumMod val="85000"/>
                    <a:lumOff val="15000"/>
                  </a:schemeClr>
                </a:solidFill>
              </a:rPr>
              <a:t>”</a:t>
            </a:r>
          </a:p>
          <a:p>
            <a:pPr marL="400050" lvl="1" indent="0">
              <a:buNone/>
            </a:pPr>
            <a:endParaRPr kumimoji="1" lang="en-US" altLang="ja-JP" sz="2000" dirty="0">
              <a:solidFill>
                <a:schemeClr val="tx1">
                  <a:lumMod val="85000"/>
                  <a:lumOff val="15000"/>
                </a:schemeClr>
              </a:solidFill>
            </a:endParaRPr>
          </a:p>
          <a:p>
            <a:pPr marL="400050" lvl="1" indent="0">
              <a:buNone/>
            </a:pPr>
            <a:r>
              <a:rPr kumimoji="1" lang="en-US" altLang="ja-JP" sz="2000" dirty="0" smtClean="0">
                <a:solidFill>
                  <a:schemeClr val="tx1">
                    <a:lumMod val="85000"/>
                    <a:lumOff val="15000"/>
                  </a:schemeClr>
                </a:solidFill>
              </a:rPr>
              <a:t>(each letter is a function of life)</a:t>
            </a:r>
            <a:endParaRPr kumimoji="1" lang="ja-JP" altLang="en-US" sz="2000" dirty="0">
              <a:solidFill>
                <a:schemeClr val="tx1">
                  <a:lumMod val="85000"/>
                  <a:lumOff val="15000"/>
                </a:schemeClr>
              </a:solidFill>
            </a:endParaRPr>
          </a:p>
        </p:txBody>
      </p:sp>
      <p:sp>
        <p:nvSpPr>
          <p:cNvPr id="6" name="Rectangle 5"/>
          <p:cNvSpPr/>
          <p:nvPr/>
        </p:nvSpPr>
        <p:spPr>
          <a:xfrm>
            <a:off x="6069539" y="6550223"/>
            <a:ext cx="3074459" cy="307777"/>
          </a:xfrm>
          <a:prstGeom prst="rect">
            <a:avLst/>
          </a:prstGeom>
          <a:noFill/>
        </p:spPr>
        <p:txBody>
          <a:bodyPr wrap="square">
            <a:spAutoFit/>
          </a:bodyPr>
          <a:lstStyle/>
          <a:p>
            <a:r>
              <a:rPr lang="en-US" altLang="ja-JP" sz="1400" dirty="0" smtClean="0"/>
              <a:t>S</a:t>
            </a:r>
            <a:r>
              <a:rPr lang="de-DE" altLang="ja-JP" sz="1400" dirty="0" err="1" smtClean="0"/>
              <a:t>ource</a:t>
            </a:r>
            <a:r>
              <a:rPr lang="de-DE" altLang="ja-JP" sz="1400" dirty="0" smtClean="0"/>
              <a:t>: </a:t>
            </a:r>
            <a:r>
              <a:rPr lang="de-DE" altLang="ja-JP" sz="1400" dirty="0" smtClean="0">
                <a:hlinkClick r:id="rId4"/>
              </a:rPr>
              <a:t>http</a:t>
            </a:r>
            <a:r>
              <a:rPr lang="de-DE" altLang="ja-JP" sz="1400" dirty="0">
                <a:hlinkClick r:id="rId4"/>
              </a:rPr>
              <a:t>://</a:t>
            </a:r>
            <a:r>
              <a:rPr lang="de-DE" altLang="ja-JP" sz="1400" dirty="0" err="1">
                <a:hlinkClick r:id="rId4"/>
              </a:rPr>
              <a:t>www.dr-ralf-wagner.de</a:t>
            </a:r>
            <a:r>
              <a:rPr lang="de-DE" altLang="ja-JP" sz="1400" dirty="0">
                <a:hlinkClick r:id="rId4"/>
              </a:rPr>
              <a:t>/</a:t>
            </a:r>
            <a:endParaRPr lang="ja-JP" altLang="en-US" sz="1400" dirty="0"/>
          </a:p>
        </p:txBody>
      </p:sp>
    </p:spTree>
    <p:extLst>
      <p:ext uri="{BB962C8B-B14F-4D97-AF65-F5344CB8AC3E}">
        <p14:creationId xmlns:p14="http://schemas.microsoft.com/office/powerpoint/2010/main" val="2724615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3165747" cy="871773"/>
          </a:xfrm>
          <a:solidFill>
            <a:schemeClr val="accent1">
              <a:lumMod val="40000"/>
              <a:lumOff val="60000"/>
              <a:alpha val="78000"/>
            </a:schemeClr>
          </a:solidFill>
        </p:spPr>
        <p:txBody>
          <a:bodyPr vert="horz" lIns="91440" tIns="45720" rIns="91440" bIns="45720" rtlCol="0" anchor="ctr">
            <a:normAutofit/>
          </a:bodyPr>
          <a:lstStyle/>
          <a:p>
            <a:r>
              <a:rPr lang="en-US" dirty="0"/>
              <a:t>Understandings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7171295"/>
              </p:ext>
            </p:extLst>
          </p:nvPr>
        </p:nvGraphicFramePr>
        <p:xfrm>
          <a:off x="321932" y="1165225"/>
          <a:ext cx="8500119" cy="4368800"/>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tr>
              <a:tr h="228024">
                <a:tc>
                  <a:txBody>
                    <a:bodyPr/>
                    <a:lstStyle/>
                    <a:p>
                      <a:pPr algn="ctr" fontAlgn="b"/>
                      <a:r>
                        <a:rPr lang="en-US" sz="1400" u="none" strike="noStrike" dirty="0">
                          <a:effectLst/>
                          <a:latin typeface="Arial"/>
                          <a:cs typeface="Arial"/>
                        </a:rPr>
                        <a:t>1.1.U1</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dirty="0">
                          <a:effectLst/>
                          <a:latin typeface="Arial"/>
                          <a:cs typeface="Arial"/>
                        </a:rPr>
                        <a:t>According to the cell theory, living organisms are composed of cells.</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endParaRPr lang="en-US" sz="1400" b="0" i="0" u="none" strike="noStrike">
                        <a:solidFill>
                          <a:srgbClr val="000000"/>
                        </a:solidFill>
                        <a:effectLst/>
                        <a:latin typeface="Arial"/>
                        <a:cs typeface="Arial"/>
                      </a:endParaRPr>
                    </a:p>
                  </a:txBody>
                  <a:tcPr marL="12700" marR="12700" marT="12700" marB="0">
                    <a:solidFill>
                      <a:schemeClr val="bg1"/>
                    </a:solidFill>
                  </a:tcPr>
                </a:tc>
              </a:tr>
              <a:tr h="611400">
                <a:tc>
                  <a:txBody>
                    <a:bodyPr/>
                    <a:lstStyle/>
                    <a:p>
                      <a:pPr algn="ctr" fontAlgn="b"/>
                      <a:r>
                        <a:rPr lang="en-US" sz="1400" u="none" strike="noStrike" dirty="0">
                          <a:effectLst/>
                          <a:latin typeface="Arial"/>
                          <a:cs typeface="Arial"/>
                        </a:rPr>
                        <a:t>1.1.U2</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dirty="0">
                          <a:effectLst/>
                          <a:latin typeface="Arial"/>
                          <a:cs typeface="Arial"/>
                        </a:rPr>
                        <a:t>Organisms consisting of only one cell carry out all functions of life in that cell.</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a:effectLst/>
                          <a:latin typeface="Arial"/>
                          <a:cs typeface="Arial"/>
                        </a:rPr>
                        <a:t>Students are expected to be able to name and briefly explain these functions of life: nutrition, metabolism, growth, response, excretion, homeostasis and reproduction.</a:t>
                      </a:r>
                      <a:endParaRPr lang="en-US" sz="1400" b="0" i="0" u="none" strike="noStrike">
                        <a:solidFill>
                          <a:srgbClr val="000000"/>
                        </a:solidFill>
                        <a:effectLst/>
                        <a:latin typeface="Arial"/>
                        <a:cs typeface="Arial"/>
                      </a:endParaRPr>
                    </a:p>
                  </a:txBody>
                  <a:tcPr marL="12700" marR="12700" marT="12700" marB="0">
                    <a:solidFill>
                      <a:schemeClr val="bg1"/>
                    </a:solidFill>
                  </a:tcPr>
                </a:tc>
              </a:tr>
              <a:tr h="228024">
                <a:tc>
                  <a:txBody>
                    <a:bodyPr/>
                    <a:lstStyle/>
                    <a:p>
                      <a:pPr algn="ctr" fontAlgn="b"/>
                      <a:r>
                        <a:rPr lang="en-US" sz="1400" u="none" strike="noStrike" dirty="0">
                          <a:effectLst/>
                          <a:latin typeface="Arial"/>
                          <a:cs typeface="Arial"/>
                        </a:rPr>
                        <a:t>1.1.U3</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dirty="0">
                          <a:effectLst/>
                          <a:latin typeface="Arial"/>
                          <a:cs typeface="Arial"/>
                        </a:rPr>
                        <a:t>Surface area to volume ratio is important in the limitation of cell size.</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endParaRPr lang="en-US" sz="1400" b="0" i="0" u="none" strike="noStrike">
                        <a:solidFill>
                          <a:srgbClr val="000000"/>
                        </a:solidFill>
                        <a:effectLst/>
                        <a:latin typeface="Arial"/>
                        <a:cs typeface="Arial"/>
                      </a:endParaRPr>
                    </a:p>
                  </a:txBody>
                  <a:tcPr marL="12700" marR="12700" marT="12700" marB="0">
                    <a:solidFill>
                      <a:schemeClr val="bg1"/>
                    </a:solidFill>
                  </a:tcPr>
                </a:tc>
              </a:tr>
              <a:tr h="338211">
                <a:tc>
                  <a:txBody>
                    <a:bodyPr/>
                    <a:lstStyle/>
                    <a:p>
                      <a:pPr algn="ctr" fontAlgn="b"/>
                      <a:r>
                        <a:rPr lang="en-US" sz="1400" u="none" strike="noStrike">
                          <a:effectLst/>
                          <a:latin typeface="Arial"/>
                          <a:cs typeface="Arial"/>
                        </a:rPr>
                        <a:t>1.1.U4</a:t>
                      </a:r>
                      <a:endParaRPr lang="en-US" sz="1400" b="0" i="0" u="none" strike="noStrike">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dirty="0">
                          <a:effectLst/>
                          <a:latin typeface="Arial"/>
                          <a:cs typeface="Arial"/>
                        </a:rPr>
                        <a:t>Multicellular organisms have properties that emerge from the interaction of their cellular components.</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endParaRPr lang="en-US" sz="1400" b="0" i="0" u="none" strike="noStrike">
                        <a:solidFill>
                          <a:srgbClr val="000000"/>
                        </a:solidFill>
                        <a:effectLst/>
                        <a:latin typeface="Arial"/>
                        <a:cs typeface="Arial"/>
                      </a:endParaRPr>
                    </a:p>
                  </a:txBody>
                  <a:tcPr marL="12700" marR="12700" marT="12700" marB="0">
                    <a:solidFill>
                      <a:schemeClr val="bg1"/>
                    </a:solidFill>
                  </a:tcPr>
                </a:tc>
              </a:tr>
              <a:tr h="228024">
                <a:tc>
                  <a:txBody>
                    <a:bodyPr/>
                    <a:lstStyle/>
                    <a:p>
                      <a:pPr algn="ctr" fontAlgn="b"/>
                      <a:r>
                        <a:rPr lang="en-US" sz="1400" u="none" strike="noStrike" dirty="0">
                          <a:effectLst/>
                          <a:latin typeface="Arial"/>
                          <a:cs typeface="Arial"/>
                        </a:rPr>
                        <a:t>1.1.U5</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dirty="0">
                          <a:effectLst/>
                          <a:latin typeface="Arial"/>
                          <a:cs typeface="Arial"/>
                        </a:rPr>
                        <a:t>Specialized tissues can develop by cell differentiation in multicellular organisms.</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endParaRPr lang="en-US" sz="1400" b="0" i="0" u="none" strike="noStrike" dirty="0">
                        <a:solidFill>
                          <a:srgbClr val="000000"/>
                        </a:solidFill>
                        <a:effectLst/>
                        <a:latin typeface="Arial"/>
                        <a:cs typeface="Arial"/>
                      </a:endParaRPr>
                    </a:p>
                  </a:txBody>
                  <a:tcPr marL="12700" marR="12700" marT="12700" marB="0">
                    <a:solidFill>
                      <a:schemeClr val="bg1"/>
                    </a:solidFill>
                  </a:tcPr>
                </a:tc>
              </a:tr>
              <a:tr h="310917">
                <a:tc>
                  <a:txBody>
                    <a:bodyPr/>
                    <a:lstStyle/>
                    <a:p>
                      <a:pPr algn="ctr" fontAlgn="b"/>
                      <a:r>
                        <a:rPr lang="en-US" sz="1400" u="none" strike="noStrike" dirty="0">
                          <a:effectLst/>
                          <a:latin typeface="Arial"/>
                          <a:cs typeface="Arial"/>
                        </a:rPr>
                        <a:t>1.1.U6</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dirty="0">
                          <a:effectLst/>
                          <a:latin typeface="Arial"/>
                          <a:cs typeface="Arial"/>
                        </a:rPr>
                        <a:t>Differentiation involves the expression of some genes and not others in a cell’s genome.</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endParaRPr lang="en-US" sz="1400" b="0" i="0" u="none" strike="noStrike">
                        <a:solidFill>
                          <a:srgbClr val="000000"/>
                        </a:solidFill>
                        <a:effectLst/>
                        <a:latin typeface="Arial"/>
                        <a:cs typeface="Arial"/>
                      </a:endParaRPr>
                    </a:p>
                  </a:txBody>
                  <a:tcPr marL="12700" marR="12700" marT="12700" marB="0">
                    <a:solidFill>
                      <a:schemeClr val="bg1"/>
                    </a:solidFill>
                  </a:tcPr>
                </a:tc>
              </a:tr>
              <a:tr h="461158">
                <a:tc>
                  <a:txBody>
                    <a:bodyPr/>
                    <a:lstStyle/>
                    <a:p>
                      <a:pPr algn="ctr" fontAlgn="b"/>
                      <a:r>
                        <a:rPr lang="en-US" sz="1400" u="none" strike="noStrike" dirty="0">
                          <a:effectLst/>
                          <a:latin typeface="Arial"/>
                          <a:cs typeface="Arial"/>
                        </a:rPr>
                        <a:t>1.1.U7</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r>
                        <a:rPr lang="en-US" sz="1400" u="none" strike="noStrike" dirty="0">
                          <a:effectLst/>
                          <a:latin typeface="Arial"/>
                          <a:cs typeface="Arial"/>
                        </a:rPr>
                        <a:t>The capacity of stem cells to divide and differentiate along different pathways is necessary in embryonic development and also makes stem cells suitable for therapeutic uses.</a:t>
                      </a:r>
                      <a:endParaRPr lang="en-US" sz="1400" b="0" i="0" u="none" strike="noStrike" dirty="0">
                        <a:solidFill>
                          <a:srgbClr val="000000"/>
                        </a:solidFill>
                        <a:effectLst/>
                        <a:latin typeface="Arial"/>
                        <a:cs typeface="Arial"/>
                      </a:endParaRPr>
                    </a:p>
                  </a:txBody>
                  <a:tcPr marL="12700" marR="12700" marT="12700" marB="0">
                    <a:solidFill>
                      <a:schemeClr val="bg1"/>
                    </a:solidFill>
                  </a:tcPr>
                </a:tc>
                <a:tc>
                  <a:txBody>
                    <a:bodyPr/>
                    <a:lstStyle/>
                    <a:p>
                      <a:pPr algn="l" fontAlgn="b"/>
                      <a:endParaRPr lang="en-US" sz="1400" b="0" i="0" u="none" strike="noStrike" dirty="0">
                        <a:solidFill>
                          <a:srgbClr val="000000"/>
                        </a:solidFill>
                        <a:effectLst/>
                        <a:latin typeface="Arial"/>
                        <a:cs typeface="Arial"/>
                      </a:endParaRPr>
                    </a:p>
                  </a:txBody>
                  <a:tcPr marL="12700" marR="12700" marT="12700" marB="0">
                    <a:solidFill>
                      <a:schemeClr val="bg1"/>
                    </a:solidFill>
                  </a:tcPr>
                </a:tc>
              </a:tr>
            </a:tbl>
          </a:graphicData>
        </a:graphic>
      </p:graphicFrame>
    </p:spTree>
    <p:extLst>
      <p:ext uri="{BB962C8B-B14F-4D97-AF65-F5344CB8AC3E}">
        <p14:creationId xmlns:p14="http://schemas.microsoft.com/office/powerpoint/2010/main" val="3507423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1.1.A2 Investigation of functions of life in Paramecium and one named photosynthetic unicellular organism.</a:t>
            </a:r>
          </a:p>
        </p:txBody>
      </p:sp>
      <p:sp>
        <p:nvSpPr>
          <p:cNvPr id="3" name="Content Placeholder 2"/>
          <p:cNvSpPr>
            <a:spLocks noGrp="1"/>
          </p:cNvSpPr>
          <p:nvPr>
            <p:ph idx="1"/>
          </p:nvPr>
        </p:nvSpPr>
        <p:spPr>
          <a:xfrm>
            <a:off x="480214" y="1299482"/>
            <a:ext cx="8173708" cy="604943"/>
          </a:xfrm>
        </p:spPr>
        <p:txBody>
          <a:bodyPr>
            <a:normAutofit/>
          </a:bodyPr>
          <a:lstStyle/>
          <a:p>
            <a:pPr marL="0" indent="0">
              <a:buNone/>
            </a:pPr>
            <a:r>
              <a:rPr lang="en-US" sz="2800" dirty="0" smtClean="0"/>
              <a:t>How does this paramecium show the functions of life?</a:t>
            </a:r>
            <a:endParaRPr lang="en-US" sz="2800" dirty="0"/>
          </a:p>
        </p:txBody>
      </p:sp>
      <p:pic>
        <p:nvPicPr>
          <p:cNvPr id="6" name="Picture 5"/>
          <p:cNvPicPr>
            <a:picLocks noChangeAspect="1"/>
          </p:cNvPicPr>
          <p:nvPr/>
        </p:nvPicPr>
        <p:blipFill>
          <a:blip r:embed="rId2"/>
          <a:stretch>
            <a:fillRect/>
          </a:stretch>
        </p:blipFill>
        <p:spPr>
          <a:xfrm>
            <a:off x="1235075" y="2019300"/>
            <a:ext cx="6273800" cy="2819400"/>
          </a:xfrm>
          <a:prstGeom prst="rect">
            <a:avLst/>
          </a:prstGeom>
        </p:spPr>
      </p:pic>
      <p:sp>
        <p:nvSpPr>
          <p:cNvPr id="7" name="Rectangle 6"/>
          <p:cNvSpPr/>
          <p:nvPr/>
        </p:nvSpPr>
        <p:spPr>
          <a:xfrm>
            <a:off x="1235075" y="4838700"/>
            <a:ext cx="6273800" cy="307777"/>
          </a:xfrm>
          <a:prstGeom prst="rect">
            <a:avLst/>
          </a:prstGeom>
          <a:solidFill>
            <a:srgbClr val="B9CDE5"/>
          </a:solidFill>
        </p:spPr>
        <p:txBody>
          <a:bodyPr wrap="square">
            <a:spAutoFit/>
          </a:bodyPr>
          <a:lstStyle/>
          <a:p>
            <a:r>
              <a:rPr lang="en-US" altLang="ja-JP" sz="1400" dirty="0" smtClean="0"/>
              <a:t>S</a:t>
            </a:r>
            <a:r>
              <a:rPr lang="de-DE" altLang="ja-JP" sz="1400" dirty="0" err="1" smtClean="0"/>
              <a:t>ource</a:t>
            </a:r>
            <a:r>
              <a:rPr lang="de-DE" altLang="ja-JP" sz="1400" dirty="0" smtClean="0"/>
              <a:t>: </a:t>
            </a:r>
            <a:r>
              <a:rPr lang="en-US" altLang="ja-JP" sz="1400" dirty="0"/>
              <a:t>http://</a:t>
            </a:r>
            <a:r>
              <a:rPr lang="en-US" altLang="ja-JP" sz="1400" dirty="0" err="1"/>
              <a:t>umanitoba.ca</a:t>
            </a:r>
            <a:r>
              <a:rPr lang="en-US" altLang="ja-JP" sz="1400" dirty="0"/>
              <a:t>/Biology/BIOL1030/Lab1/biolab1_3.html#Ciliophora</a:t>
            </a:r>
            <a:endParaRPr lang="ja-JP" altLang="en-US" sz="1400" dirty="0"/>
          </a:p>
        </p:txBody>
      </p:sp>
    </p:spTree>
    <p:extLst>
      <p:ext uri="{BB962C8B-B14F-4D97-AF65-F5344CB8AC3E}">
        <p14:creationId xmlns:p14="http://schemas.microsoft.com/office/powerpoint/2010/main" val="3358886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1.1.A2 Investigation of functions of life in Paramecium and one named photosynthetic unicellular organism.</a:t>
            </a:r>
          </a:p>
        </p:txBody>
      </p:sp>
      <p:grpSp>
        <p:nvGrpSpPr>
          <p:cNvPr id="5" name="Group 4"/>
          <p:cNvGrpSpPr/>
          <p:nvPr/>
        </p:nvGrpSpPr>
        <p:grpSpPr>
          <a:xfrm>
            <a:off x="1235075" y="2019300"/>
            <a:ext cx="6273800" cy="3127177"/>
            <a:chOff x="1235075" y="2019300"/>
            <a:chExt cx="6273800" cy="3127176"/>
          </a:xfrm>
        </p:grpSpPr>
        <p:pic>
          <p:nvPicPr>
            <p:cNvPr id="6" name="Picture 5"/>
            <p:cNvPicPr>
              <a:picLocks noChangeAspect="1"/>
            </p:cNvPicPr>
            <p:nvPr/>
          </p:nvPicPr>
          <p:blipFill>
            <a:blip r:embed="rId2"/>
            <a:stretch>
              <a:fillRect/>
            </a:stretch>
          </p:blipFill>
          <p:spPr>
            <a:xfrm>
              <a:off x="1235075" y="2019300"/>
              <a:ext cx="6273800" cy="2819400"/>
            </a:xfrm>
            <a:prstGeom prst="rect">
              <a:avLst/>
            </a:prstGeom>
          </p:spPr>
        </p:pic>
        <p:sp>
          <p:nvSpPr>
            <p:cNvPr id="7" name="Rectangle 6"/>
            <p:cNvSpPr/>
            <p:nvPr/>
          </p:nvSpPr>
          <p:spPr>
            <a:xfrm>
              <a:off x="1235075" y="4838699"/>
              <a:ext cx="6273800" cy="307777"/>
            </a:xfrm>
            <a:prstGeom prst="rect">
              <a:avLst/>
            </a:prstGeom>
            <a:solidFill>
              <a:srgbClr val="B9CDE5"/>
            </a:solidFill>
          </p:spPr>
          <p:txBody>
            <a:bodyPr wrap="square">
              <a:spAutoFit/>
            </a:bodyPr>
            <a:lstStyle/>
            <a:p>
              <a:r>
                <a:rPr lang="en-US" altLang="ja-JP" sz="1400" dirty="0" smtClean="0"/>
                <a:t>S</a:t>
              </a:r>
              <a:r>
                <a:rPr lang="de-DE" altLang="ja-JP" sz="1400" dirty="0" err="1" smtClean="0"/>
                <a:t>ource</a:t>
              </a:r>
              <a:r>
                <a:rPr lang="de-DE" altLang="ja-JP" sz="1400" dirty="0" smtClean="0"/>
                <a:t>: </a:t>
              </a:r>
              <a:r>
                <a:rPr lang="en-US" altLang="ja-JP" sz="1400" dirty="0">
                  <a:hlinkClick r:id="rId3"/>
                </a:rPr>
                <a:t>http://</a:t>
              </a:r>
              <a:r>
                <a:rPr lang="en-US" altLang="ja-JP" sz="1400" dirty="0" err="1">
                  <a:hlinkClick r:id="rId3"/>
                </a:rPr>
                <a:t>umanitoba.ca</a:t>
              </a:r>
              <a:r>
                <a:rPr lang="en-US" altLang="ja-JP" sz="1400" dirty="0">
                  <a:hlinkClick r:id="rId3"/>
                </a:rPr>
                <a:t>/Biology/BIOL1030/Lab1/biolab1_3.html#Ciliophora</a:t>
              </a:r>
              <a:endParaRPr lang="ja-JP" altLang="en-US" sz="1400" dirty="0"/>
            </a:p>
          </p:txBody>
        </p:sp>
      </p:grpSp>
      <p:sp>
        <p:nvSpPr>
          <p:cNvPr id="4" name="TextBox 3"/>
          <p:cNvSpPr txBox="1"/>
          <p:nvPr/>
        </p:nvSpPr>
        <p:spPr>
          <a:xfrm>
            <a:off x="3255177" y="1357580"/>
            <a:ext cx="3710791" cy="830997"/>
          </a:xfrm>
          <a:prstGeom prst="rect">
            <a:avLst/>
          </a:prstGeom>
          <a:solidFill>
            <a:schemeClr val="tx2">
              <a:lumMod val="20000"/>
              <a:lumOff val="80000"/>
            </a:schemeClr>
          </a:solidFill>
        </p:spPr>
        <p:txBody>
          <a:bodyPr wrap="square" rtlCol="0">
            <a:spAutoFit/>
          </a:bodyPr>
          <a:lstStyle/>
          <a:p>
            <a:r>
              <a:rPr lang="en-US" sz="1600" b="1" dirty="0" smtClean="0">
                <a:solidFill>
                  <a:srgbClr val="FFFF00"/>
                </a:solidFill>
              </a:rPr>
              <a:t>Homeostasis</a:t>
            </a:r>
            <a:r>
              <a:rPr lang="en-US" sz="1600" b="1" dirty="0" smtClean="0"/>
              <a:t> </a:t>
            </a:r>
            <a:r>
              <a:rPr lang="en-US" sz="1600" dirty="0" smtClean="0"/>
              <a:t>– contractile vacuole fill up with water and expel I through the plasma membrane to manage the water content</a:t>
            </a:r>
            <a:endParaRPr lang="en-US" sz="1600" dirty="0"/>
          </a:p>
        </p:txBody>
      </p:sp>
      <p:sp>
        <p:nvSpPr>
          <p:cNvPr id="8" name="TextBox 7"/>
          <p:cNvSpPr txBox="1"/>
          <p:nvPr/>
        </p:nvSpPr>
        <p:spPr>
          <a:xfrm>
            <a:off x="6294147" y="5408221"/>
            <a:ext cx="2429455" cy="1323439"/>
          </a:xfrm>
          <a:prstGeom prst="rect">
            <a:avLst/>
          </a:prstGeom>
          <a:solidFill>
            <a:srgbClr val="C6D9F1"/>
          </a:solidFill>
        </p:spPr>
        <p:txBody>
          <a:bodyPr wrap="square" rtlCol="0">
            <a:spAutoFit/>
          </a:bodyPr>
          <a:lstStyle/>
          <a:p>
            <a:r>
              <a:rPr lang="en-US" sz="1600" b="1" dirty="0" smtClean="0">
                <a:solidFill>
                  <a:srgbClr val="FF6600"/>
                </a:solidFill>
              </a:rPr>
              <a:t>Reproduction</a:t>
            </a:r>
            <a:r>
              <a:rPr lang="en-US" sz="1600" b="1" dirty="0" smtClean="0"/>
              <a:t> </a:t>
            </a:r>
            <a:r>
              <a:rPr lang="en-US" sz="1600" dirty="0" smtClean="0"/>
              <a:t>– The nucleus can divide to support cell division by mitosis, reproduction is often asexual</a:t>
            </a:r>
            <a:endParaRPr lang="en-US" sz="1600" dirty="0"/>
          </a:p>
        </p:txBody>
      </p:sp>
      <p:sp>
        <p:nvSpPr>
          <p:cNvPr id="9" name="TextBox 8"/>
          <p:cNvSpPr txBox="1"/>
          <p:nvPr/>
        </p:nvSpPr>
        <p:spPr>
          <a:xfrm>
            <a:off x="276815" y="2927240"/>
            <a:ext cx="1430769" cy="1569660"/>
          </a:xfrm>
          <a:prstGeom prst="rect">
            <a:avLst/>
          </a:prstGeom>
          <a:solidFill>
            <a:srgbClr val="C6D9F1"/>
          </a:solidFill>
        </p:spPr>
        <p:txBody>
          <a:bodyPr wrap="square" rtlCol="0">
            <a:spAutoFit/>
          </a:bodyPr>
          <a:lstStyle/>
          <a:p>
            <a:r>
              <a:rPr lang="en-US" sz="1600" b="1" dirty="0" smtClean="0">
                <a:solidFill>
                  <a:srgbClr val="FF0000"/>
                </a:solidFill>
              </a:rPr>
              <a:t>Metabolism</a:t>
            </a:r>
            <a:r>
              <a:rPr lang="en-US" sz="1600" b="1" dirty="0" smtClean="0"/>
              <a:t> </a:t>
            </a:r>
            <a:r>
              <a:rPr lang="en-US" sz="1600" dirty="0" smtClean="0"/>
              <a:t>– most metabolic pathways happen in the cytoplasm</a:t>
            </a:r>
            <a:endParaRPr lang="en-US" sz="1600" dirty="0"/>
          </a:p>
        </p:txBody>
      </p:sp>
      <p:sp>
        <p:nvSpPr>
          <p:cNvPr id="10" name="TextBox 9"/>
          <p:cNvSpPr txBox="1"/>
          <p:nvPr/>
        </p:nvSpPr>
        <p:spPr>
          <a:xfrm>
            <a:off x="3182934" y="5418942"/>
            <a:ext cx="2572911" cy="1077218"/>
          </a:xfrm>
          <a:prstGeom prst="rect">
            <a:avLst/>
          </a:prstGeom>
          <a:solidFill>
            <a:srgbClr val="C6D9F1"/>
          </a:solidFill>
        </p:spPr>
        <p:txBody>
          <a:bodyPr wrap="square" rtlCol="0">
            <a:spAutoFit/>
          </a:bodyPr>
          <a:lstStyle/>
          <a:p>
            <a:r>
              <a:rPr lang="en-US" sz="1600" b="1" dirty="0" smtClean="0">
                <a:solidFill>
                  <a:srgbClr val="008000"/>
                </a:solidFill>
              </a:rPr>
              <a:t>Growth</a:t>
            </a:r>
            <a:r>
              <a:rPr lang="en-US" sz="1600" b="1" dirty="0" smtClean="0"/>
              <a:t> </a:t>
            </a:r>
            <a:r>
              <a:rPr lang="en-US" sz="1600" dirty="0" smtClean="0"/>
              <a:t>– after consuming and assimilating biomass from food the paramecium will get larger until it divides.</a:t>
            </a:r>
            <a:endParaRPr lang="en-US" sz="1600" dirty="0"/>
          </a:p>
        </p:txBody>
      </p:sp>
      <p:sp>
        <p:nvSpPr>
          <p:cNvPr id="11" name="TextBox 10"/>
          <p:cNvSpPr txBox="1"/>
          <p:nvPr/>
        </p:nvSpPr>
        <p:spPr>
          <a:xfrm>
            <a:off x="7635645" y="1356547"/>
            <a:ext cx="1481897" cy="2554545"/>
          </a:xfrm>
          <a:prstGeom prst="rect">
            <a:avLst/>
          </a:prstGeom>
          <a:solidFill>
            <a:srgbClr val="C6D9F1"/>
          </a:solidFill>
        </p:spPr>
        <p:txBody>
          <a:bodyPr wrap="square" rtlCol="0">
            <a:spAutoFit/>
          </a:bodyPr>
          <a:lstStyle/>
          <a:p>
            <a:r>
              <a:rPr lang="en-US" sz="1600" b="1" dirty="0" smtClean="0">
                <a:solidFill>
                  <a:srgbClr val="3366FF"/>
                </a:solidFill>
              </a:rPr>
              <a:t>Response</a:t>
            </a:r>
            <a:r>
              <a:rPr lang="en-US" sz="1600" b="1" dirty="0" smtClean="0"/>
              <a:t> </a:t>
            </a:r>
            <a:r>
              <a:rPr lang="en-US" sz="1600" dirty="0" smtClean="0"/>
              <a:t>– the wave action of the cilia moves the paramecium in response to changes in the environment, e.g. towards food.</a:t>
            </a:r>
            <a:endParaRPr lang="en-US" sz="1600" dirty="0"/>
          </a:p>
        </p:txBody>
      </p:sp>
      <p:sp>
        <p:nvSpPr>
          <p:cNvPr id="12" name="TextBox 11"/>
          <p:cNvSpPr txBox="1"/>
          <p:nvPr/>
        </p:nvSpPr>
        <p:spPr>
          <a:xfrm>
            <a:off x="276815" y="1357580"/>
            <a:ext cx="2692592" cy="1323439"/>
          </a:xfrm>
          <a:prstGeom prst="rect">
            <a:avLst/>
          </a:prstGeom>
          <a:solidFill>
            <a:srgbClr val="C6D9F1"/>
          </a:solidFill>
        </p:spPr>
        <p:txBody>
          <a:bodyPr wrap="square" rtlCol="0">
            <a:spAutoFit/>
          </a:bodyPr>
          <a:lstStyle/>
          <a:p>
            <a:r>
              <a:rPr lang="en-US" sz="1600" b="1" dirty="0" smtClean="0">
                <a:solidFill>
                  <a:srgbClr val="000090"/>
                </a:solidFill>
              </a:rPr>
              <a:t>Excretion </a:t>
            </a:r>
            <a:r>
              <a:rPr lang="en-US" sz="1600" dirty="0" smtClean="0"/>
              <a:t>– the plasma membrane control the entry and exit of substances including expulsion of metabolic waste</a:t>
            </a:r>
            <a:endParaRPr lang="en-US" sz="1600" dirty="0"/>
          </a:p>
        </p:txBody>
      </p:sp>
      <p:sp>
        <p:nvSpPr>
          <p:cNvPr id="13" name="TextBox 12"/>
          <p:cNvSpPr txBox="1"/>
          <p:nvPr/>
        </p:nvSpPr>
        <p:spPr>
          <a:xfrm>
            <a:off x="276815" y="5408221"/>
            <a:ext cx="2303883" cy="1077218"/>
          </a:xfrm>
          <a:prstGeom prst="rect">
            <a:avLst/>
          </a:prstGeom>
          <a:solidFill>
            <a:srgbClr val="C6D9F1"/>
          </a:solidFill>
        </p:spPr>
        <p:txBody>
          <a:bodyPr wrap="square" rtlCol="0">
            <a:spAutoFit/>
          </a:bodyPr>
          <a:lstStyle/>
          <a:p>
            <a:r>
              <a:rPr lang="en-US" sz="1600" b="1" dirty="0" smtClean="0">
                <a:solidFill>
                  <a:srgbClr val="660066"/>
                </a:solidFill>
              </a:rPr>
              <a:t>Nutrition</a:t>
            </a:r>
            <a:r>
              <a:rPr lang="en-US" sz="1600" b="1" dirty="0" smtClean="0"/>
              <a:t> </a:t>
            </a:r>
            <a:r>
              <a:rPr lang="en-US" sz="1600" dirty="0" smtClean="0"/>
              <a:t>– food vacuoles contain organisms the </a:t>
            </a:r>
            <a:r>
              <a:rPr lang="en-US" sz="1600" dirty="0" err="1" smtClean="0"/>
              <a:t>parameium</a:t>
            </a:r>
            <a:r>
              <a:rPr lang="en-US" sz="1600" dirty="0" smtClean="0"/>
              <a:t> has consumed</a:t>
            </a:r>
            <a:endParaRPr lang="en-US" sz="1600" dirty="0"/>
          </a:p>
        </p:txBody>
      </p:sp>
      <p:cxnSp>
        <p:nvCxnSpPr>
          <p:cNvPr id="16" name="Straight Connector 15"/>
          <p:cNvCxnSpPr>
            <a:stCxn id="12" idx="2"/>
          </p:cNvCxnSpPr>
          <p:nvPr/>
        </p:nvCxnSpPr>
        <p:spPr>
          <a:xfrm>
            <a:off x="1623111" y="2681019"/>
            <a:ext cx="1632066" cy="5066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53757" y="2174338"/>
            <a:ext cx="491343" cy="7529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255177" y="2188577"/>
            <a:ext cx="1498580" cy="13737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1" idx="1"/>
          </p:cNvCxnSpPr>
          <p:nvPr/>
        </p:nvCxnSpPr>
        <p:spPr>
          <a:xfrm flipH="1">
            <a:off x="7226300" y="2633820"/>
            <a:ext cx="4093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8" idx="0"/>
          </p:cNvCxnSpPr>
          <p:nvPr/>
        </p:nvCxnSpPr>
        <p:spPr>
          <a:xfrm>
            <a:off x="5020733" y="3784600"/>
            <a:ext cx="2488142" cy="16236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9" idx="3"/>
          </p:cNvCxnSpPr>
          <p:nvPr/>
        </p:nvCxnSpPr>
        <p:spPr>
          <a:xfrm flipH="1" flipV="1">
            <a:off x="1707584" y="3712070"/>
            <a:ext cx="705416" cy="725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endCxn id="13" idx="0"/>
          </p:cNvCxnSpPr>
          <p:nvPr/>
        </p:nvCxnSpPr>
        <p:spPr>
          <a:xfrm flipH="1">
            <a:off x="1428757" y="4241800"/>
            <a:ext cx="1540650" cy="11664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217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1.1.A2 Investigation of functions of life in Paramecium and one named photosynthetic unicellular organism.</a:t>
            </a:r>
          </a:p>
        </p:txBody>
      </p:sp>
      <p:sp>
        <p:nvSpPr>
          <p:cNvPr id="3" name="Content Placeholder 2"/>
          <p:cNvSpPr>
            <a:spLocks noGrp="1"/>
          </p:cNvSpPr>
          <p:nvPr>
            <p:ph idx="1"/>
          </p:nvPr>
        </p:nvSpPr>
        <p:spPr>
          <a:xfrm>
            <a:off x="1090833" y="1394366"/>
            <a:ext cx="7005941" cy="604943"/>
          </a:xfrm>
        </p:spPr>
        <p:txBody>
          <a:bodyPr>
            <a:normAutofit/>
          </a:bodyPr>
          <a:lstStyle/>
          <a:p>
            <a:pPr marL="0" indent="0">
              <a:buNone/>
            </a:pPr>
            <a:r>
              <a:rPr lang="en-US" sz="2800" dirty="0" smtClean="0"/>
              <a:t>How does this algae show the functions of life?</a:t>
            </a:r>
            <a:endParaRPr lang="en-US" sz="2800" dirty="0"/>
          </a:p>
        </p:txBody>
      </p:sp>
      <p:grpSp>
        <p:nvGrpSpPr>
          <p:cNvPr id="5" name="Group 4"/>
          <p:cNvGrpSpPr/>
          <p:nvPr/>
        </p:nvGrpSpPr>
        <p:grpSpPr>
          <a:xfrm>
            <a:off x="2032000" y="2149000"/>
            <a:ext cx="5080000" cy="3749477"/>
            <a:chOff x="2032000" y="1701800"/>
            <a:chExt cx="5080000" cy="3749477"/>
          </a:xfrm>
        </p:grpSpPr>
        <p:sp>
          <p:nvSpPr>
            <p:cNvPr id="7" name="Rectangle 6"/>
            <p:cNvSpPr/>
            <p:nvPr/>
          </p:nvSpPr>
          <p:spPr>
            <a:xfrm>
              <a:off x="2032000" y="5143500"/>
              <a:ext cx="5080000" cy="307777"/>
            </a:xfrm>
            <a:prstGeom prst="rect">
              <a:avLst/>
            </a:prstGeom>
            <a:solidFill>
              <a:srgbClr val="B9CDE5"/>
            </a:solidFill>
          </p:spPr>
          <p:txBody>
            <a:bodyPr wrap="square">
              <a:spAutoFit/>
            </a:bodyPr>
            <a:lstStyle/>
            <a:p>
              <a:r>
                <a:rPr lang="en-US" altLang="ja-JP" sz="1400" dirty="0" smtClean="0"/>
                <a:t>S</a:t>
              </a:r>
              <a:r>
                <a:rPr lang="de-DE" altLang="ja-JP" sz="1400" dirty="0" err="1" smtClean="0"/>
                <a:t>ource</a:t>
              </a:r>
              <a:r>
                <a:rPr lang="de-DE" altLang="ja-JP" sz="1400" dirty="0" smtClean="0"/>
                <a:t>: </a:t>
              </a:r>
              <a:r>
                <a:rPr lang="pl-PL" altLang="ja-JP" sz="1400" dirty="0"/>
                <a:t>http://</a:t>
              </a:r>
              <a:r>
                <a:rPr lang="pl-PL" altLang="ja-JP" sz="1400" dirty="0" err="1"/>
                <a:t>www.algae.info</a:t>
              </a:r>
              <a:r>
                <a:rPr lang="pl-PL" altLang="ja-JP" sz="1400" dirty="0"/>
                <a:t>/</a:t>
              </a:r>
              <a:r>
                <a:rPr lang="pl-PL" altLang="ja-JP" sz="1400" dirty="0" err="1"/>
                <a:t>Algaecomplete.aspx</a:t>
              </a:r>
              <a:endParaRPr lang="ja-JP" altLang="en-US" sz="1400" dirty="0"/>
            </a:p>
          </p:txBody>
        </p:sp>
        <p:pic>
          <p:nvPicPr>
            <p:cNvPr id="4" name="Picture 3"/>
            <p:cNvPicPr>
              <a:picLocks noChangeAspect="1"/>
            </p:cNvPicPr>
            <p:nvPr/>
          </p:nvPicPr>
          <p:blipFill>
            <a:blip r:embed="rId2"/>
            <a:stretch>
              <a:fillRect/>
            </a:stretch>
          </p:blipFill>
          <p:spPr>
            <a:xfrm>
              <a:off x="2032000" y="1701800"/>
              <a:ext cx="5080000" cy="3441700"/>
            </a:xfrm>
            <a:prstGeom prst="rect">
              <a:avLst/>
            </a:prstGeom>
          </p:spPr>
        </p:pic>
      </p:grpSp>
    </p:spTree>
    <p:extLst>
      <p:ext uri="{BB962C8B-B14F-4D97-AF65-F5344CB8AC3E}">
        <p14:creationId xmlns:p14="http://schemas.microsoft.com/office/powerpoint/2010/main" val="1201172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1.1.A2 Investigation of functions of life in Paramecium and one named photosynthetic unicellular organism.</a:t>
            </a:r>
          </a:p>
        </p:txBody>
      </p:sp>
      <p:grpSp>
        <p:nvGrpSpPr>
          <p:cNvPr id="5" name="Group 4"/>
          <p:cNvGrpSpPr/>
          <p:nvPr/>
        </p:nvGrpSpPr>
        <p:grpSpPr>
          <a:xfrm>
            <a:off x="2032000" y="2149000"/>
            <a:ext cx="5080000" cy="3749477"/>
            <a:chOff x="2032000" y="1701800"/>
            <a:chExt cx="5080000" cy="3749477"/>
          </a:xfrm>
        </p:grpSpPr>
        <p:sp>
          <p:nvSpPr>
            <p:cNvPr id="7" name="Rectangle 6"/>
            <p:cNvSpPr/>
            <p:nvPr/>
          </p:nvSpPr>
          <p:spPr>
            <a:xfrm>
              <a:off x="2032000" y="5143500"/>
              <a:ext cx="5080000" cy="307777"/>
            </a:xfrm>
            <a:prstGeom prst="rect">
              <a:avLst/>
            </a:prstGeom>
            <a:solidFill>
              <a:srgbClr val="B9CDE5"/>
            </a:solidFill>
          </p:spPr>
          <p:txBody>
            <a:bodyPr wrap="square">
              <a:spAutoFit/>
            </a:bodyPr>
            <a:lstStyle/>
            <a:p>
              <a:r>
                <a:rPr lang="en-US" altLang="ja-JP" sz="1400" dirty="0" smtClean="0"/>
                <a:t>S</a:t>
              </a:r>
              <a:r>
                <a:rPr lang="de-DE" altLang="ja-JP" sz="1400" dirty="0" err="1" smtClean="0"/>
                <a:t>ource</a:t>
              </a:r>
              <a:r>
                <a:rPr lang="de-DE" altLang="ja-JP" sz="1400" dirty="0" smtClean="0"/>
                <a:t>: </a:t>
              </a:r>
              <a:r>
                <a:rPr lang="pl-PL" altLang="ja-JP" sz="1400" dirty="0"/>
                <a:t>http://</a:t>
              </a:r>
              <a:r>
                <a:rPr lang="pl-PL" altLang="ja-JP" sz="1400" dirty="0" err="1"/>
                <a:t>www.algae.info</a:t>
              </a:r>
              <a:r>
                <a:rPr lang="pl-PL" altLang="ja-JP" sz="1400" dirty="0"/>
                <a:t>/</a:t>
              </a:r>
              <a:r>
                <a:rPr lang="pl-PL" altLang="ja-JP" sz="1400" dirty="0" err="1"/>
                <a:t>Algaecomplete.aspx</a:t>
              </a:r>
              <a:endParaRPr lang="ja-JP" altLang="en-US" sz="1400" dirty="0"/>
            </a:p>
          </p:txBody>
        </p:sp>
        <p:pic>
          <p:nvPicPr>
            <p:cNvPr id="4" name="Picture 3"/>
            <p:cNvPicPr>
              <a:picLocks noChangeAspect="1"/>
            </p:cNvPicPr>
            <p:nvPr/>
          </p:nvPicPr>
          <p:blipFill>
            <a:blip r:embed="rId2"/>
            <a:stretch>
              <a:fillRect/>
            </a:stretch>
          </p:blipFill>
          <p:spPr>
            <a:xfrm>
              <a:off x="2032000" y="1701800"/>
              <a:ext cx="5080000" cy="3441700"/>
            </a:xfrm>
            <a:prstGeom prst="rect">
              <a:avLst/>
            </a:prstGeom>
          </p:spPr>
        </p:pic>
      </p:grpSp>
      <p:sp>
        <p:nvSpPr>
          <p:cNvPr id="8" name="TextBox 7"/>
          <p:cNvSpPr txBox="1"/>
          <p:nvPr/>
        </p:nvSpPr>
        <p:spPr>
          <a:xfrm>
            <a:off x="7442200" y="4116567"/>
            <a:ext cx="1616442" cy="2308324"/>
          </a:xfrm>
          <a:prstGeom prst="rect">
            <a:avLst/>
          </a:prstGeom>
          <a:solidFill>
            <a:schemeClr val="tx2">
              <a:lumMod val="20000"/>
              <a:lumOff val="80000"/>
            </a:schemeClr>
          </a:solidFill>
        </p:spPr>
        <p:txBody>
          <a:bodyPr wrap="square" rtlCol="0">
            <a:spAutoFit/>
          </a:bodyPr>
          <a:lstStyle/>
          <a:p>
            <a:r>
              <a:rPr lang="en-US" sz="1600" b="1" dirty="0" smtClean="0">
                <a:solidFill>
                  <a:srgbClr val="FFFF00"/>
                </a:solidFill>
              </a:rPr>
              <a:t>Homeostasis</a:t>
            </a:r>
            <a:r>
              <a:rPr lang="en-US" sz="1600" b="1" dirty="0" smtClean="0"/>
              <a:t> </a:t>
            </a:r>
            <a:r>
              <a:rPr lang="en-US" sz="1600" dirty="0" smtClean="0"/>
              <a:t>– contractile vacuole fill up with water and expel I through the plasma membrane to manage the water content</a:t>
            </a:r>
            <a:endParaRPr lang="en-US" sz="1600" dirty="0"/>
          </a:p>
        </p:txBody>
      </p:sp>
      <p:sp>
        <p:nvSpPr>
          <p:cNvPr id="9" name="TextBox 8"/>
          <p:cNvSpPr txBox="1"/>
          <p:nvPr/>
        </p:nvSpPr>
        <p:spPr>
          <a:xfrm>
            <a:off x="3703347" y="1246221"/>
            <a:ext cx="3599153" cy="830997"/>
          </a:xfrm>
          <a:prstGeom prst="rect">
            <a:avLst/>
          </a:prstGeom>
          <a:solidFill>
            <a:srgbClr val="C6D9F1"/>
          </a:solidFill>
        </p:spPr>
        <p:txBody>
          <a:bodyPr wrap="square" rtlCol="0">
            <a:spAutoFit/>
          </a:bodyPr>
          <a:lstStyle/>
          <a:p>
            <a:r>
              <a:rPr lang="en-US" sz="1600" b="1" dirty="0" smtClean="0">
                <a:solidFill>
                  <a:srgbClr val="FF6600"/>
                </a:solidFill>
              </a:rPr>
              <a:t>Reproduction</a:t>
            </a:r>
            <a:r>
              <a:rPr lang="en-US" sz="1600" b="1" dirty="0" smtClean="0"/>
              <a:t> </a:t>
            </a:r>
            <a:r>
              <a:rPr lang="en-US" sz="1600" dirty="0" smtClean="0"/>
              <a:t>– The nucleus can divide to support cell division, by mitosis (these </a:t>
            </a:r>
            <a:r>
              <a:rPr lang="en-US" sz="1600" dirty="0"/>
              <a:t>cells are undergoing </a:t>
            </a:r>
            <a:r>
              <a:rPr lang="en-US" sz="1600" dirty="0" smtClean="0"/>
              <a:t>cytokinesis)</a:t>
            </a:r>
            <a:endParaRPr lang="en-US" sz="1600" dirty="0"/>
          </a:p>
        </p:txBody>
      </p:sp>
      <p:sp>
        <p:nvSpPr>
          <p:cNvPr id="10" name="TextBox 9"/>
          <p:cNvSpPr txBox="1"/>
          <p:nvPr/>
        </p:nvSpPr>
        <p:spPr>
          <a:xfrm>
            <a:off x="276815" y="2927240"/>
            <a:ext cx="1430769" cy="1569660"/>
          </a:xfrm>
          <a:prstGeom prst="rect">
            <a:avLst/>
          </a:prstGeom>
          <a:solidFill>
            <a:srgbClr val="C6D9F1"/>
          </a:solidFill>
        </p:spPr>
        <p:txBody>
          <a:bodyPr wrap="square" rtlCol="0">
            <a:spAutoFit/>
          </a:bodyPr>
          <a:lstStyle/>
          <a:p>
            <a:r>
              <a:rPr lang="en-US" sz="1600" b="1" dirty="0" smtClean="0">
                <a:solidFill>
                  <a:srgbClr val="FF0000"/>
                </a:solidFill>
              </a:rPr>
              <a:t>Metabolism</a:t>
            </a:r>
            <a:r>
              <a:rPr lang="en-US" sz="1600" b="1" dirty="0" smtClean="0"/>
              <a:t> </a:t>
            </a:r>
            <a:r>
              <a:rPr lang="en-US" sz="1600" dirty="0" smtClean="0"/>
              <a:t>– most metabolic pathways happen in the cytoplasm</a:t>
            </a:r>
            <a:endParaRPr lang="en-US" sz="1600" dirty="0"/>
          </a:p>
        </p:txBody>
      </p:sp>
      <p:sp>
        <p:nvSpPr>
          <p:cNvPr id="11" name="TextBox 10"/>
          <p:cNvSpPr txBox="1"/>
          <p:nvPr/>
        </p:nvSpPr>
        <p:spPr>
          <a:xfrm>
            <a:off x="2852734" y="5964754"/>
            <a:ext cx="4259266" cy="830997"/>
          </a:xfrm>
          <a:prstGeom prst="rect">
            <a:avLst/>
          </a:prstGeom>
          <a:solidFill>
            <a:srgbClr val="C6D9F1"/>
          </a:solidFill>
        </p:spPr>
        <p:txBody>
          <a:bodyPr wrap="square" rtlCol="0">
            <a:spAutoFit/>
          </a:bodyPr>
          <a:lstStyle/>
          <a:p>
            <a:r>
              <a:rPr lang="en-US" sz="1600" b="1" dirty="0" smtClean="0">
                <a:solidFill>
                  <a:srgbClr val="008000"/>
                </a:solidFill>
              </a:rPr>
              <a:t>Growth</a:t>
            </a:r>
            <a:r>
              <a:rPr lang="en-US" sz="1600" b="1" dirty="0" smtClean="0"/>
              <a:t> </a:t>
            </a:r>
            <a:r>
              <a:rPr lang="en-US" sz="1600" dirty="0" smtClean="0"/>
              <a:t>– after consuming and assimilating biomass from food the algae will get larger until it divides.</a:t>
            </a:r>
            <a:endParaRPr lang="en-US" sz="1600" dirty="0"/>
          </a:p>
        </p:txBody>
      </p:sp>
      <p:sp>
        <p:nvSpPr>
          <p:cNvPr id="12" name="TextBox 11"/>
          <p:cNvSpPr txBox="1"/>
          <p:nvPr/>
        </p:nvSpPr>
        <p:spPr>
          <a:xfrm>
            <a:off x="7635645" y="1356547"/>
            <a:ext cx="1481897" cy="2308324"/>
          </a:xfrm>
          <a:prstGeom prst="rect">
            <a:avLst/>
          </a:prstGeom>
          <a:solidFill>
            <a:srgbClr val="C6D9F1"/>
          </a:solidFill>
        </p:spPr>
        <p:txBody>
          <a:bodyPr wrap="square" rtlCol="0">
            <a:spAutoFit/>
          </a:bodyPr>
          <a:lstStyle/>
          <a:p>
            <a:r>
              <a:rPr lang="en-US" sz="1600" b="1" dirty="0" smtClean="0">
                <a:solidFill>
                  <a:srgbClr val="3366FF"/>
                </a:solidFill>
              </a:rPr>
              <a:t>Response</a:t>
            </a:r>
            <a:r>
              <a:rPr lang="en-US" sz="1600" b="1" dirty="0" smtClean="0"/>
              <a:t> </a:t>
            </a:r>
            <a:r>
              <a:rPr lang="en-US" sz="1600" dirty="0" smtClean="0"/>
              <a:t>– the wave action of the cilia moves the algae in response to changes in the environment, e.g. towards light.</a:t>
            </a:r>
            <a:endParaRPr lang="en-US" sz="1600" dirty="0"/>
          </a:p>
        </p:txBody>
      </p:sp>
      <p:sp>
        <p:nvSpPr>
          <p:cNvPr id="13" name="TextBox 12"/>
          <p:cNvSpPr txBox="1"/>
          <p:nvPr/>
        </p:nvSpPr>
        <p:spPr>
          <a:xfrm>
            <a:off x="276816" y="1246221"/>
            <a:ext cx="2339384" cy="1569660"/>
          </a:xfrm>
          <a:prstGeom prst="rect">
            <a:avLst/>
          </a:prstGeom>
          <a:solidFill>
            <a:srgbClr val="C6D9F1"/>
          </a:solidFill>
        </p:spPr>
        <p:txBody>
          <a:bodyPr wrap="square" rtlCol="0">
            <a:spAutoFit/>
          </a:bodyPr>
          <a:lstStyle/>
          <a:p>
            <a:r>
              <a:rPr lang="en-US" sz="1600" b="1" dirty="0" smtClean="0">
                <a:solidFill>
                  <a:srgbClr val="000090"/>
                </a:solidFill>
              </a:rPr>
              <a:t>Excretion </a:t>
            </a:r>
            <a:r>
              <a:rPr lang="en-US" sz="1600" dirty="0" smtClean="0"/>
              <a:t>– the plasma membrane control the entry and exit of substances including the </a:t>
            </a:r>
            <a:r>
              <a:rPr lang="en-US" sz="1600" dirty="0" err="1" smtClean="0"/>
              <a:t>difussion</a:t>
            </a:r>
            <a:r>
              <a:rPr lang="en-US" sz="1600" dirty="0" smtClean="0"/>
              <a:t> out of waste oxygen</a:t>
            </a:r>
            <a:endParaRPr lang="en-US" sz="1600" dirty="0"/>
          </a:p>
        </p:txBody>
      </p:sp>
      <p:sp>
        <p:nvSpPr>
          <p:cNvPr id="14" name="TextBox 13"/>
          <p:cNvSpPr txBox="1"/>
          <p:nvPr/>
        </p:nvSpPr>
        <p:spPr>
          <a:xfrm>
            <a:off x="276816" y="4718969"/>
            <a:ext cx="1346296" cy="2062103"/>
          </a:xfrm>
          <a:prstGeom prst="rect">
            <a:avLst/>
          </a:prstGeom>
          <a:solidFill>
            <a:srgbClr val="C6D9F1"/>
          </a:solidFill>
        </p:spPr>
        <p:txBody>
          <a:bodyPr wrap="square" rtlCol="0">
            <a:spAutoFit/>
          </a:bodyPr>
          <a:lstStyle/>
          <a:p>
            <a:r>
              <a:rPr lang="en-US" sz="1600" b="1" dirty="0" smtClean="0">
                <a:solidFill>
                  <a:srgbClr val="660066"/>
                </a:solidFill>
              </a:rPr>
              <a:t>Nutrition</a:t>
            </a:r>
            <a:r>
              <a:rPr lang="en-US" sz="1600" b="1" dirty="0" smtClean="0"/>
              <a:t> </a:t>
            </a:r>
            <a:r>
              <a:rPr lang="en-US" sz="1600" dirty="0" smtClean="0"/>
              <a:t>– photosynthesis happens inside the chloroplasts to provide the algae with food</a:t>
            </a:r>
            <a:endParaRPr lang="en-US" sz="1600" dirty="0"/>
          </a:p>
        </p:txBody>
      </p:sp>
      <p:cxnSp>
        <p:nvCxnSpPr>
          <p:cNvPr id="15" name="Straight Connector 14"/>
          <p:cNvCxnSpPr>
            <a:stCxn id="13" idx="3"/>
          </p:cNvCxnSpPr>
          <p:nvPr/>
        </p:nvCxnSpPr>
        <p:spPr>
          <a:xfrm>
            <a:off x="2616200" y="2031051"/>
            <a:ext cx="596900" cy="60276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9" idx="2"/>
          </p:cNvCxnSpPr>
          <p:nvPr/>
        </p:nvCxnSpPr>
        <p:spPr>
          <a:xfrm flipH="1">
            <a:off x="4584700" y="2077218"/>
            <a:ext cx="918224" cy="8487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2" idx="1"/>
          </p:cNvCxnSpPr>
          <p:nvPr/>
        </p:nvCxnSpPr>
        <p:spPr>
          <a:xfrm flipV="1">
            <a:off x="6502400" y="2510709"/>
            <a:ext cx="1133245" cy="12738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3"/>
          </p:cNvCxnSpPr>
          <p:nvPr/>
        </p:nvCxnSpPr>
        <p:spPr>
          <a:xfrm flipH="1">
            <a:off x="1707584" y="3556000"/>
            <a:ext cx="1353116" cy="1560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4" idx="3"/>
          </p:cNvCxnSpPr>
          <p:nvPr/>
        </p:nvCxnSpPr>
        <p:spPr>
          <a:xfrm flipH="1">
            <a:off x="1623112" y="4116567"/>
            <a:ext cx="1346295" cy="16334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8" idx="1"/>
          </p:cNvCxnSpPr>
          <p:nvPr/>
        </p:nvCxnSpPr>
        <p:spPr>
          <a:xfrm>
            <a:off x="5080000" y="4496900"/>
            <a:ext cx="2362200" cy="7738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395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a:t>
            </a:r>
            <a:r>
              <a:rPr lang="en-US" dirty="0" smtClean="0"/>
              <a:t>.U3 </a:t>
            </a:r>
            <a:r>
              <a:rPr lang="en-US" dirty="0">
                <a:latin typeface="Arial"/>
                <a:cs typeface="Arial"/>
              </a:rPr>
              <a:t>Surface area to volume ratio is important in the limitation of cell size</a:t>
            </a:r>
            <a:r>
              <a:rPr lang="en-US" dirty="0" smtClean="0">
                <a:latin typeface="Arial"/>
                <a:cs typeface="Arial"/>
              </a:rPr>
              <a:t>.</a:t>
            </a:r>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8015" y="1271018"/>
            <a:ext cx="8313976" cy="5208180"/>
          </a:xfrm>
          <a:prstGeom prst="rect">
            <a:avLst/>
          </a:prstGeom>
          <a:noFill/>
          <a:ln w="9525">
            <a:noFill/>
            <a:miter lim="800000"/>
            <a:headEnd/>
            <a:tailEnd/>
          </a:ln>
          <a:effectLst/>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578" y="6283556"/>
            <a:ext cx="1949527" cy="467115"/>
          </a:xfrm>
          <a:prstGeom prst="rect">
            <a:avLst/>
          </a:prstGeom>
        </p:spPr>
      </p:pic>
    </p:spTree>
    <p:extLst>
      <p:ext uri="{BB962C8B-B14F-4D97-AF65-F5344CB8AC3E}">
        <p14:creationId xmlns:p14="http://schemas.microsoft.com/office/powerpoint/2010/main" val="948356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a:t>
            </a:r>
            <a:r>
              <a:rPr lang="en-US" dirty="0" smtClean="0"/>
              <a:t>.U3 </a:t>
            </a:r>
            <a:r>
              <a:rPr lang="en-US" dirty="0">
                <a:latin typeface="Arial"/>
                <a:cs typeface="Arial"/>
              </a:rPr>
              <a:t>Surface area to volume ratio is important in the limitation of cell size</a:t>
            </a:r>
            <a:r>
              <a:rPr lang="en-US" dirty="0" smtClean="0">
                <a:latin typeface="Arial"/>
                <a:cs typeface="Arial"/>
              </a:rPr>
              <a:t>.</a:t>
            </a:r>
            <a:endParaRPr lang="en-US" dirty="0"/>
          </a:p>
        </p:txBody>
      </p:sp>
      <p:pic>
        <p:nvPicPr>
          <p:cNvPr id="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327" y="1219315"/>
            <a:ext cx="7688898" cy="5522657"/>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578" y="6283556"/>
            <a:ext cx="1949527" cy="467115"/>
          </a:xfrm>
          <a:prstGeom prst="rect">
            <a:avLst/>
          </a:prstGeom>
        </p:spPr>
      </p:pic>
    </p:spTree>
    <p:extLst>
      <p:ext uri="{BB962C8B-B14F-4D97-AF65-F5344CB8AC3E}">
        <p14:creationId xmlns:p14="http://schemas.microsoft.com/office/powerpoint/2010/main" val="2013743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a:t>
            </a:r>
            <a:r>
              <a:rPr lang="en-US" dirty="0" smtClean="0"/>
              <a:t>.U3 </a:t>
            </a:r>
            <a:r>
              <a:rPr lang="en-US" dirty="0">
                <a:latin typeface="Arial"/>
                <a:cs typeface="Arial"/>
              </a:rPr>
              <a:t>Surface area to volume ratio is important in the limitation of cell size</a:t>
            </a:r>
            <a:r>
              <a:rPr lang="en-US" dirty="0" smtClean="0">
                <a:latin typeface="Arial"/>
                <a:cs typeface="Arial"/>
              </a:rPr>
              <a:t>.</a:t>
            </a:r>
            <a:endParaRPr lang="en-US" dirty="0"/>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968" y="1270084"/>
            <a:ext cx="7672913" cy="5369149"/>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578" y="6283556"/>
            <a:ext cx="1949527" cy="467115"/>
          </a:xfrm>
          <a:prstGeom prst="rect">
            <a:avLst/>
          </a:prstGeom>
        </p:spPr>
      </p:pic>
    </p:spTree>
    <p:extLst>
      <p:ext uri="{BB962C8B-B14F-4D97-AF65-F5344CB8AC3E}">
        <p14:creationId xmlns:p14="http://schemas.microsoft.com/office/powerpoint/2010/main" val="2013743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a:t>
            </a:r>
            <a:r>
              <a:rPr lang="en-US" dirty="0" smtClean="0"/>
              <a:t>.U3 </a:t>
            </a:r>
            <a:r>
              <a:rPr lang="en-US" dirty="0">
                <a:latin typeface="Arial"/>
                <a:cs typeface="Arial"/>
              </a:rPr>
              <a:t>Surface area to volume ratio is important in the limitation of cell size</a:t>
            </a:r>
            <a:r>
              <a:rPr lang="en-US" dirty="0" smtClean="0">
                <a:latin typeface="Arial"/>
                <a:cs typeface="Arial"/>
              </a:rPr>
              <a:t>.</a:t>
            </a:r>
            <a:endParaRPr lang="en-US" dirty="0"/>
          </a:p>
        </p:txBody>
      </p:sp>
      <p:sp>
        <p:nvSpPr>
          <p:cNvPr id="3" name="Content Placeholder 2"/>
          <p:cNvSpPr>
            <a:spLocks noGrp="1"/>
          </p:cNvSpPr>
          <p:nvPr>
            <p:ph idx="1"/>
          </p:nvPr>
        </p:nvSpPr>
        <p:spPr>
          <a:xfrm>
            <a:off x="4256766" y="1255458"/>
            <a:ext cx="4379233" cy="1337205"/>
          </a:xfrm>
          <a:solidFill>
            <a:srgbClr val="FFFFFF"/>
          </a:solidFill>
        </p:spPr>
        <p:txBody>
          <a:bodyPr>
            <a:normAutofit fontScale="70000" lnSpcReduction="20000"/>
          </a:bodyPr>
          <a:lstStyle/>
          <a:p>
            <a:pPr marL="0" indent="0">
              <a:buNone/>
            </a:pPr>
            <a:r>
              <a:rPr lang="en-US" sz="2400" dirty="0" smtClean="0"/>
              <a:t>The </a:t>
            </a:r>
            <a:r>
              <a:rPr lang="en-US" sz="2400" dirty="0"/>
              <a:t>cell must consequently divide in order to restore a viable </a:t>
            </a:r>
            <a:r>
              <a:rPr lang="en-US" sz="2400" dirty="0" err="1"/>
              <a:t>SA:Vol</a:t>
            </a:r>
            <a:r>
              <a:rPr lang="en-US" sz="2400" dirty="0"/>
              <a:t> ratio and </a:t>
            </a:r>
            <a:r>
              <a:rPr lang="en-US" sz="2400" dirty="0" smtClean="0"/>
              <a:t>survive.</a:t>
            </a:r>
          </a:p>
          <a:p>
            <a:r>
              <a:rPr lang="en-US" sz="2400" dirty="0" smtClean="0"/>
              <a:t>A represents a small single celled organism</a:t>
            </a:r>
          </a:p>
          <a:p>
            <a:r>
              <a:rPr lang="en-US" sz="2400" dirty="0" smtClean="0"/>
              <a:t>B a large single celled organism</a:t>
            </a:r>
          </a:p>
          <a:p>
            <a:r>
              <a:rPr lang="en-US" sz="2400" dirty="0" smtClean="0"/>
              <a:t>C multicellular organism</a:t>
            </a:r>
            <a:endParaRPr lang="en-US" sz="2400" dirty="0"/>
          </a:p>
        </p:txBody>
      </p:sp>
      <p:pic>
        <p:nvPicPr>
          <p:cNvPr id="4" name="Picture 3"/>
          <p:cNvPicPr>
            <a:picLocks noChangeAspect="1"/>
          </p:cNvPicPr>
          <p:nvPr/>
        </p:nvPicPr>
        <p:blipFill>
          <a:blip r:embed="rId2"/>
          <a:stretch>
            <a:fillRect/>
          </a:stretch>
        </p:blipFill>
        <p:spPr>
          <a:xfrm>
            <a:off x="508000" y="2592663"/>
            <a:ext cx="8128000" cy="3949700"/>
          </a:xfrm>
          <a:prstGeom prst="rect">
            <a:avLst/>
          </a:prstGeom>
        </p:spPr>
      </p:pic>
      <p:sp>
        <p:nvSpPr>
          <p:cNvPr id="5" name="Content Placeholder 2"/>
          <p:cNvSpPr txBox="1">
            <a:spLocks/>
          </p:cNvSpPr>
          <p:nvPr/>
        </p:nvSpPr>
        <p:spPr>
          <a:xfrm>
            <a:off x="508001" y="1255458"/>
            <a:ext cx="3748766" cy="1337205"/>
          </a:xfrm>
          <a:prstGeom prst="rect">
            <a:avLst/>
          </a:prstGeom>
          <a:solidFill>
            <a:schemeClr val="bg1"/>
          </a:solid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Cells and tissues </a:t>
            </a:r>
            <a:r>
              <a:rPr lang="en-US" sz="2400" dirty="0" err="1" smtClean="0"/>
              <a:t>specialised</a:t>
            </a:r>
            <a:r>
              <a:rPr lang="en-US" sz="2400" dirty="0" smtClean="0"/>
              <a:t> for gas or material exchange will increase their surface area to </a:t>
            </a:r>
            <a:r>
              <a:rPr lang="en-US" sz="2400" dirty="0" err="1" smtClean="0"/>
              <a:t>optimise</a:t>
            </a:r>
            <a:r>
              <a:rPr lang="en-US" sz="2400" dirty="0" smtClean="0"/>
              <a:t> the transfer of materials, e.g. microvilli (below) in the small intestine</a:t>
            </a:r>
          </a:p>
          <a:p>
            <a:pPr marL="0" indent="0">
              <a:buFont typeface="Arial"/>
              <a:buNone/>
            </a:pPr>
            <a:endParaRPr lang="en-US" sz="2400" dirty="0"/>
          </a:p>
        </p:txBody>
      </p:sp>
      <p:sp>
        <p:nvSpPr>
          <p:cNvPr id="6" name="TextBox 5"/>
          <p:cNvSpPr txBox="1"/>
          <p:nvPr/>
        </p:nvSpPr>
        <p:spPr>
          <a:xfrm>
            <a:off x="5957787" y="3208367"/>
            <a:ext cx="325730" cy="369332"/>
          </a:xfrm>
          <a:prstGeom prst="rect">
            <a:avLst/>
          </a:prstGeom>
          <a:noFill/>
        </p:spPr>
        <p:txBody>
          <a:bodyPr wrap="none" rtlCol="0">
            <a:spAutoFit/>
          </a:bodyPr>
          <a:lstStyle/>
          <a:p>
            <a:pPr algn="dist"/>
            <a:r>
              <a:rPr lang="en-US" b="1" dirty="0" smtClean="0"/>
              <a:t>A</a:t>
            </a:r>
            <a:endParaRPr lang="en-US" b="1" dirty="0"/>
          </a:p>
        </p:txBody>
      </p:sp>
      <p:sp>
        <p:nvSpPr>
          <p:cNvPr id="7" name="TextBox 6"/>
          <p:cNvSpPr txBox="1"/>
          <p:nvPr/>
        </p:nvSpPr>
        <p:spPr>
          <a:xfrm>
            <a:off x="6825611" y="3197505"/>
            <a:ext cx="314058" cy="369332"/>
          </a:xfrm>
          <a:prstGeom prst="rect">
            <a:avLst/>
          </a:prstGeom>
          <a:noFill/>
        </p:spPr>
        <p:txBody>
          <a:bodyPr wrap="none" rtlCol="0">
            <a:spAutoFit/>
          </a:bodyPr>
          <a:lstStyle/>
          <a:p>
            <a:pPr algn="dist"/>
            <a:r>
              <a:rPr lang="en-US" b="1" dirty="0"/>
              <a:t>B</a:t>
            </a:r>
          </a:p>
        </p:txBody>
      </p:sp>
      <p:sp>
        <p:nvSpPr>
          <p:cNvPr id="8" name="TextBox 7"/>
          <p:cNvSpPr txBox="1"/>
          <p:nvPr/>
        </p:nvSpPr>
        <p:spPr>
          <a:xfrm>
            <a:off x="7729206" y="3208368"/>
            <a:ext cx="306845" cy="369332"/>
          </a:xfrm>
          <a:prstGeom prst="rect">
            <a:avLst/>
          </a:prstGeom>
          <a:noFill/>
        </p:spPr>
        <p:txBody>
          <a:bodyPr wrap="none" rtlCol="0">
            <a:spAutoFit/>
          </a:bodyPr>
          <a:lstStyle/>
          <a:p>
            <a:pPr algn="dist"/>
            <a:r>
              <a:rPr lang="en-US" b="1" dirty="0" smtClean="0"/>
              <a:t>C</a:t>
            </a:r>
            <a:endParaRPr lang="en-US" b="1" dirty="0"/>
          </a:p>
        </p:txBody>
      </p:sp>
      <p:pic>
        <p:nvPicPr>
          <p:cNvPr id="9" name="Picture 8">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001" y="6157518"/>
            <a:ext cx="1751305" cy="317639"/>
          </a:xfrm>
          <a:prstGeom prst="rect">
            <a:avLst/>
          </a:prstGeom>
        </p:spPr>
      </p:pic>
    </p:spTree>
    <p:extLst>
      <p:ext uri="{BB962C8B-B14F-4D97-AF65-F5344CB8AC3E}">
        <p14:creationId xmlns:p14="http://schemas.microsoft.com/office/powerpoint/2010/main" val="3545658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
            <a:r>
              <a:rPr lang="en-US" dirty="0"/>
              <a:t>1.1</a:t>
            </a:r>
            <a:r>
              <a:rPr lang="en-US" dirty="0" smtClean="0"/>
              <a:t>.U3 </a:t>
            </a:r>
            <a:r>
              <a:rPr lang="en-US" dirty="0">
                <a:latin typeface="Arial"/>
                <a:cs typeface="Arial"/>
              </a:rPr>
              <a:t>Surface area to volume ratio is important in the limitation of cell size</a:t>
            </a:r>
            <a:r>
              <a:rPr lang="en-US" dirty="0" smtClean="0">
                <a:latin typeface="Arial"/>
                <a:cs typeface="Arial"/>
              </a:rPr>
              <a:t>.</a:t>
            </a:r>
            <a:endParaRPr lang="en-US" dirty="0"/>
          </a:p>
        </p:txBody>
      </p:sp>
      <p:sp>
        <p:nvSpPr>
          <p:cNvPr id="3" name="Content Placeholder 2"/>
          <p:cNvSpPr>
            <a:spLocks noGrp="1"/>
          </p:cNvSpPr>
          <p:nvPr>
            <p:ph idx="1"/>
          </p:nvPr>
        </p:nvSpPr>
        <p:spPr>
          <a:xfrm>
            <a:off x="89430" y="1255457"/>
            <a:ext cx="8889128" cy="5416949"/>
          </a:xfrm>
        </p:spPr>
        <p:txBody>
          <a:bodyPr>
            <a:normAutofit fontScale="92500" lnSpcReduction="10000"/>
          </a:bodyPr>
          <a:lstStyle/>
          <a:p>
            <a:pPr marL="0" indent="0">
              <a:buNone/>
            </a:pPr>
            <a:r>
              <a:rPr lang="en-US" sz="2800" dirty="0" smtClean="0"/>
              <a:t>In summary:</a:t>
            </a:r>
          </a:p>
          <a:p>
            <a:r>
              <a:rPr lang="en-US" sz="2400" dirty="0" smtClean="0"/>
              <a:t>The </a:t>
            </a:r>
            <a:r>
              <a:rPr lang="en-US" sz="2400" dirty="0"/>
              <a:t>rate of metabolism of a cell is a function of its mass / volume</a:t>
            </a:r>
          </a:p>
          <a:p>
            <a:r>
              <a:rPr lang="en-US" sz="2400" dirty="0"/>
              <a:t>The rate of material exchange in and out of a cell is a function of its surface area</a:t>
            </a:r>
          </a:p>
          <a:p>
            <a:r>
              <a:rPr lang="en-US" sz="2400" dirty="0"/>
              <a:t>As the cell grows, volume increases faster than surface area (leading to a decreased </a:t>
            </a:r>
            <a:r>
              <a:rPr lang="en-US" sz="2400" dirty="0" err="1"/>
              <a:t>SA:Vol</a:t>
            </a:r>
            <a:r>
              <a:rPr lang="en-US" sz="2400" dirty="0"/>
              <a:t> ratio)</a:t>
            </a:r>
          </a:p>
          <a:p>
            <a:r>
              <a:rPr lang="en-US" sz="2400" dirty="0"/>
              <a:t>If the metabolic rate is greater than the rate of exchange of vital materials and wastes, the cell will eventually </a:t>
            </a:r>
            <a:r>
              <a:rPr lang="en-US" sz="2400" dirty="0" smtClean="0"/>
              <a:t>die</a:t>
            </a:r>
          </a:p>
          <a:p>
            <a:r>
              <a:rPr lang="en-US" sz="2400" dirty="0"/>
              <a:t>Hence the cell must consequently divide in order to restore a viable </a:t>
            </a:r>
            <a:r>
              <a:rPr lang="en-US" sz="2400" dirty="0" err="1"/>
              <a:t>SA:Vol</a:t>
            </a:r>
            <a:r>
              <a:rPr lang="en-US" sz="2400" dirty="0"/>
              <a:t> ratio and survive</a:t>
            </a:r>
          </a:p>
          <a:p>
            <a:r>
              <a:rPr lang="en-US" sz="2400" dirty="0"/>
              <a:t>Cells and tissues </a:t>
            </a:r>
            <a:r>
              <a:rPr lang="en-US" sz="2400" dirty="0" err="1"/>
              <a:t>specialised</a:t>
            </a:r>
            <a:r>
              <a:rPr lang="en-US" sz="2400" dirty="0"/>
              <a:t> for gas or material exchange (e.g. alveoli) will increase their surface area to </a:t>
            </a:r>
            <a:r>
              <a:rPr lang="en-US" sz="2400" dirty="0" err="1"/>
              <a:t>optimise</a:t>
            </a:r>
            <a:r>
              <a:rPr lang="en-US" sz="2400" dirty="0"/>
              <a:t> the transfer of </a:t>
            </a:r>
            <a:r>
              <a:rPr lang="en-US" sz="2400" dirty="0" smtClean="0"/>
              <a:t>materials</a:t>
            </a:r>
          </a:p>
          <a:p>
            <a:endParaRPr lang="en-US" sz="2400" dirty="0"/>
          </a:p>
          <a:p>
            <a:pPr marL="0" indent="0">
              <a:buNone/>
            </a:pPr>
            <a:r>
              <a:rPr lang="en-US" sz="2600" dirty="0" smtClean="0"/>
              <a:t>Extension: Can you think of any exceptions? See if you can find out about unusually large cells and how they are adapted to survive.</a:t>
            </a:r>
            <a:endParaRPr lang="en-US" sz="2600"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36" y="6548418"/>
            <a:ext cx="1751305" cy="317639"/>
          </a:xfrm>
          <a:prstGeom prst="rect">
            <a:avLst/>
          </a:prstGeom>
        </p:spPr>
      </p:pic>
    </p:spTree>
    <p:extLst>
      <p:ext uri="{BB962C8B-B14F-4D97-AF65-F5344CB8AC3E}">
        <p14:creationId xmlns:p14="http://schemas.microsoft.com/office/powerpoint/2010/main" val="259416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US" sz="2800" dirty="0"/>
              <a:t>1.1.U4 Multicellular organisms have properties that emerge from the interaction of their cellular components</a:t>
            </a:r>
            <a:r>
              <a:rPr lang="en-US" sz="2800" dirty="0" smtClean="0"/>
              <a:t>.</a:t>
            </a:r>
            <a:endParaRPr lang="en-US" sz="2800" dirty="0"/>
          </a:p>
        </p:txBody>
      </p:sp>
      <p:sp>
        <p:nvSpPr>
          <p:cNvPr id="3" name="Content Placeholder 2"/>
          <p:cNvSpPr>
            <a:spLocks noGrp="1"/>
          </p:cNvSpPr>
          <p:nvPr>
            <p:ph idx="1"/>
          </p:nvPr>
        </p:nvSpPr>
        <p:spPr>
          <a:xfrm>
            <a:off x="89430" y="1255458"/>
            <a:ext cx="8889128" cy="2286463"/>
          </a:xfrm>
        </p:spPr>
        <p:txBody>
          <a:bodyPr>
            <a:normAutofit/>
          </a:bodyPr>
          <a:lstStyle/>
          <a:p>
            <a:pPr marL="0" indent="0">
              <a:buNone/>
            </a:pPr>
            <a:r>
              <a:rPr lang="en-US" sz="2600" dirty="0"/>
              <a:t>Emergent properties arise from the interaction of component </a:t>
            </a:r>
            <a:r>
              <a:rPr lang="en-US" sz="2600" dirty="0" smtClean="0"/>
              <a:t>parts. The </a:t>
            </a:r>
            <a:r>
              <a:rPr lang="en-US" sz="2600" dirty="0"/>
              <a:t>whole is greater than the sum of its </a:t>
            </a:r>
            <a:r>
              <a:rPr lang="en-US" sz="2600" dirty="0" smtClean="0"/>
              <a:t>parts. Multicellular </a:t>
            </a:r>
            <a:r>
              <a:rPr lang="en-US" sz="2600" dirty="0"/>
              <a:t>organisms are capable of completing functions that individual cells could not undertake - this is due to the interaction between cells producing new </a:t>
            </a:r>
            <a:r>
              <a:rPr lang="en-US" sz="2600" dirty="0" smtClean="0"/>
              <a:t>functions.</a:t>
            </a:r>
          </a:p>
        </p:txBody>
      </p:sp>
      <p:pic>
        <p:nvPicPr>
          <p:cNvPr id="4" name="Picture 3"/>
          <p:cNvPicPr>
            <a:picLocks noChangeAspect="1"/>
          </p:cNvPicPr>
          <p:nvPr/>
        </p:nvPicPr>
        <p:blipFill>
          <a:blip r:embed="rId2"/>
          <a:stretch>
            <a:fillRect/>
          </a:stretch>
        </p:blipFill>
        <p:spPr>
          <a:xfrm>
            <a:off x="136095" y="3786683"/>
            <a:ext cx="8857457" cy="2897929"/>
          </a:xfrm>
          <a:prstGeom prst="rect">
            <a:avLst/>
          </a:prstGeom>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094" y="6366973"/>
            <a:ext cx="1751305" cy="317639"/>
          </a:xfrm>
          <a:prstGeom prst="rect">
            <a:avLst/>
          </a:prstGeom>
        </p:spPr>
      </p:pic>
    </p:spTree>
    <p:extLst>
      <p:ext uri="{BB962C8B-B14F-4D97-AF65-F5344CB8AC3E}">
        <p14:creationId xmlns:p14="http://schemas.microsoft.com/office/powerpoint/2010/main" val="3660183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4328309" cy="800219"/>
          </a:xfrm>
          <a:solidFill>
            <a:schemeClr val="accent1">
              <a:lumMod val="40000"/>
              <a:lumOff val="60000"/>
              <a:alpha val="78000"/>
            </a:schemeClr>
          </a:solidFill>
        </p:spPr>
        <p:txBody>
          <a:bodyPr vert="horz" lIns="91440" tIns="45720" rIns="91440" bIns="45720" rtlCol="0" anchor="ctr">
            <a:normAutofit/>
          </a:bodyPr>
          <a:lstStyle/>
          <a:p>
            <a:r>
              <a:rPr lang="en-US" dirty="0"/>
              <a:t>Applications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1414845"/>
              </p:ext>
            </p:extLst>
          </p:nvPr>
        </p:nvGraphicFramePr>
        <p:xfrm>
          <a:off x="321932" y="1165225"/>
          <a:ext cx="8500119" cy="3916680"/>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tr>
              <a:tr h="338211">
                <a:tc>
                  <a:txBody>
                    <a:bodyPr/>
                    <a:lstStyle/>
                    <a:p>
                      <a:pPr algn="ctr" fontAlgn="b"/>
                      <a:r>
                        <a:rPr lang="en-US" sz="1400" u="none" strike="noStrike" dirty="0">
                          <a:effectLst/>
                          <a:latin typeface="Arial"/>
                          <a:cs typeface="Arial"/>
                        </a:rPr>
                        <a:t>1.1.A1</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ctr"/>
                      <a:r>
                        <a:rPr lang="en-US" sz="1400" u="none" strike="noStrike" dirty="0">
                          <a:effectLst/>
                          <a:latin typeface="Arial"/>
                          <a:cs typeface="Arial"/>
                        </a:rPr>
                        <a:t>Questioning the cell theory using atypical examples, including striated muscle, giant algae and </a:t>
                      </a:r>
                      <a:r>
                        <a:rPr lang="en-US" sz="1400" u="none" strike="noStrike" dirty="0" err="1">
                          <a:effectLst/>
                          <a:latin typeface="Arial"/>
                          <a:cs typeface="Arial"/>
                        </a:rPr>
                        <a:t>aseptate</a:t>
                      </a:r>
                      <a:r>
                        <a:rPr lang="en-US" sz="1400" u="none" strike="noStrike" dirty="0">
                          <a:effectLst/>
                          <a:latin typeface="Arial"/>
                          <a:cs typeface="Arial"/>
                        </a:rPr>
                        <a:t> fungal hyphae.</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b"/>
                      <a:endParaRPr lang="en-US" sz="1400" b="0" i="0" u="none" strike="noStrike" dirty="0">
                        <a:solidFill>
                          <a:srgbClr val="000000"/>
                        </a:solidFill>
                        <a:effectLst/>
                        <a:latin typeface="Arial"/>
                        <a:cs typeface="Arial"/>
                      </a:endParaRPr>
                    </a:p>
                  </a:txBody>
                  <a:tcPr marL="12700" marR="12700" marT="12700" marB="0">
                    <a:solidFill>
                      <a:srgbClr val="FFFFFF"/>
                    </a:solidFill>
                  </a:tcPr>
                </a:tc>
              </a:tr>
              <a:tr h="461158">
                <a:tc>
                  <a:txBody>
                    <a:bodyPr/>
                    <a:lstStyle/>
                    <a:p>
                      <a:pPr algn="ctr" fontAlgn="b"/>
                      <a:r>
                        <a:rPr lang="en-US" sz="1400" u="none" strike="noStrike" dirty="0">
                          <a:effectLst/>
                          <a:latin typeface="Arial"/>
                          <a:cs typeface="Arial"/>
                        </a:rPr>
                        <a:t>1.1.A2</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ctr"/>
                      <a:r>
                        <a:rPr lang="en-US" sz="1400" u="none" strike="noStrike" dirty="0">
                          <a:effectLst/>
                          <a:latin typeface="Arial"/>
                          <a:cs typeface="Arial"/>
                        </a:rPr>
                        <a:t>Investigation of functions of life in Paramecium and one named photosynthetic unicellular organism.</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b"/>
                      <a:r>
                        <a:rPr lang="en-US" sz="1400" u="none" strike="noStrike" dirty="0" smtClean="0">
                          <a:effectLst/>
                          <a:latin typeface="Arial"/>
                          <a:cs typeface="Arial"/>
                        </a:rPr>
                        <a:t>Chlorella </a:t>
                      </a:r>
                      <a:r>
                        <a:rPr lang="en-US" sz="1400" u="none" strike="noStrike" dirty="0">
                          <a:effectLst/>
                          <a:latin typeface="Arial"/>
                          <a:cs typeface="Arial"/>
                        </a:rPr>
                        <a:t>or </a:t>
                      </a:r>
                      <a:r>
                        <a:rPr lang="en-US" sz="1400" u="none" strike="noStrike" dirty="0" err="1">
                          <a:effectLst/>
                          <a:latin typeface="Arial"/>
                          <a:cs typeface="Arial"/>
                        </a:rPr>
                        <a:t>Scenedesmus</a:t>
                      </a:r>
                      <a:r>
                        <a:rPr lang="en-US" sz="1400" u="none" strike="noStrike" dirty="0">
                          <a:effectLst/>
                          <a:latin typeface="Arial"/>
                          <a:cs typeface="Arial"/>
                        </a:rPr>
                        <a:t> are suitable photosynthetic </a:t>
                      </a:r>
                      <a:r>
                        <a:rPr lang="en-US" sz="1400" u="none" strike="noStrike" dirty="0" err="1">
                          <a:effectLst/>
                          <a:latin typeface="Arial"/>
                          <a:cs typeface="Arial"/>
                        </a:rPr>
                        <a:t>unicells</a:t>
                      </a:r>
                      <a:r>
                        <a:rPr lang="en-US" sz="1400" u="none" strike="noStrike" dirty="0">
                          <a:effectLst/>
                          <a:latin typeface="Arial"/>
                          <a:cs typeface="Arial"/>
                        </a:rPr>
                        <a:t>, but Euglena should be avoided as it can feed </a:t>
                      </a:r>
                      <a:r>
                        <a:rPr lang="en-US" sz="1400" u="none" strike="noStrike" dirty="0" err="1">
                          <a:effectLst/>
                          <a:latin typeface="Arial"/>
                          <a:cs typeface="Arial"/>
                        </a:rPr>
                        <a:t>heterotrophically</a:t>
                      </a:r>
                      <a:r>
                        <a:rPr lang="en-US" sz="1400" u="none" strike="noStrike" dirty="0">
                          <a:effectLst/>
                          <a:latin typeface="Arial"/>
                          <a:cs typeface="Arial"/>
                        </a:rPr>
                        <a:t>.</a:t>
                      </a:r>
                      <a:endParaRPr lang="en-US" sz="1400" b="0" i="0" u="none" strike="noStrike" dirty="0">
                        <a:solidFill>
                          <a:srgbClr val="000000"/>
                        </a:solidFill>
                        <a:effectLst/>
                        <a:latin typeface="Arial"/>
                        <a:cs typeface="Arial"/>
                      </a:endParaRPr>
                    </a:p>
                  </a:txBody>
                  <a:tcPr marL="12700" marR="12700" marT="12700" marB="0">
                    <a:solidFill>
                      <a:srgbClr val="FFFFFF"/>
                    </a:solidFill>
                  </a:tcPr>
                </a:tc>
              </a:tr>
              <a:tr h="228024">
                <a:tc>
                  <a:txBody>
                    <a:bodyPr/>
                    <a:lstStyle/>
                    <a:p>
                      <a:pPr algn="ctr" fontAlgn="b"/>
                      <a:r>
                        <a:rPr lang="en-US" sz="1400" u="none" strike="noStrike" dirty="0">
                          <a:effectLst/>
                          <a:latin typeface="Arial"/>
                          <a:cs typeface="Arial"/>
                        </a:rPr>
                        <a:t>1.1.A3</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ctr"/>
                      <a:r>
                        <a:rPr lang="en-US" sz="1400" u="none" strike="noStrike" dirty="0">
                          <a:effectLst/>
                          <a:latin typeface="Arial"/>
                          <a:cs typeface="Arial"/>
                        </a:rPr>
                        <a:t>Use of stem cells to treat </a:t>
                      </a:r>
                      <a:r>
                        <a:rPr lang="en-US" sz="1400" u="none" strike="noStrike" dirty="0" err="1">
                          <a:effectLst/>
                          <a:latin typeface="Arial"/>
                          <a:cs typeface="Arial"/>
                        </a:rPr>
                        <a:t>Stargardt’s</a:t>
                      </a:r>
                      <a:r>
                        <a:rPr lang="en-US" sz="1400" u="none" strike="noStrike" dirty="0">
                          <a:effectLst/>
                          <a:latin typeface="Arial"/>
                          <a:cs typeface="Arial"/>
                        </a:rPr>
                        <a:t> disease and one other named condition.</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b"/>
                      <a:endParaRPr lang="en-US" sz="1400" b="0" i="0" u="none" strike="noStrike">
                        <a:solidFill>
                          <a:srgbClr val="000000"/>
                        </a:solidFill>
                        <a:effectLst/>
                        <a:latin typeface="Arial"/>
                        <a:cs typeface="Arial"/>
                      </a:endParaRPr>
                    </a:p>
                  </a:txBody>
                  <a:tcPr marL="12700" marR="12700" marT="12700" marB="0">
                    <a:solidFill>
                      <a:srgbClr val="FFFFFF"/>
                    </a:solidFill>
                  </a:tcPr>
                </a:tc>
              </a:tr>
              <a:tr h="448398">
                <a:tc>
                  <a:txBody>
                    <a:bodyPr/>
                    <a:lstStyle/>
                    <a:p>
                      <a:pPr algn="ctr" fontAlgn="b"/>
                      <a:r>
                        <a:rPr lang="en-US" sz="1400" u="none" strike="noStrike" dirty="0">
                          <a:effectLst/>
                          <a:latin typeface="Arial"/>
                          <a:cs typeface="Arial"/>
                        </a:rPr>
                        <a:t>1.1.A4</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ctr"/>
                      <a:r>
                        <a:rPr lang="en-US" sz="1400" u="none" strike="noStrike" dirty="0">
                          <a:effectLst/>
                          <a:latin typeface="Arial"/>
                          <a:cs typeface="Arial"/>
                        </a:rPr>
                        <a:t>Ethics of the therapeutic use of stem cells from specially created embryos, from the umbilical cord blood of a new-born baby and from an adult’s own tissues.</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b"/>
                      <a:endParaRPr lang="en-US" sz="1400" b="0" i="0" u="none" strike="noStrike">
                        <a:solidFill>
                          <a:srgbClr val="000000"/>
                        </a:solidFill>
                        <a:effectLst/>
                        <a:latin typeface="Arial"/>
                        <a:cs typeface="Arial"/>
                      </a:endParaRPr>
                    </a:p>
                  </a:txBody>
                  <a:tcPr marL="12700" marR="12700" marT="12700" marB="0">
                    <a:solidFill>
                      <a:srgbClr val="FFFFFF"/>
                    </a:solidFill>
                  </a:tcPr>
                </a:tc>
              </a:tr>
              <a:tr h="668770">
                <a:tc>
                  <a:txBody>
                    <a:bodyPr/>
                    <a:lstStyle/>
                    <a:p>
                      <a:pPr algn="ctr" fontAlgn="b"/>
                      <a:r>
                        <a:rPr lang="en-US" sz="1400" u="none" strike="noStrike" dirty="0">
                          <a:effectLst/>
                          <a:latin typeface="Arial"/>
                          <a:cs typeface="Arial"/>
                        </a:rPr>
                        <a:t>1.1.S1</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ctr"/>
                      <a:r>
                        <a:rPr lang="en-US" sz="1400" u="none" strike="noStrike" dirty="0">
                          <a:effectLst/>
                          <a:latin typeface="Arial"/>
                          <a:cs typeface="Arial"/>
                        </a:rPr>
                        <a:t>Use of a light microscope to investigate the structure of cells and tissues, with drawing of cells. Calculation of the magnification of drawings and the actual size of structures and </a:t>
                      </a:r>
                      <a:r>
                        <a:rPr lang="en-US" sz="1400" u="none" strike="noStrike" dirty="0" err="1">
                          <a:effectLst/>
                          <a:latin typeface="Arial"/>
                          <a:cs typeface="Arial"/>
                        </a:rPr>
                        <a:t>ultrastructures</a:t>
                      </a:r>
                      <a:r>
                        <a:rPr lang="en-US" sz="1400" u="none" strike="noStrike" dirty="0">
                          <a:effectLst/>
                          <a:latin typeface="Arial"/>
                          <a:cs typeface="Arial"/>
                        </a:rPr>
                        <a:t> shown in drawings or micrographs. (Practical 1)</a:t>
                      </a:r>
                      <a:endParaRPr lang="en-US" sz="1400" b="0" i="0" u="none" strike="noStrike" dirty="0">
                        <a:solidFill>
                          <a:srgbClr val="000000"/>
                        </a:solidFill>
                        <a:effectLst/>
                        <a:latin typeface="Arial"/>
                        <a:cs typeface="Arial"/>
                      </a:endParaRPr>
                    </a:p>
                  </a:txBody>
                  <a:tcPr marL="12700" marR="12700" marT="12700" marB="0">
                    <a:solidFill>
                      <a:srgbClr val="FFFFFF"/>
                    </a:solidFill>
                  </a:tcPr>
                </a:tc>
                <a:tc>
                  <a:txBody>
                    <a:bodyPr/>
                    <a:lstStyle/>
                    <a:p>
                      <a:pPr algn="l" fontAlgn="b"/>
                      <a:endParaRPr lang="en-US" sz="1400" u="none" strike="noStrike" dirty="0" smtClean="0">
                        <a:effectLst/>
                        <a:latin typeface="Arial"/>
                        <a:cs typeface="Arial"/>
                      </a:endParaRPr>
                    </a:p>
                    <a:p>
                      <a:pPr algn="l" fontAlgn="b"/>
                      <a:r>
                        <a:rPr lang="en-US" sz="1400" u="none" strike="noStrike" dirty="0" smtClean="0">
                          <a:effectLst/>
                          <a:latin typeface="Arial"/>
                          <a:cs typeface="Arial"/>
                        </a:rPr>
                        <a:t>Scale </a:t>
                      </a:r>
                      <a:r>
                        <a:rPr lang="en-US" sz="1400" u="none" strike="noStrike" dirty="0">
                          <a:effectLst/>
                          <a:latin typeface="Arial"/>
                          <a:cs typeface="Arial"/>
                        </a:rPr>
                        <a:t>bars are useful as a way of indicating actual sizes in drawings and micrographs.</a:t>
                      </a:r>
                      <a:endParaRPr lang="en-US" sz="1400" b="0" i="0" u="none" strike="noStrike" dirty="0">
                        <a:solidFill>
                          <a:srgbClr val="000000"/>
                        </a:solidFill>
                        <a:effectLst/>
                        <a:latin typeface="Arial"/>
                        <a:cs typeface="Arial"/>
                      </a:endParaRPr>
                    </a:p>
                  </a:txBody>
                  <a:tcPr marL="12700" marR="12700" marT="12700" marB="0">
                    <a:solidFill>
                      <a:srgbClr val="FFFFFF"/>
                    </a:solidFill>
                  </a:tcPr>
                </a:tc>
              </a:tr>
            </a:tbl>
          </a:graphicData>
        </a:graphic>
      </p:graphicFrame>
    </p:spTree>
    <p:extLst>
      <p:ext uri="{BB962C8B-B14F-4D97-AF65-F5344CB8AC3E}">
        <p14:creationId xmlns:p14="http://schemas.microsoft.com/office/powerpoint/2010/main" val="3140358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US" sz="2800" dirty="0"/>
              <a:t>1.1.U4 Multicellular organisms have properties that emerge from the interaction of their cellular components</a:t>
            </a:r>
            <a:r>
              <a:rPr lang="en-US" sz="2800" dirty="0" smtClean="0"/>
              <a:t>.</a:t>
            </a:r>
            <a:endParaRPr lang="en-US" sz="2800" dirty="0"/>
          </a:p>
        </p:txBody>
      </p:sp>
      <p:sp>
        <p:nvSpPr>
          <p:cNvPr id="3" name="Content Placeholder 2"/>
          <p:cNvSpPr>
            <a:spLocks noGrp="1"/>
          </p:cNvSpPr>
          <p:nvPr>
            <p:ph idx="1"/>
          </p:nvPr>
        </p:nvSpPr>
        <p:spPr>
          <a:xfrm>
            <a:off x="136094" y="1255458"/>
            <a:ext cx="8842463" cy="2340129"/>
          </a:xfrm>
        </p:spPr>
        <p:txBody>
          <a:bodyPr>
            <a:normAutofit fontScale="92500" lnSpcReduction="20000"/>
          </a:bodyPr>
          <a:lstStyle/>
          <a:p>
            <a:pPr marL="0" indent="0">
              <a:buNone/>
            </a:pPr>
            <a:r>
              <a:rPr lang="en-US" sz="2600" dirty="0" smtClean="0"/>
              <a:t>Science traditionally has been taken a reductionist approach to solving problems and developing theories. Systems Biology uses inductive thinking as it is </a:t>
            </a:r>
            <a:r>
              <a:rPr lang="en-US" sz="2600" dirty="0" err="1" smtClean="0"/>
              <a:t>realised</a:t>
            </a:r>
            <a:r>
              <a:rPr lang="en-US" sz="2600" dirty="0" smtClean="0"/>
              <a:t> the importance of emergent properties, whether it be the </a:t>
            </a:r>
            <a:r>
              <a:rPr lang="en-US" sz="2600" dirty="0"/>
              <a:t>interaction of </a:t>
            </a:r>
            <a:r>
              <a:rPr lang="en-US" sz="2600" dirty="0" smtClean="0"/>
              <a:t>genes, enzymes working together in a metabolic pathway, or cells forming tissues, different tissues forming organs, in turn forming organ systems and then the organism itself. At each level emergent properties arise.</a:t>
            </a:r>
          </a:p>
        </p:txBody>
      </p:sp>
      <p:pic>
        <p:nvPicPr>
          <p:cNvPr id="4" name="Picture 3"/>
          <p:cNvPicPr>
            <a:picLocks noChangeAspect="1"/>
          </p:cNvPicPr>
          <p:nvPr/>
        </p:nvPicPr>
        <p:blipFill>
          <a:blip r:embed="rId2"/>
          <a:stretch>
            <a:fillRect/>
          </a:stretch>
        </p:blipFill>
        <p:spPr>
          <a:xfrm>
            <a:off x="136095" y="3774472"/>
            <a:ext cx="8857457" cy="2897929"/>
          </a:xfrm>
          <a:prstGeom prst="rect">
            <a:avLst/>
          </a:prstGeom>
        </p:spPr>
      </p:pic>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094" y="6354762"/>
            <a:ext cx="1751305" cy="317639"/>
          </a:xfrm>
          <a:prstGeom prst="rect">
            <a:avLst/>
          </a:prstGeom>
        </p:spPr>
      </p:pic>
    </p:spTree>
    <p:extLst>
      <p:ext uri="{BB962C8B-B14F-4D97-AF65-F5344CB8AC3E}">
        <p14:creationId xmlns:p14="http://schemas.microsoft.com/office/powerpoint/2010/main" val="2036549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US" sz="2800" dirty="0"/>
              <a:t>1.1.U4 Multicellular organisms have properties that emerge from the interaction of their cellular components</a:t>
            </a:r>
            <a:r>
              <a:rPr lang="en-US" sz="2800" dirty="0" smtClean="0"/>
              <a:t>.</a:t>
            </a:r>
            <a:endParaRPr lang="en-US" sz="2800" dirty="0"/>
          </a:p>
        </p:txBody>
      </p:sp>
      <p:sp>
        <p:nvSpPr>
          <p:cNvPr id="3" name="Content Placeholder 2"/>
          <p:cNvSpPr>
            <a:spLocks noGrp="1"/>
          </p:cNvSpPr>
          <p:nvPr>
            <p:ph idx="1"/>
          </p:nvPr>
        </p:nvSpPr>
        <p:spPr>
          <a:xfrm>
            <a:off x="89430" y="1255458"/>
            <a:ext cx="8889128" cy="2483236"/>
          </a:xfrm>
        </p:spPr>
        <p:txBody>
          <a:bodyPr>
            <a:normAutofit lnSpcReduction="10000"/>
          </a:bodyPr>
          <a:lstStyle/>
          <a:p>
            <a:pPr marL="0" indent="0">
              <a:buNone/>
            </a:pPr>
            <a:r>
              <a:rPr lang="en-US" sz="2200" dirty="0"/>
              <a:t>As a model consider the electric light bulb. The bulb is the system and is composed of a filament made of tungsten, a metal cup, and a glass container. We can study the parts individually how they function and the properties they posses. These would be the properties of </a:t>
            </a:r>
            <a:r>
              <a:rPr lang="en-US" sz="2200" dirty="0" smtClean="0"/>
              <a:t>:</a:t>
            </a:r>
            <a:endParaRPr lang="en-US" sz="2200" dirty="0"/>
          </a:p>
          <a:p>
            <a:r>
              <a:rPr lang="en-US" sz="2200" dirty="0" smtClean="0"/>
              <a:t>Tungsten</a:t>
            </a:r>
            <a:endParaRPr lang="en-US" sz="2200" dirty="0"/>
          </a:p>
          <a:p>
            <a:r>
              <a:rPr lang="en-US" sz="2200" dirty="0"/>
              <a:t>Metal </a:t>
            </a:r>
            <a:r>
              <a:rPr lang="en-US" sz="2200" dirty="0" smtClean="0"/>
              <a:t>cup</a:t>
            </a:r>
            <a:endParaRPr lang="en-US" sz="2200" dirty="0"/>
          </a:p>
          <a:p>
            <a:r>
              <a:rPr lang="en-US" sz="2200" dirty="0"/>
              <a:t>Glass </a:t>
            </a:r>
            <a:r>
              <a:rPr lang="en-US" sz="2200" dirty="0" smtClean="0"/>
              <a:t>container</a:t>
            </a:r>
            <a:endParaRPr lang="en-US" sz="2200" dirty="0"/>
          </a:p>
          <a:p>
            <a:pPr marL="0" indent="0">
              <a:buNone/>
            </a:pPr>
            <a:endParaRPr lang="en-US" sz="2600" dirty="0"/>
          </a:p>
        </p:txBody>
      </p:sp>
      <p:pic>
        <p:nvPicPr>
          <p:cNvPr id="5" name="Picture 4" descr="C4B.ico">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5310" y="1255458"/>
            <a:ext cx="473248" cy="473248"/>
          </a:xfrm>
          <a:prstGeom prst="rect">
            <a:avLst/>
          </a:prstGeom>
        </p:spPr>
      </p:pic>
      <p:sp>
        <p:nvSpPr>
          <p:cNvPr id="7" name="Content Placeholder 2"/>
          <p:cNvSpPr txBox="1">
            <a:spLocks/>
          </p:cNvSpPr>
          <p:nvPr/>
        </p:nvSpPr>
        <p:spPr>
          <a:xfrm>
            <a:off x="89430" y="3738694"/>
            <a:ext cx="6456153" cy="2835675"/>
          </a:xfrm>
          <a:prstGeom prst="rect">
            <a:avLst/>
          </a:prstGeom>
          <a:solidFill>
            <a:srgbClr val="B9CDE5">
              <a:alpha val="78000"/>
            </a:srgbClr>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600" dirty="0" smtClean="0"/>
          </a:p>
          <a:p>
            <a:pPr marL="0" indent="0">
              <a:buFont typeface="Arial"/>
              <a:buNone/>
            </a:pPr>
            <a:r>
              <a:rPr lang="en-US" sz="2600" dirty="0" smtClean="0"/>
              <a:t>When studied individually they do not allow the prediction of the properties of the light bulb. Only when we combine them to form the bulb can these properties be determined. There is nothing supernatural about the emergent properties rather it is simply the combination of the parts that results in new properties emerging.</a:t>
            </a:r>
            <a:endParaRPr lang="en-US" sz="2600"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5583" y="2558051"/>
            <a:ext cx="2432975" cy="4040927"/>
          </a:xfrm>
          <a:prstGeom prst="rect">
            <a:avLst/>
          </a:prstGeom>
        </p:spPr>
      </p:pic>
      <p:sp>
        <p:nvSpPr>
          <p:cNvPr id="9" name="TextBox 8"/>
          <p:cNvSpPr txBox="1"/>
          <p:nvPr/>
        </p:nvSpPr>
        <p:spPr>
          <a:xfrm>
            <a:off x="5365666" y="6386192"/>
            <a:ext cx="3643834" cy="246221"/>
          </a:xfrm>
          <a:prstGeom prst="rect">
            <a:avLst/>
          </a:prstGeom>
          <a:noFill/>
        </p:spPr>
        <p:txBody>
          <a:bodyPr wrap="none" rtlCol="0">
            <a:spAutoFit/>
          </a:bodyPr>
          <a:lstStyle/>
          <a:p>
            <a:r>
              <a:rPr lang="en-US" sz="1000" dirty="0" smtClean="0"/>
              <a:t>Source: </a:t>
            </a:r>
            <a:r>
              <a:rPr lang="nl-NL" sz="1000" dirty="0">
                <a:hlinkClick r:id="rId5"/>
              </a:rPr>
              <a:t>http://</a:t>
            </a:r>
            <a:r>
              <a:rPr lang="nl-NL" sz="1000" dirty="0" err="1">
                <a:hlinkClick r:id="rId5"/>
              </a:rPr>
              <a:t>en.wikipedia.org</a:t>
            </a:r>
            <a:r>
              <a:rPr lang="nl-NL" sz="1000" dirty="0">
                <a:hlinkClick r:id="rId5"/>
              </a:rPr>
              <a:t>/</a:t>
            </a:r>
            <a:r>
              <a:rPr lang="nl-NL" sz="1000" dirty="0" err="1">
                <a:hlinkClick r:id="rId5"/>
              </a:rPr>
              <a:t>wiki</a:t>
            </a:r>
            <a:r>
              <a:rPr lang="nl-NL" sz="1000" dirty="0">
                <a:hlinkClick r:id="rId5"/>
              </a:rPr>
              <a:t>/File:Gluehlampe_01_KMJ.jpg</a:t>
            </a:r>
            <a:endParaRPr lang="en-US" sz="1000" dirty="0"/>
          </a:p>
        </p:txBody>
      </p:sp>
    </p:spTree>
    <p:extLst>
      <p:ext uri="{BB962C8B-B14F-4D97-AF65-F5344CB8AC3E}">
        <p14:creationId xmlns:p14="http://schemas.microsoft.com/office/powerpoint/2010/main" val="3055488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fferentia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396536"/>
          </a:xfrm>
          <a:prstGeom prst="rect">
            <a:avLst/>
          </a:prstGeom>
        </p:spPr>
      </p:pic>
      <p:sp>
        <p:nvSpPr>
          <p:cNvPr id="2" name="Title 1"/>
          <p:cNvSpPr>
            <a:spLocks noGrp="1"/>
          </p:cNvSpPr>
          <p:nvPr>
            <p:ph type="title"/>
          </p:nvPr>
        </p:nvSpPr>
        <p:spPr/>
        <p:txBody>
          <a:bodyPr>
            <a:normAutofit/>
          </a:bodyPr>
          <a:lstStyle/>
          <a:p>
            <a:pPr fontAlgn="b"/>
            <a:r>
              <a:rPr lang="en-US" sz="2800" dirty="0"/>
              <a:t>1.1</a:t>
            </a:r>
            <a:r>
              <a:rPr lang="en-US" sz="2800" dirty="0" smtClean="0"/>
              <a:t>.U6 </a:t>
            </a:r>
            <a:r>
              <a:rPr lang="en-US" sz="2800" dirty="0">
                <a:latin typeface="Arial"/>
                <a:cs typeface="Arial"/>
              </a:rPr>
              <a:t>Differentiation involves the expression of some genes and not others in a cell’s genome.</a:t>
            </a:r>
          </a:p>
        </p:txBody>
      </p:sp>
      <p:sp>
        <p:nvSpPr>
          <p:cNvPr id="9" name="Content Placeholder 2"/>
          <p:cNvSpPr>
            <a:spLocks noGrp="1"/>
          </p:cNvSpPr>
          <p:nvPr>
            <p:ph idx="1"/>
          </p:nvPr>
        </p:nvSpPr>
        <p:spPr>
          <a:xfrm>
            <a:off x="89430" y="1255458"/>
            <a:ext cx="5580297" cy="5416949"/>
          </a:xfrm>
        </p:spPr>
        <p:txBody>
          <a:bodyPr>
            <a:normAutofit fontScale="92500" lnSpcReduction="10000"/>
          </a:bodyPr>
          <a:lstStyle/>
          <a:p>
            <a:r>
              <a:rPr lang="en-US" sz="2600" dirty="0"/>
              <a:t>All </a:t>
            </a:r>
            <a:r>
              <a:rPr lang="en-US" sz="2600" dirty="0" smtClean="0"/>
              <a:t>(diploid) cells </a:t>
            </a:r>
            <a:r>
              <a:rPr lang="en-US" sz="2600" dirty="0"/>
              <a:t>of an individual organisms share an identical genome - each cell contains the entire set of </a:t>
            </a:r>
            <a:r>
              <a:rPr lang="en-US" sz="2600" dirty="0" smtClean="0"/>
              <a:t>genetic </a:t>
            </a:r>
            <a:r>
              <a:rPr lang="en-US" sz="2600" dirty="0"/>
              <a:t>instructions for that </a:t>
            </a:r>
            <a:r>
              <a:rPr lang="en-US" sz="2600" dirty="0" smtClean="0"/>
              <a:t>organism</a:t>
            </a:r>
          </a:p>
          <a:p>
            <a:r>
              <a:rPr lang="en-US" sz="2600" dirty="0" smtClean="0"/>
              <a:t>BUT not all genes are expressed (activated) in all cells</a:t>
            </a:r>
          </a:p>
          <a:p>
            <a:r>
              <a:rPr lang="en-US" sz="2600" dirty="0" smtClean="0"/>
              <a:t>In (totipotent) embryonic stem cells the entire genome is active</a:t>
            </a:r>
          </a:p>
          <a:p>
            <a:r>
              <a:rPr lang="en-US" sz="2600" dirty="0" smtClean="0"/>
              <a:t>Newly formed cells receive signals which deactivate (or more rarely activate) genes, e.g. a skin cell does not need to be able to produce </a:t>
            </a:r>
            <a:r>
              <a:rPr lang="en-US" sz="2600" dirty="0" err="1" smtClean="0"/>
              <a:t>haemoglobin</a:t>
            </a:r>
            <a:r>
              <a:rPr lang="en-US" sz="2600" dirty="0" smtClean="0"/>
              <a:t> (the pigment in red blood cells that carries oxygen)</a:t>
            </a:r>
          </a:p>
        </p:txBody>
      </p:sp>
      <p:sp>
        <p:nvSpPr>
          <p:cNvPr id="4" name="Rectangle 3"/>
          <p:cNvSpPr/>
          <p:nvPr/>
        </p:nvSpPr>
        <p:spPr>
          <a:xfrm>
            <a:off x="3473576" y="6593891"/>
            <a:ext cx="5670424" cy="246221"/>
          </a:xfrm>
          <a:prstGeom prst="rect">
            <a:avLst/>
          </a:prstGeom>
        </p:spPr>
        <p:txBody>
          <a:bodyPr wrap="square">
            <a:spAutoFit/>
          </a:bodyPr>
          <a:lstStyle/>
          <a:p>
            <a:r>
              <a:rPr lang="en-US" altLang="ja-JP" sz="1000" dirty="0" smtClean="0"/>
              <a:t>Screenshot from this excellent tutorial: </a:t>
            </a:r>
            <a:r>
              <a:rPr lang="en-US" altLang="ja-JP" sz="1000" dirty="0" smtClean="0">
                <a:hlinkClick r:id="rId3"/>
              </a:rPr>
              <a:t>http</a:t>
            </a:r>
            <a:r>
              <a:rPr lang="en-US" altLang="ja-JP" sz="1000" dirty="0">
                <a:hlinkClick r:id="rId3"/>
              </a:rPr>
              <a:t>://www.ns.umich.edu/stemcells/</a:t>
            </a:r>
            <a:r>
              <a:rPr lang="en-US" altLang="ja-JP" sz="1000" dirty="0" smtClean="0">
                <a:hlinkClick r:id="rId3"/>
              </a:rPr>
              <a:t>022706_Intro.html</a:t>
            </a:r>
            <a:r>
              <a:rPr lang="en-US" altLang="ja-JP" sz="1000" dirty="0" smtClean="0"/>
              <a:t> </a:t>
            </a:r>
            <a:endParaRPr lang="ja-JP" altLang="en-US" sz="1000" dirty="0"/>
          </a:p>
        </p:txBody>
      </p:sp>
    </p:spTree>
    <p:extLst>
      <p:ext uri="{BB962C8B-B14F-4D97-AF65-F5344CB8AC3E}">
        <p14:creationId xmlns:p14="http://schemas.microsoft.com/office/powerpoint/2010/main" val="4116441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fferentia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396536"/>
          </a:xfrm>
          <a:prstGeom prst="rect">
            <a:avLst/>
          </a:prstGeom>
        </p:spPr>
      </p:pic>
      <p:sp>
        <p:nvSpPr>
          <p:cNvPr id="2" name="Title 1"/>
          <p:cNvSpPr>
            <a:spLocks noGrp="1"/>
          </p:cNvSpPr>
          <p:nvPr>
            <p:ph type="title"/>
          </p:nvPr>
        </p:nvSpPr>
        <p:spPr/>
        <p:txBody>
          <a:bodyPr>
            <a:normAutofit/>
          </a:bodyPr>
          <a:lstStyle/>
          <a:p>
            <a:pPr fontAlgn="b"/>
            <a:r>
              <a:rPr lang="en-US" sz="2800" dirty="0"/>
              <a:t>1.1</a:t>
            </a:r>
            <a:r>
              <a:rPr lang="en-US" sz="2800" dirty="0" smtClean="0"/>
              <a:t>.U6 </a:t>
            </a:r>
            <a:r>
              <a:rPr lang="en-US" sz="2800" dirty="0">
                <a:latin typeface="Arial"/>
                <a:cs typeface="Arial"/>
              </a:rPr>
              <a:t>Differentiation involves the expression of some genes and not others in a cell’s genome.</a:t>
            </a:r>
          </a:p>
        </p:txBody>
      </p:sp>
      <p:sp>
        <p:nvSpPr>
          <p:cNvPr id="9" name="Content Placeholder 2"/>
          <p:cNvSpPr>
            <a:spLocks noGrp="1"/>
          </p:cNvSpPr>
          <p:nvPr>
            <p:ph idx="1"/>
          </p:nvPr>
        </p:nvSpPr>
        <p:spPr>
          <a:xfrm>
            <a:off x="89430" y="1255458"/>
            <a:ext cx="5580297" cy="5416949"/>
          </a:xfrm>
        </p:spPr>
        <p:txBody>
          <a:bodyPr>
            <a:normAutofit/>
          </a:bodyPr>
          <a:lstStyle/>
          <a:p>
            <a:r>
              <a:rPr lang="en-US" sz="2600" i="1" dirty="0" smtClean="0"/>
              <a:t>Extension:  </a:t>
            </a:r>
            <a:r>
              <a:rPr lang="en-US" sz="2600" i="1" dirty="0"/>
              <a:t>Active genes are usually packaged in an expanded and accessible form (</a:t>
            </a:r>
            <a:r>
              <a:rPr lang="en-US" sz="2600" i="1" dirty="0" err="1"/>
              <a:t>euchromatin</a:t>
            </a:r>
            <a:r>
              <a:rPr lang="en-US" sz="2600" i="1" dirty="0"/>
              <a:t>), while inactive genes are mainly packaged in a condensed form (heterochromatin</a:t>
            </a:r>
            <a:r>
              <a:rPr lang="en-US" sz="2600" i="1" dirty="0" smtClean="0"/>
              <a:t>)</a:t>
            </a:r>
          </a:p>
          <a:p>
            <a:r>
              <a:rPr lang="en-US" sz="2600" dirty="0" smtClean="0"/>
              <a:t>The fewer active genes a cell possesses the more </a:t>
            </a:r>
            <a:r>
              <a:rPr lang="en-US" sz="2600" dirty="0" err="1" smtClean="0"/>
              <a:t>specialised</a:t>
            </a:r>
            <a:r>
              <a:rPr lang="en-US" sz="2600" dirty="0" smtClean="0"/>
              <a:t> it will become</a:t>
            </a:r>
          </a:p>
          <a:p>
            <a:r>
              <a:rPr lang="en-US" sz="2600" dirty="0" smtClean="0"/>
              <a:t>As a result of gene expression cell differentiation begins: the cell’s metabolism and shape changes to carry out a </a:t>
            </a:r>
            <a:r>
              <a:rPr lang="en-US" sz="2600" dirty="0" err="1" smtClean="0"/>
              <a:t>specialised</a:t>
            </a:r>
            <a:r>
              <a:rPr lang="en-US" sz="2600" dirty="0" smtClean="0"/>
              <a:t> function.</a:t>
            </a:r>
          </a:p>
        </p:txBody>
      </p:sp>
      <p:sp>
        <p:nvSpPr>
          <p:cNvPr id="10" name="Rectangle 9"/>
          <p:cNvSpPr/>
          <p:nvPr/>
        </p:nvSpPr>
        <p:spPr>
          <a:xfrm>
            <a:off x="3473576" y="6593891"/>
            <a:ext cx="5670424" cy="246221"/>
          </a:xfrm>
          <a:prstGeom prst="rect">
            <a:avLst/>
          </a:prstGeom>
        </p:spPr>
        <p:txBody>
          <a:bodyPr wrap="square">
            <a:spAutoFit/>
          </a:bodyPr>
          <a:lstStyle/>
          <a:p>
            <a:r>
              <a:rPr lang="en-US" altLang="ja-JP" sz="1000" dirty="0" smtClean="0"/>
              <a:t>Screenshot from this excellent tutorial: </a:t>
            </a:r>
            <a:r>
              <a:rPr lang="en-US" altLang="ja-JP" sz="1000" dirty="0" smtClean="0">
                <a:hlinkClick r:id="rId3"/>
              </a:rPr>
              <a:t>http</a:t>
            </a:r>
            <a:r>
              <a:rPr lang="en-US" altLang="ja-JP" sz="1000" dirty="0">
                <a:hlinkClick r:id="rId3"/>
              </a:rPr>
              <a:t>://www.ns.umich.edu/stemcells/</a:t>
            </a:r>
            <a:r>
              <a:rPr lang="en-US" altLang="ja-JP" sz="1000" dirty="0" smtClean="0">
                <a:hlinkClick r:id="rId3"/>
              </a:rPr>
              <a:t>022706_Intro.html</a:t>
            </a:r>
            <a:r>
              <a:rPr lang="en-US" altLang="ja-JP" sz="1000" dirty="0" smtClean="0"/>
              <a:t> </a:t>
            </a:r>
            <a:endParaRPr lang="ja-JP" altLang="en-US" sz="1000" dirty="0"/>
          </a:p>
        </p:txBody>
      </p:sp>
    </p:spTree>
    <p:extLst>
      <p:ext uri="{BB962C8B-B14F-4D97-AF65-F5344CB8AC3E}">
        <p14:creationId xmlns:p14="http://schemas.microsoft.com/office/powerpoint/2010/main" val="1683358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US" sz="2800" dirty="0"/>
              <a:t>1.1</a:t>
            </a:r>
            <a:r>
              <a:rPr lang="en-US" sz="2800" dirty="0" smtClean="0"/>
              <a:t>.U5 </a:t>
            </a:r>
            <a:r>
              <a:rPr lang="en-US" sz="2800" dirty="0">
                <a:latin typeface="Arial"/>
                <a:cs typeface="Arial"/>
              </a:rPr>
              <a:t>Specialized tissues can develop by cell differentiation in multicellular organisms</a:t>
            </a:r>
            <a:r>
              <a:rPr lang="en-US" sz="2800" dirty="0" smtClean="0">
                <a:latin typeface="Arial"/>
                <a:cs typeface="Arial"/>
              </a:rPr>
              <a:t>.</a:t>
            </a:r>
            <a:endParaRPr lang="en-US" sz="2800" dirty="0"/>
          </a:p>
        </p:txBody>
      </p:sp>
      <p:sp>
        <p:nvSpPr>
          <p:cNvPr id="3" name="Content Placeholder 2"/>
          <p:cNvSpPr>
            <a:spLocks noGrp="1"/>
          </p:cNvSpPr>
          <p:nvPr>
            <p:ph idx="1"/>
          </p:nvPr>
        </p:nvSpPr>
        <p:spPr>
          <a:xfrm>
            <a:off x="89430" y="1255460"/>
            <a:ext cx="4113680" cy="4440490"/>
          </a:xfrm>
        </p:spPr>
        <p:txBody>
          <a:bodyPr>
            <a:normAutofit/>
          </a:bodyPr>
          <a:lstStyle/>
          <a:p>
            <a:r>
              <a:rPr lang="en-US" sz="2600" dirty="0" smtClean="0"/>
              <a:t>In humans 220 distinct highly </a:t>
            </a:r>
            <a:r>
              <a:rPr lang="en-US" sz="2600" dirty="0" err="1" smtClean="0"/>
              <a:t>specialised</a:t>
            </a:r>
            <a:r>
              <a:rPr lang="en-US" sz="2600" dirty="0" smtClean="0"/>
              <a:t> cell types have been </a:t>
            </a:r>
            <a:r>
              <a:rPr lang="en-US" sz="2600" dirty="0" err="1" smtClean="0"/>
              <a:t>recognised</a:t>
            </a:r>
            <a:endParaRPr lang="en-US" sz="2600" dirty="0" smtClean="0"/>
          </a:p>
          <a:p>
            <a:r>
              <a:rPr lang="en-US" sz="2600" dirty="0" smtClean="0"/>
              <a:t>All </a:t>
            </a:r>
            <a:r>
              <a:rPr lang="en-US" sz="2600" dirty="0" err="1" smtClean="0"/>
              <a:t>specialised</a:t>
            </a:r>
            <a:r>
              <a:rPr lang="en-US" sz="2600" dirty="0" smtClean="0"/>
              <a:t> cells and the organs constructed from them have developed as a result of differentiation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4943" y="1255460"/>
            <a:ext cx="4673615" cy="4440490"/>
          </a:xfrm>
          <a:prstGeom prst="rect">
            <a:avLst/>
          </a:prstGeom>
        </p:spPr>
      </p:pic>
      <p:sp>
        <p:nvSpPr>
          <p:cNvPr id="7" name="Rectangle 6"/>
          <p:cNvSpPr/>
          <p:nvPr/>
        </p:nvSpPr>
        <p:spPr>
          <a:xfrm>
            <a:off x="5566188" y="5501287"/>
            <a:ext cx="3412370" cy="246221"/>
          </a:xfrm>
          <a:prstGeom prst="rect">
            <a:avLst/>
          </a:prstGeom>
        </p:spPr>
        <p:txBody>
          <a:bodyPr wrap="square">
            <a:spAutoFit/>
          </a:bodyPr>
          <a:lstStyle/>
          <a:p>
            <a:r>
              <a:rPr lang="en-US" altLang="ja-JP" sz="1000" dirty="0" smtClean="0"/>
              <a:t>Source: </a:t>
            </a:r>
            <a:r>
              <a:rPr lang="nl-NL" altLang="ja-JP" sz="1000" dirty="0">
                <a:hlinkClick r:id="rId3"/>
              </a:rPr>
              <a:t>http://</a:t>
            </a:r>
            <a:r>
              <a:rPr lang="nl-NL" altLang="ja-JP" sz="1000" dirty="0" err="1">
                <a:hlinkClick r:id="rId3"/>
              </a:rPr>
              <a:t>images.wisegeek.com</a:t>
            </a:r>
            <a:r>
              <a:rPr lang="nl-NL" altLang="ja-JP" sz="1000" dirty="0">
                <a:hlinkClick r:id="rId3"/>
              </a:rPr>
              <a:t>/types-of-human-</a:t>
            </a:r>
            <a:r>
              <a:rPr lang="nl-NL" altLang="ja-JP" sz="1000" dirty="0" err="1">
                <a:hlinkClick r:id="rId3"/>
              </a:rPr>
              <a:t>cells.jpg</a:t>
            </a:r>
            <a:endParaRPr lang="ja-JP" altLang="en-US" sz="1000" dirty="0"/>
          </a:p>
        </p:txBody>
      </p:sp>
    </p:spTree>
    <p:extLst>
      <p:ext uri="{BB962C8B-B14F-4D97-AF65-F5344CB8AC3E}">
        <p14:creationId xmlns:p14="http://schemas.microsoft.com/office/powerpoint/2010/main" val="1093810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Arial"/>
                <a:cs typeface="Arial"/>
              </a:rPr>
              <a:t>1</a:t>
            </a:r>
            <a:r>
              <a:rPr lang="en-US" sz="2400" dirty="0" smtClean="0">
                <a:latin typeface="Arial"/>
                <a:cs typeface="Arial"/>
              </a:rPr>
              <a:t>.1.U7 The </a:t>
            </a:r>
            <a:r>
              <a:rPr lang="en-US" sz="2400" dirty="0">
                <a:latin typeface="Arial"/>
                <a:cs typeface="Arial"/>
              </a:rPr>
              <a:t>capacity of stem cells to divide and differentiate along different pathways is necessary in embryonic development and also makes stem cells suitable for therapeutic uses</a:t>
            </a:r>
            <a:r>
              <a:rPr lang="en-US" sz="2400" dirty="0" smtClean="0">
                <a:latin typeface="Arial"/>
                <a:cs typeface="Arial"/>
              </a:rPr>
              <a:t>.</a:t>
            </a:r>
            <a:endParaRPr lang="en-US" sz="2400" dirty="0"/>
          </a:p>
        </p:txBody>
      </p:sp>
      <p:sp>
        <p:nvSpPr>
          <p:cNvPr id="3" name="Content Placeholder 2"/>
          <p:cNvSpPr>
            <a:spLocks noGrp="1"/>
          </p:cNvSpPr>
          <p:nvPr>
            <p:ph idx="1"/>
          </p:nvPr>
        </p:nvSpPr>
        <p:spPr>
          <a:xfrm>
            <a:off x="232518" y="1255458"/>
            <a:ext cx="3605620" cy="5300917"/>
          </a:xfrm>
        </p:spPr>
        <p:txBody>
          <a:bodyPr>
            <a:normAutofit fontScale="47500" lnSpcReduction="20000"/>
          </a:bodyPr>
          <a:lstStyle/>
          <a:p>
            <a:pPr marL="0" indent="0">
              <a:buNone/>
            </a:pPr>
            <a:r>
              <a:rPr lang="en-US" sz="3400" dirty="0"/>
              <a:t>Stem cells are </a:t>
            </a:r>
            <a:r>
              <a:rPr lang="en-US" sz="3400" dirty="0" err="1"/>
              <a:t>unspecialised</a:t>
            </a:r>
            <a:r>
              <a:rPr lang="en-US" sz="3400" dirty="0"/>
              <a:t> cells </a:t>
            </a:r>
            <a:r>
              <a:rPr lang="en-US" sz="3400" dirty="0" smtClean="0"/>
              <a:t>that can:</a:t>
            </a:r>
            <a:endParaRPr lang="en-US" sz="3400" dirty="0"/>
          </a:p>
          <a:p>
            <a:r>
              <a:rPr lang="en-US" sz="3400" dirty="0"/>
              <a:t>C</a:t>
            </a:r>
            <a:r>
              <a:rPr lang="en-US" sz="3400" dirty="0" smtClean="0"/>
              <a:t>an </a:t>
            </a:r>
            <a:r>
              <a:rPr lang="en-US" sz="3400" dirty="0"/>
              <a:t>continuously divide and </a:t>
            </a:r>
            <a:r>
              <a:rPr lang="en-US" sz="3400" dirty="0" smtClean="0"/>
              <a:t>replicate</a:t>
            </a:r>
            <a:endParaRPr lang="en-US" sz="3400" dirty="0"/>
          </a:p>
          <a:p>
            <a:r>
              <a:rPr lang="en-US" sz="3400" dirty="0" smtClean="0"/>
              <a:t>Have the </a:t>
            </a:r>
            <a:r>
              <a:rPr lang="en-US" sz="3400" dirty="0"/>
              <a:t>capacity to differentiate into </a:t>
            </a:r>
            <a:r>
              <a:rPr lang="en-US" sz="3400" dirty="0" err="1"/>
              <a:t>specialised</a:t>
            </a:r>
            <a:r>
              <a:rPr lang="en-US" sz="3400" dirty="0"/>
              <a:t> cell </a:t>
            </a:r>
            <a:r>
              <a:rPr lang="en-US" sz="3400" dirty="0" smtClean="0"/>
              <a:t>types</a:t>
            </a:r>
          </a:p>
          <a:p>
            <a:pPr marL="514350" indent="-514350">
              <a:buFont typeface="+mj-lt"/>
              <a:buAutoNum type="arabicPeriod"/>
            </a:pPr>
            <a:endParaRPr lang="en-US" dirty="0"/>
          </a:p>
          <a:p>
            <a:pPr marL="0" indent="0">
              <a:buNone/>
            </a:pPr>
            <a:r>
              <a:rPr kumimoji="1" lang="en-US" altLang="ja-JP" b="1" dirty="0"/>
              <a:t>Totipotent</a:t>
            </a:r>
          </a:p>
          <a:p>
            <a:pPr marL="0" indent="0">
              <a:buNone/>
            </a:pPr>
            <a:r>
              <a:rPr kumimoji="1" lang="en-US" altLang="ja-JP" dirty="0"/>
              <a:t>Can differentiate into any type of cell. </a:t>
            </a:r>
          </a:p>
          <a:p>
            <a:pPr marL="0" indent="0">
              <a:buNone/>
            </a:pPr>
            <a:endParaRPr kumimoji="1" lang="en-US" altLang="ja-JP" dirty="0"/>
          </a:p>
          <a:p>
            <a:pPr marL="0" indent="0">
              <a:buNone/>
            </a:pPr>
            <a:r>
              <a:rPr kumimoji="1" lang="en-US" altLang="ja-JP" b="1" dirty="0"/>
              <a:t>Pluripotent</a:t>
            </a:r>
          </a:p>
          <a:p>
            <a:pPr marL="0" indent="0">
              <a:buNone/>
            </a:pPr>
            <a:r>
              <a:rPr kumimoji="1" lang="en-US" altLang="ja-JP" dirty="0"/>
              <a:t>Can differentiate into many</a:t>
            </a:r>
          </a:p>
          <a:p>
            <a:pPr marL="0" indent="0">
              <a:buNone/>
            </a:pPr>
            <a:r>
              <a:rPr kumimoji="1" lang="en-US" altLang="ja-JP" dirty="0"/>
              <a:t>types of cell. </a:t>
            </a:r>
          </a:p>
          <a:p>
            <a:pPr marL="0" indent="0">
              <a:buNone/>
            </a:pPr>
            <a:endParaRPr kumimoji="1" lang="en-US" altLang="ja-JP" dirty="0"/>
          </a:p>
          <a:p>
            <a:pPr marL="0" indent="0">
              <a:buNone/>
            </a:pPr>
            <a:r>
              <a:rPr kumimoji="1" lang="en-US" altLang="ja-JP" b="1" dirty="0" err="1"/>
              <a:t>Multipotent</a:t>
            </a:r>
            <a:endParaRPr kumimoji="1" lang="en-US" altLang="ja-JP" b="1" dirty="0"/>
          </a:p>
          <a:p>
            <a:pPr marL="0" indent="0">
              <a:buNone/>
            </a:pPr>
            <a:r>
              <a:rPr kumimoji="1" lang="en-US" altLang="ja-JP" dirty="0"/>
              <a:t>Can differentiate into a few closely-related types of cell.</a:t>
            </a:r>
          </a:p>
          <a:p>
            <a:pPr marL="0" indent="0">
              <a:buNone/>
            </a:pPr>
            <a:endParaRPr kumimoji="1" lang="en-US" altLang="ja-JP" dirty="0"/>
          </a:p>
          <a:p>
            <a:pPr marL="0" indent="0">
              <a:buNone/>
            </a:pPr>
            <a:r>
              <a:rPr kumimoji="1" lang="en-US" altLang="ja-JP" b="1" dirty="0" err="1"/>
              <a:t>Unipotent</a:t>
            </a:r>
            <a:endParaRPr kumimoji="1" lang="en-US" altLang="ja-JP" b="1" dirty="0"/>
          </a:p>
          <a:p>
            <a:pPr marL="0" indent="0">
              <a:buNone/>
            </a:pPr>
            <a:r>
              <a:rPr kumimoji="1" lang="en-US" altLang="ja-JP" dirty="0"/>
              <a:t>Can regenerate but can only differentiate into their associated cell type </a:t>
            </a:r>
          </a:p>
          <a:p>
            <a:pPr marL="0" indent="0">
              <a:buNone/>
            </a:pPr>
            <a:r>
              <a:rPr kumimoji="1" lang="en-US" altLang="ja-JP" dirty="0"/>
              <a:t>(e.g. liver stem cells can only make liver cells).   </a:t>
            </a:r>
            <a:endParaRPr kumimoji="1" lang="ja-JP" altLang="en-US" dirty="0"/>
          </a:p>
          <a:p>
            <a:pPr marL="0" indent="0">
              <a:buNone/>
            </a:pP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8138" y="1255458"/>
            <a:ext cx="5068884" cy="4628448"/>
          </a:xfrm>
          <a:prstGeom prst="rect">
            <a:avLst/>
          </a:prstGeom>
        </p:spPr>
      </p:pic>
      <p:sp>
        <p:nvSpPr>
          <p:cNvPr id="7" name="TextBox 6"/>
          <p:cNvSpPr txBox="1"/>
          <p:nvPr/>
        </p:nvSpPr>
        <p:spPr>
          <a:xfrm>
            <a:off x="6016183" y="5637685"/>
            <a:ext cx="2890839" cy="246221"/>
          </a:xfrm>
          <a:prstGeom prst="rect">
            <a:avLst/>
          </a:prstGeom>
          <a:noFill/>
        </p:spPr>
        <p:txBody>
          <a:bodyPr wrap="square" rtlCol="0">
            <a:spAutoFit/>
          </a:bodyPr>
          <a:lstStyle/>
          <a:p>
            <a:r>
              <a:rPr kumimoji="1" lang="en-US" altLang="ja-JP" sz="1000" dirty="0"/>
              <a:t>Image from: </a:t>
            </a:r>
            <a:r>
              <a:rPr kumimoji="1" lang="en-US" altLang="ja-JP" sz="1000" dirty="0">
                <a:hlinkClick r:id="rId3"/>
              </a:rPr>
              <a:t>http://en.wikipedia.org/wiki/</a:t>
            </a:r>
            <a:r>
              <a:rPr kumimoji="1" lang="en-US" altLang="ja-JP" sz="1000" dirty="0" smtClean="0">
                <a:hlinkClick r:id="rId3"/>
              </a:rPr>
              <a:t>Stem_cell</a:t>
            </a:r>
            <a:r>
              <a:rPr kumimoji="1" lang="en-US" altLang="ja-JP" sz="1000" dirty="0" smtClean="0"/>
              <a:t> </a:t>
            </a:r>
            <a:endParaRPr kumimoji="1" lang="ja-JP" altLang="en-US" sz="1000" dirty="0"/>
          </a:p>
        </p:txBody>
      </p:sp>
    </p:spTree>
    <p:extLst>
      <p:ext uri="{BB962C8B-B14F-4D97-AF65-F5344CB8AC3E}">
        <p14:creationId xmlns:p14="http://schemas.microsoft.com/office/powerpoint/2010/main" val="38129297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Arial"/>
                <a:cs typeface="Arial"/>
              </a:rPr>
              <a:t>1</a:t>
            </a:r>
            <a:r>
              <a:rPr lang="en-US" sz="2400" dirty="0" smtClean="0">
                <a:latin typeface="Arial"/>
                <a:cs typeface="Arial"/>
              </a:rPr>
              <a:t>.1.U7 The </a:t>
            </a:r>
            <a:r>
              <a:rPr lang="en-US" sz="2400" dirty="0">
                <a:latin typeface="Arial"/>
                <a:cs typeface="Arial"/>
              </a:rPr>
              <a:t>capacity of stem cells to divide and differentiate along different pathways is necessary in embryonic development and also makes stem cells suitable for therapeutic uses</a:t>
            </a:r>
            <a:r>
              <a:rPr lang="en-US" sz="2400" dirty="0" smtClean="0">
                <a:latin typeface="Arial"/>
                <a:cs typeface="Arial"/>
              </a:rPr>
              <a:t>.</a:t>
            </a:r>
            <a:endParaRPr lang="en-US" sz="2400" dirty="0"/>
          </a:p>
        </p:txBody>
      </p:sp>
      <p:sp>
        <p:nvSpPr>
          <p:cNvPr id="3" name="Content Placeholder 2"/>
          <p:cNvSpPr>
            <a:spLocks noGrp="1"/>
          </p:cNvSpPr>
          <p:nvPr>
            <p:ph idx="1"/>
          </p:nvPr>
        </p:nvSpPr>
        <p:spPr>
          <a:xfrm>
            <a:off x="232518" y="1255458"/>
            <a:ext cx="6174684" cy="694387"/>
          </a:xfrm>
        </p:spPr>
        <p:txBody>
          <a:bodyPr>
            <a:normAutofit/>
          </a:bodyPr>
          <a:lstStyle/>
          <a:p>
            <a:pPr marL="0" indent="0">
              <a:buNone/>
            </a:pPr>
            <a:r>
              <a:rPr lang="en-US" sz="2800" dirty="0" smtClean="0"/>
              <a:t>Learn about stem cells using the tutorials</a:t>
            </a:r>
            <a:endParaRPr lang="en-US" sz="2800" dirty="0"/>
          </a:p>
        </p:txBody>
      </p:sp>
      <p:pic>
        <p:nvPicPr>
          <p:cNvPr id="4" name="Picture 3" descr="Screen Shot 2014-04-26 at 14.47.24.png">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518" y="2135469"/>
            <a:ext cx="6451600" cy="952500"/>
          </a:xfrm>
          <a:prstGeom prst="rect">
            <a:avLst/>
          </a:prstGeom>
        </p:spPr>
      </p:pic>
      <p:grpSp>
        <p:nvGrpSpPr>
          <p:cNvPr id="10" name="Group 9"/>
          <p:cNvGrpSpPr/>
          <p:nvPr/>
        </p:nvGrpSpPr>
        <p:grpSpPr>
          <a:xfrm>
            <a:off x="232518" y="3611112"/>
            <a:ext cx="3751931" cy="2853209"/>
            <a:chOff x="232518" y="3588550"/>
            <a:chExt cx="3969318" cy="2994050"/>
          </a:xfrm>
        </p:grpSpPr>
        <p:pic>
          <p:nvPicPr>
            <p:cNvPr id="8" name="Picture 7">
              <a:hlinkClick r:id="rId4"/>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232518" y="3588550"/>
              <a:ext cx="3969318" cy="2967825"/>
            </a:xfrm>
            <a:prstGeom prst="rect">
              <a:avLst/>
            </a:prstGeom>
          </p:spPr>
        </p:pic>
        <p:sp>
          <p:nvSpPr>
            <p:cNvPr id="9" name="Rectangle 8">
              <a:hlinkClick r:id="rId4"/>
            </p:cNvPr>
            <p:cNvSpPr/>
            <p:nvPr/>
          </p:nvSpPr>
          <p:spPr>
            <a:xfrm>
              <a:off x="1619959" y="6098146"/>
              <a:ext cx="2581876" cy="484454"/>
            </a:xfrm>
            <a:prstGeom prst="rect">
              <a:avLst/>
            </a:prstGeom>
          </p:spPr>
          <p:txBody>
            <a:bodyPr wrap="square">
              <a:spAutoFit/>
            </a:bodyPr>
            <a:lstStyle/>
            <a:p>
              <a:r>
                <a:rPr lang="en-US" altLang="ja-JP" sz="2400" b="1" dirty="0" smtClean="0">
                  <a:solidFill>
                    <a:schemeClr val="accent6">
                      <a:lumMod val="50000"/>
                    </a:schemeClr>
                  </a:solidFill>
                </a:rPr>
                <a:t>A Stem Cell Story</a:t>
              </a:r>
              <a:endParaRPr lang="ja-JP" altLang="en-US" dirty="0">
                <a:solidFill>
                  <a:schemeClr val="accent6">
                    <a:lumMod val="50000"/>
                  </a:schemeClr>
                </a:solidFill>
              </a:endParaRPr>
            </a:p>
          </p:txBody>
        </p:sp>
      </p:grpSp>
      <p:grpSp>
        <p:nvGrpSpPr>
          <p:cNvPr id="13" name="Group 12"/>
          <p:cNvGrpSpPr/>
          <p:nvPr/>
        </p:nvGrpSpPr>
        <p:grpSpPr>
          <a:xfrm>
            <a:off x="4692650" y="3769315"/>
            <a:ext cx="4330317" cy="1619626"/>
            <a:chOff x="4813682" y="2888274"/>
            <a:chExt cx="4330317" cy="1619626"/>
          </a:xfrm>
        </p:grpSpPr>
        <p:pic>
          <p:nvPicPr>
            <p:cNvPr id="11" name="Picture 10" descr="Screen Shot 2014-04-26 at 15.34.47.png">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13682" y="3251200"/>
              <a:ext cx="4330317" cy="1256700"/>
            </a:xfrm>
            <a:prstGeom prst="rect">
              <a:avLst/>
            </a:prstGeom>
          </p:spPr>
        </p:pic>
        <p:pic>
          <p:nvPicPr>
            <p:cNvPr id="12" name="Picture 11" descr="Screen Shot 2014-04-26 at 15.31.03.png">
              <a:hlinkClick r:id="rId6"/>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28234" y="2888274"/>
              <a:ext cx="2615765" cy="518139"/>
            </a:xfrm>
            <a:prstGeom prst="rect">
              <a:avLst/>
            </a:prstGeom>
          </p:spPr>
        </p:pic>
      </p:grpSp>
      <p:sp>
        <p:nvSpPr>
          <p:cNvPr id="5" name="TextBox 4"/>
          <p:cNvSpPr txBox="1"/>
          <p:nvPr/>
        </p:nvSpPr>
        <p:spPr>
          <a:xfrm>
            <a:off x="232518" y="2848326"/>
            <a:ext cx="3465549" cy="246221"/>
          </a:xfrm>
          <a:prstGeom prst="rect">
            <a:avLst/>
          </a:prstGeom>
          <a:solidFill>
            <a:srgbClr val="C6D9F1"/>
          </a:solidFill>
        </p:spPr>
        <p:txBody>
          <a:bodyPr wrap="square" rtlCol="0">
            <a:spAutoFit/>
          </a:bodyPr>
          <a:lstStyle/>
          <a:p>
            <a:r>
              <a:rPr lang="en-US" sz="1000" dirty="0">
                <a:solidFill>
                  <a:srgbClr val="000000"/>
                </a:solidFill>
                <a:latin typeface="Lucida Grande"/>
                <a:ea typeface="Lucida Grande"/>
                <a:cs typeface="Lucida Grande"/>
                <a:hlinkClick r:id="rId2"/>
              </a:rPr>
              <a:t>http://</a:t>
            </a:r>
            <a:r>
              <a:rPr lang="en-US" sz="1000" dirty="0" err="1">
                <a:solidFill>
                  <a:srgbClr val="000000"/>
                </a:solidFill>
                <a:latin typeface="Lucida Grande"/>
                <a:ea typeface="Lucida Grande"/>
                <a:cs typeface="Lucida Grande"/>
                <a:hlinkClick r:id="rId2"/>
              </a:rPr>
              <a:t>ns.umich.edu</a:t>
            </a:r>
            <a:r>
              <a:rPr lang="en-US" sz="1000" dirty="0">
                <a:solidFill>
                  <a:srgbClr val="000000"/>
                </a:solidFill>
                <a:latin typeface="Lucida Grande"/>
                <a:ea typeface="Lucida Grande"/>
                <a:cs typeface="Lucida Grande"/>
                <a:hlinkClick r:id="rId2"/>
              </a:rPr>
              <a:t>/</a:t>
            </a:r>
            <a:r>
              <a:rPr lang="en-US" sz="1000" dirty="0" err="1">
                <a:solidFill>
                  <a:srgbClr val="000000"/>
                </a:solidFill>
                <a:latin typeface="Lucida Grande"/>
                <a:ea typeface="Lucida Grande"/>
                <a:cs typeface="Lucida Grande"/>
                <a:hlinkClick r:id="rId2"/>
              </a:rPr>
              <a:t>stemcells</a:t>
            </a:r>
            <a:r>
              <a:rPr lang="en-US" sz="1000" dirty="0">
                <a:solidFill>
                  <a:srgbClr val="000000"/>
                </a:solidFill>
                <a:latin typeface="Lucida Grande"/>
                <a:ea typeface="Lucida Grande"/>
                <a:cs typeface="Lucida Grande"/>
                <a:hlinkClick r:id="rId2"/>
              </a:rPr>
              <a:t>/022706_Intro.html</a:t>
            </a:r>
            <a:endParaRPr lang="en-US" sz="1000" dirty="0"/>
          </a:p>
        </p:txBody>
      </p:sp>
      <p:sp>
        <p:nvSpPr>
          <p:cNvPr id="14" name="TextBox 13"/>
          <p:cNvSpPr txBox="1"/>
          <p:nvPr/>
        </p:nvSpPr>
        <p:spPr>
          <a:xfrm>
            <a:off x="232518" y="6439330"/>
            <a:ext cx="3751930" cy="246221"/>
          </a:xfrm>
          <a:prstGeom prst="rect">
            <a:avLst/>
          </a:prstGeom>
          <a:solidFill>
            <a:srgbClr val="C6D9F1"/>
          </a:solidFill>
        </p:spPr>
        <p:txBody>
          <a:bodyPr wrap="square" rtlCol="0">
            <a:spAutoFit/>
          </a:bodyPr>
          <a:lstStyle/>
          <a:p>
            <a:r>
              <a:rPr lang="en-US" sz="1000" dirty="0">
                <a:solidFill>
                  <a:srgbClr val="000000"/>
                </a:solidFill>
                <a:latin typeface="Lucida Grande"/>
                <a:ea typeface="Lucida Grande"/>
                <a:cs typeface="Lucida Grande"/>
                <a:hlinkClick r:id="rId4"/>
              </a:rPr>
              <a:t>http://</a:t>
            </a:r>
            <a:r>
              <a:rPr lang="en-US" sz="1000" dirty="0" err="1">
                <a:solidFill>
                  <a:srgbClr val="000000"/>
                </a:solidFill>
                <a:latin typeface="Lucida Grande"/>
                <a:ea typeface="Lucida Grande"/>
                <a:cs typeface="Lucida Grande"/>
                <a:hlinkClick r:id="rId4"/>
              </a:rPr>
              <a:t>www.youtube.com</a:t>
            </a:r>
            <a:r>
              <a:rPr lang="en-US" sz="1000" dirty="0">
                <a:solidFill>
                  <a:srgbClr val="000000"/>
                </a:solidFill>
                <a:latin typeface="Lucida Grande"/>
                <a:ea typeface="Lucida Grande"/>
                <a:cs typeface="Lucida Grande"/>
                <a:hlinkClick r:id="rId4"/>
              </a:rPr>
              <a:t>/</a:t>
            </a:r>
            <a:r>
              <a:rPr lang="en-US" sz="1000" dirty="0" err="1">
                <a:solidFill>
                  <a:srgbClr val="000000"/>
                </a:solidFill>
                <a:latin typeface="Lucida Grande"/>
                <a:ea typeface="Lucida Grande"/>
                <a:cs typeface="Lucida Grande"/>
                <a:hlinkClick r:id="rId4"/>
              </a:rPr>
              <a:t>watch?v</a:t>
            </a:r>
            <a:r>
              <a:rPr lang="en-US" sz="1000" dirty="0">
                <a:solidFill>
                  <a:srgbClr val="000000"/>
                </a:solidFill>
                <a:latin typeface="Lucida Grande"/>
                <a:ea typeface="Lucida Grande"/>
                <a:cs typeface="Lucida Grande"/>
                <a:hlinkClick r:id="rId4"/>
              </a:rPr>
              <a:t>=2-3J6JGN-_Y</a:t>
            </a:r>
            <a:endParaRPr lang="en-US" sz="1000" dirty="0"/>
          </a:p>
        </p:txBody>
      </p:sp>
      <p:sp>
        <p:nvSpPr>
          <p:cNvPr id="6" name="Rectangle 5"/>
          <p:cNvSpPr/>
          <p:nvPr/>
        </p:nvSpPr>
        <p:spPr>
          <a:xfrm>
            <a:off x="4692650" y="5388941"/>
            <a:ext cx="4330317" cy="246221"/>
          </a:xfrm>
          <a:prstGeom prst="rect">
            <a:avLst/>
          </a:prstGeom>
          <a:solidFill>
            <a:srgbClr val="C6D9F1"/>
          </a:solidFill>
        </p:spPr>
        <p:txBody>
          <a:bodyPr wrap="square">
            <a:spAutoFit/>
          </a:bodyPr>
          <a:lstStyle/>
          <a:p>
            <a:r>
              <a:rPr lang="en-US" sz="1000" dirty="0">
                <a:solidFill>
                  <a:srgbClr val="000000"/>
                </a:solidFill>
                <a:latin typeface="Lucida Grande"/>
                <a:ea typeface="Lucida Grande"/>
                <a:cs typeface="Lucida Grande"/>
                <a:hlinkClick r:id="rId6"/>
              </a:rPr>
              <a:t>http://</a:t>
            </a:r>
            <a:r>
              <a:rPr lang="en-US" sz="1000" dirty="0" err="1">
                <a:solidFill>
                  <a:srgbClr val="000000"/>
                </a:solidFill>
                <a:latin typeface="Lucida Grande"/>
                <a:ea typeface="Lucida Grande"/>
                <a:cs typeface="Lucida Grande"/>
                <a:hlinkClick r:id="rId6"/>
              </a:rPr>
              <a:t>learn.genetics.utah.edu</a:t>
            </a:r>
            <a:r>
              <a:rPr lang="en-US" sz="1000" dirty="0">
                <a:solidFill>
                  <a:srgbClr val="000000"/>
                </a:solidFill>
                <a:latin typeface="Lucida Grande"/>
                <a:ea typeface="Lucida Grande"/>
                <a:cs typeface="Lucida Grande"/>
                <a:hlinkClick r:id="rId6"/>
              </a:rPr>
              <a:t>/content/</a:t>
            </a:r>
            <a:r>
              <a:rPr lang="en-US" sz="1000" dirty="0" err="1">
                <a:solidFill>
                  <a:srgbClr val="000000"/>
                </a:solidFill>
                <a:latin typeface="Lucida Grande"/>
                <a:ea typeface="Lucida Grande"/>
                <a:cs typeface="Lucida Grande"/>
                <a:hlinkClick r:id="rId6"/>
              </a:rPr>
              <a:t>stemcells</a:t>
            </a:r>
            <a:r>
              <a:rPr lang="en-US" sz="1000" dirty="0">
                <a:solidFill>
                  <a:srgbClr val="000000"/>
                </a:solidFill>
                <a:latin typeface="Lucida Grande"/>
                <a:ea typeface="Lucida Grande"/>
                <a:cs typeface="Lucida Grande"/>
                <a:hlinkClick r:id="rId6"/>
              </a:rPr>
              <a:t>/</a:t>
            </a:r>
            <a:r>
              <a:rPr lang="en-US" sz="1000" dirty="0" err="1">
                <a:solidFill>
                  <a:srgbClr val="000000"/>
                </a:solidFill>
                <a:latin typeface="Lucida Grande"/>
                <a:ea typeface="Lucida Grande"/>
                <a:cs typeface="Lucida Grande"/>
                <a:hlinkClick r:id="rId6"/>
              </a:rPr>
              <a:t>scintro</a:t>
            </a:r>
            <a:r>
              <a:rPr lang="en-US" sz="1000" dirty="0">
                <a:solidFill>
                  <a:srgbClr val="000000"/>
                </a:solidFill>
                <a:latin typeface="Lucida Grande"/>
                <a:ea typeface="Lucida Grande"/>
                <a:cs typeface="Lucida Grande"/>
                <a:hlinkClick r:id="rId6"/>
              </a:rPr>
              <a:t>/</a:t>
            </a:r>
            <a:endParaRPr lang="en-US" sz="1000" dirty="0"/>
          </a:p>
        </p:txBody>
      </p:sp>
    </p:spTree>
    <p:extLst>
      <p:ext uri="{BB962C8B-B14F-4D97-AF65-F5344CB8AC3E}">
        <p14:creationId xmlns:p14="http://schemas.microsoft.com/office/powerpoint/2010/main" val="1874894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003481"/>
            <a:ext cx="9137431" cy="3416702"/>
          </a:xfrm>
          <a:prstGeom prst="rect">
            <a:avLst/>
          </a:prstGeom>
        </p:spPr>
      </p:pic>
      <p:sp>
        <p:nvSpPr>
          <p:cNvPr id="2" name="Title 1"/>
          <p:cNvSpPr>
            <a:spLocks noGrp="1"/>
          </p:cNvSpPr>
          <p:nvPr>
            <p:ph type="title"/>
          </p:nvPr>
        </p:nvSpPr>
        <p:spPr>
          <a:xfrm>
            <a:off x="0" y="4763"/>
            <a:ext cx="9144000" cy="907550"/>
          </a:xfrm>
          <a:solidFill>
            <a:srgbClr val="B9CDE5">
              <a:alpha val="69000"/>
            </a:srgbClr>
          </a:solidFill>
        </p:spPr>
        <p:txBody>
          <a:bodyPr>
            <a:noAutofit/>
          </a:bodyPr>
          <a:lstStyle/>
          <a:p>
            <a:pPr fontAlgn="ctr"/>
            <a:r>
              <a:rPr lang="en-US" sz="2400" dirty="0" smtClean="0">
                <a:latin typeface="Arial"/>
                <a:cs typeface="Arial"/>
              </a:rPr>
              <a:t>1.1.U7 </a:t>
            </a:r>
            <a:r>
              <a:rPr lang="en-US" sz="2400" dirty="0">
                <a:latin typeface="Arial"/>
                <a:cs typeface="Arial"/>
              </a:rPr>
              <a:t>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sp>
        <p:nvSpPr>
          <p:cNvPr id="3" name="Content Placeholder 2"/>
          <p:cNvSpPr>
            <a:spLocks noGrp="1"/>
          </p:cNvSpPr>
          <p:nvPr>
            <p:ph idx="1"/>
          </p:nvPr>
        </p:nvSpPr>
        <p:spPr>
          <a:xfrm>
            <a:off x="232517" y="1058684"/>
            <a:ext cx="4614473" cy="694387"/>
          </a:xfrm>
          <a:solidFill>
            <a:srgbClr val="B9CDE5">
              <a:alpha val="52000"/>
            </a:srgbClr>
          </a:solidFill>
        </p:spPr>
        <p:txBody>
          <a:bodyPr>
            <a:normAutofit/>
          </a:bodyPr>
          <a:lstStyle/>
          <a:p>
            <a:pPr marL="0" indent="0">
              <a:buNone/>
            </a:pPr>
            <a:r>
              <a:rPr lang="en-US" sz="2800" dirty="0" err="1"/>
              <a:t>Stargardt's</a:t>
            </a:r>
            <a:r>
              <a:rPr lang="en-US" sz="2800" dirty="0"/>
              <a:t> </a:t>
            </a:r>
            <a:r>
              <a:rPr lang="en-US" sz="2800" dirty="0" smtClean="0"/>
              <a:t>macular dystrophy</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161000945"/>
              </p:ext>
            </p:extLst>
          </p:nvPr>
        </p:nvGraphicFramePr>
        <p:xfrm>
          <a:off x="232517" y="2010612"/>
          <a:ext cx="8406215" cy="4499827"/>
        </p:xfrm>
        <a:graphic>
          <a:graphicData uri="http://schemas.openxmlformats.org/drawingml/2006/table">
            <a:tbl>
              <a:tblPr firstRow="1" bandRow="1">
                <a:tableStyleId>{2D5ABB26-0587-4C30-8999-92F81FD0307C}</a:tableStyleId>
              </a:tblPr>
              <a:tblGrid>
                <a:gridCol w="1216215"/>
                <a:gridCol w="7190000"/>
              </a:tblGrid>
              <a:tr h="1987381">
                <a:tc>
                  <a:txBody>
                    <a:bodyPr/>
                    <a:lstStyle/>
                    <a:p>
                      <a:r>
                        <a:rPr lang="en-US" sz="1800" dirty="0" smtClean="0">
                          <a:solidFill>
                            <a:schemeClr val="bg1"/>
                          </a:solidFill>
                        </a:rPr>
                        <a:t>The problem</a:t>
                      </a:r>
                      <a:endParaRPr lang="en-US" sz="18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20000"/>
                      </a:srgbClr>
                    </a:solidFill>
                  </a:tcPr>
                </a:tc>
                <a:tc>
                  <a:txBody>
                    <a:bodyPr/>
                    <a:lstStyle/>
                    <a:p>
                      <a:pPr marL="285750" indent="-285750">
                        <a:buFont typeface="Arial"/>
                        <a:buChar char="•"/>
                      </a:pPr>
                      <a:r>
                        <a:rPr lang="en-US" sz="1800" dirty="0" smtClean="0">
                          <a:solidFill>
                            <a:schemeClr val="bg1"/>
                          </a:solidFill>
                        </a:rPr>
                        <a:t>Affects around one in 10,000 children</a:t>
                      </a:r>
                    </a:p>
                    <a:p>
                      <a:pPr marL="285750" indent="-285750">
                        <a:buFont typeface="Arial"/>
                        <a:buChar char="•"/>
                      </a:pPr>
                      <a:r>
                        <a:rPr lang="en-US" sz="1800" dirty="0" smtClean="0">
                          <a:solidFill>
                            <a:schemeClr val="bg1"/>
                          </a:solidFill>
                        </a:rPr>
                        <a:t>Recessive</a:t>
                      </a:r>
                      <a:r>
                        <a:rPr lang="en-US" sz="1800" baseline="0" dirty="0" smtClean="0">
                          <a:solidFill>
                            <a:schemeClr val="bg1"/>
                          </a:solidFill>
                        </a:rPr>
                        <a:t> genetic (inherited) condition</a:t>
                      </a:r>
                    </a:p>
                    <a:p>
                      <a:pPr marL="285750" indent="-285750">
                        <a:buFont typeface="Arial"/>
                        <a:buChar char="•"/>
                      </a:pPr>
                      <a:r>
                        <a:rPr lang="en-US" sz="1800" baseline="0" dirty="0" smtClean="0">
                          <a:solidFill>
                            <a:schemeClr val="bg1"/>
                          </a:solidFill>
                        </a:rPr>
                        <a:t>The mutation causes an active transport protein on photoreceptor cells to malfunction</a:t>
                      </a:r>
                    </a:p>
                    <a:p>
                      <a:pPr marL="285750" indent="-285750">
                        <a:buFont typeface="Arial"/>
                        <a:buChar char="•"/>
                      </a:pPr>
                      <a:r>
                        <a:rPr lang="en-US" sz="1800" baseline="0" dirty="0" smtClean="0">
                          <a:solidFill>
                            <a:schemeClr val="bg1"/>
                          </a:solidFill>
                        </a:rPr>
                        <a:t>The photoreceptor cells degenerate</a:t>
                      </a:r>
                    </a:p>
                    <a:p>
                      <a:pPr marL="285750" indent="-285750">
                        <a:buFont typeface="Arial"/>
                        <a:buChar char="•"/>
                      </a:pPr>
                      <a:r>
                        <a:rPr lang="en-US" sz="1800" baseline="0" dirty="0" smtClean="0">
                          <a:solidFill>
                            <a:schemeClr val="bg1"/>
                          </a:solidFill>
                        </a:rPr>
                        <a:t>the production of a dysfunctional protein that cannot perform energy transport</a:t>
                      </a:r>
                    </a:p>
                    <a:p>
                      <a:pPr marL="285750" indent="-285750">
                        <a:buFont typeface="Arial"/>
                        <a:buChar char="•"/>
                      </a:pPr>
                      <a:r>
                        <a:rPr lang="en-US" sz="1800" dirty="0" smtClean="0">
                          <a:solidFill>
                            <a:schemeClr val="bg1"/>
                          </a:solidFill>
                        </a:rPr>
                        <a:t>that causes progressive, and eventually total, loss of central vision</a:t>
                      </a:r>
                      <a:endParaRPr lang="en-US" sz="18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20000"/>
                      </a:srgbClr>
                    </a:solidFill>
                  </a:tcPr>
                </a:tc>
              </a:tr>
              <a:tr h="1369085">
                <a:tc>
                  <a:txBody>
                    <a:bodyPr/>
                    <a:lstStyle/>
                    <a:p>
                      <a:r>
                        <a:rPr lang="en-US" sz="1800" dirty="0" smtClean="0">
                          <a:solidFill>
                            <a:schemeClr val="bg1"/>
                          </a:solidFill>
                        </a:rPr>
                        <a:t>The treatment</a:t>
                      </a:r>
                      <a:endParaRPr lang="en-US" sz="18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20000"/>
                      </a:srgbClr>
                    </a:solidFill>
                  </a:tcPr>
                </a:tc>
                <a:tc>
                  <a:txBody>
                    <a:bodyPr/>
                    <a:lstStyle/>
                    <a:p>
                      <a:pPr marL="285750" indent="-285750">
                        <a:buFont typeface="Arial"/>
                        <a:buChar char="•"/>
                      </a:pPr>
                      <a:r>
                        <a:rPr lang="en-US" sz="1800" dirty="0" smtClean="0">
                          <a:solidFill>
                            <a:schemeClr val="bg1"/>
                          </a:solidFill>
                        </a:rPr>
                        <a:t>Embryonic</a:t>
                      </a:r>
                      <a:r>
                        <a:rPr lang="en-US" sz="1800" baseline="0" dirty="0" smtClean="0">
                          <a:solidFill>
                            <a:schemeClr val="bg1"/>
                          </a:solidFill>
                        </a:rPr>
                        <a:t> stem cells are treated to divide and </a:t>
                      </a:r>
                      <a:r>
                        <a:rPr lang="en-US" sz="1800" baseline="0" dirty="0" err="1" smtClean="0">
                          <a:solidFill>
                            <a:schemeClr val="bg1"/>
                          </a:solidFill>
                        </a:rPr>
                        <a:t>differntiate</a:t>
                      </a:r>
                      <a:r>
                        <a:rPr lang="en-US" sz="1800" baseline="0" dirty="0" smtClean="0">
                          <a:solidFill>
                            <a:schemeClr val="bg1"/>
                          </a:solidFill>
                        </a:rPr>
                        <a:t> to become retinal cells</a:t>
                      </a:r>
                    </a:p>
                    <a:p>
                      <a:pPr marL="285750" indent="-285750">
                        <a:buFont typeface="Arial"/>
                        <a:buChar char="•"/>
                      </a:pPr>
                      <a:r>
                        <a:rPr lang="en-US" sz="1800" baseline="0" dirty="0" smtClean="0">
                          <a:solidFill>
                            <a:schemeClr val="bg1"/>
                          </a:solidFill>
                        </a:rPr>
                        <a:t>The </a:t>
                      </a:r>
                      <a:r>
                        <a:rPr lang="en-US" sz="1800" dirty="0" smtClean="0">
                          <a:solidFill>
                            <a:schemeClr val="bg1"/>
                          </a:solidFill>
                        </a:rPr>
                        <a:t>retinal cells are injected into the retina</a:t>
                      </a:r>
                    </a:p>
                    <a:p>
                      <a:pPr marL="285750" indent="-285750">
                        <a:buFont typeface="Arial"/>
                        <a:buChar char="•"/>
                      </a:pPr>
                      <a:r>
                        <a:rPr lang="en-US" sz="1800" dirty="0" smtClean="0">
                          <a:solidFill>
                            <a:schemeClr val="bg1"/>
                          </a:solidFill>
                        </a:rPr>
                        <a:t>The retinal cells attach</a:t>
                      </a:r>
                      <a:r>
                        <a:rPr lang="en-US" sz="1800" baseline="0" dirty="0" smtClean="0">
                          <a:solidFill>
                            <a:schemeClr val="bg1"/>
                          </a:solidFill>
                        </a:rPr>
                        <a:t> to the retina and become functional</a:t>
                      </a:r>
                    </a:p>
                    <a:p>
                      <a:pPr marL="285750" indent="-285750">
                        <a:buFont typeface="Arial"/>
                        <a:buChar char="•"/>
                      </a:pPr>
                      <a:r>
                        <a:rPr lang="en-US" sz="1800" baseline="0" dirty="0" smtClean="0">
                          <a:solidFill>
                            <a:schemeClr val="bg1"/>
                          </a:solidFill>
                        </a:rPr>
                        <a:t>Central vision improves as a result of more functional retinal cells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20000"/>
                      </a:srgbClr>
                    </a:solidFill>
                  </a:tcPr>
                </a:tc>
              </a:tr>
              <a:tr h="750788">
                <a:tc>
                  <a:txBody>
                    <a:bodyPr/>
                    <a:lstStyle/>
                    <a:p>
                      <a:r>
                        <a:rPr lang="en-US" sz="1800" dirty="0" smtClean="0">
                          <a:solidFill>
                            <a:schemeClr val="bg1"/>
                          </a:solidFill>
                        </a:rPr>
                        <a:t>The future</a:t>
                      </a:r>
                      <a:endParaRPr lang="en-US" sz="18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20000"/>
                      </a:srgbClr>
                    </a:solidFill>
                  </a:tcPr>
                </a:tc>
                <a:tc>
                  <a:txBody>
                    <a:bodyPr/>
                    <a:lstStyle/>
                    <a:p>
                      <a:pPr marL="285750" indent="-285750">
                        <a:buFont typeface="Arial"/>
                        <a:buChar char="•"/>
                      </a:pPr>
                      <a:r>
                        <a:rPr lang="en-US" sz="1800" baseline="0" dirty="0" smtClean="0">
                          <a:solidFill>
                            <a:schemeClr val="bg1"/>
                          </a:solidFill>
                        </a:rPr>
                        <a:t>This treatment is still in at the stage of limited clinical trials, but will likely be in usage in the future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20000"/>
                      </a:srgbClr>
                    </a:solidFill>
                  </a:tcPr>
                </a:tc>
              </a:tr>
            </a:tbl>
          </a:graphicData>
        </a:graphic>
      </p:graphicFrame>
      <p:pic>
        <p:nvPicPr>
          <p:cNvPr id="6" name="Picture 5">
            <a:hlinkClick r:id="rId4"/>
          </p:cNvPr>
          <p:cNvPicPr>
            <a:picLocks noChangeAspect="1"/>
          </p:cNvPicPr>
          <p:nvPr/>
        </p:nvPicPr>
        <p:blipFill>
          <a:blip r:embed="rId5"/>
          <a:stretch>
            <a:fillRect/>
          </a:stretch>
        </p:blipFill>
        <p:spPr>
          <a:xfrm>
            <a:off x="5946332" y="1058684"/>
            <a:ext cx="2692400" cy="444500"/>
          </a:xfrm>
          <a:prstGeom prst="rect">
            <a:avLst/>
          </a:prstGeom>
        </p:spPr>
      </p:pic>
    </p:spTree>
    <p:extLst>
      <p:ext uri="{BB962C8B-B14F-4D97-AF65-F5344CB8AC3E}">
        <p14:creationId xmlns:p14="http://schemas.microsoft.com/office/powerpoint/2010/main" val="3637039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A0E1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07550"/>
          </a:xfrm>
        </p:spPr>
        <p:txBody>
          <a:bodyPr>
            <a:noAutofit/>
          </a:bodyPr>
          <a:lstStyle/>
          <a:p>
            <a:pPr fontAlgn="ctr"/>
            <a:r>
              <a:rPr lang="en-US" sz="2400" dirty="0">
                <a:latin typeface="Arial"/>
                <a:cs typeface="Arial"/>
              </a:rPr>
              <a:t>1</a:t>
            </a:r>
            <a:r>
              <a:rPr lang="en-US" sz="2400" dirty="0" smtClean="0">
                <a:latin typeface="Arial"/>
                <a:cs typeface="Arial"/>
              </a:rPr>
              <a:t>.1.U7 </a:t>
            </a:r>
            <a:r>
              <a:rPr lang="en-US" sz="2400" dirty="0">
                <a:latin typeface="Arial"/>
                <a:cs typeface="Arial"/>
              </a:rPr>
              <a:t>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sp>
        <p:nvSpPr>
          <p:cNvPr id="3" name="Content Placeholder 2"/>
          <p:cNvSpPr>
            <a:spLocks noGrp="1"/>
          </p:cNvSpPr>
          <p:nvPr>
            <p:ph idx="1"/>
          </p:nvPr>
        </p:nvSpPr>
        <p:spPr>
          <a:xfrm>
            <a:off x="241300" y="1094461"/>
            <a:ext cx="6174684" cy="694387"/>
          </a:xfrm>
        </p:spPr>
        <p:txBody>
          <a:bodyPr>
            <a:normAutofit fontScale="85000" lnSpcReduction="20000"/>
          </a:bodyPr>
          <a:lstStyle/>
          <a:p>
            <a:pPr marL="0" indent="0">
              <a:buNone/>
            </a:pPr>
            <a:r>
              <a:rPr lang="en-US" sz="2800" dirty="0" smtClean="0"/>
              <a:t>Learn about stem cell therapies using the tutorials</a:t>
            </a:r>
            <a:endParaRPr lang="en-US" sz="2800" dirty="0"/>
          </a:p>
        </p:txBody>
      </p:sp>
      <p:pic>
        <p:nvPicPr>
          <p:cNvPr id="5" name="Picture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300" y="1959644"/>
            <a:ext cx="6174684" cy="4581217"/>
          </a:xfrm>
          <a:prstGeom prst="rect">
            <a:avLst/>
          </a:prstGeom>
        </p:spPr>
      </p:pic>
      <p:sp>
        <p:nvSpPr>
          <p:cNvPr id="4" name="TextBox 3"/>
          <p:cNvSpPr txBox="1"/>
          <p:nvPr/>
        </p:nvSpPr>
        <p:spPr>
          <a:xfrm>
            <a:off x="241300" y="6540861"/>
            <a:ext cx="6174684" cy="276999"/>
          </a:xfrm>
          <a:prstGeom prst="rect">
            <a:avLst/>
          </a:prstGeom>
          <a:solidFill>
            <a:srgbClr val="C6D9F1"/>
          </a:solidFill>
        </p:spPr>
        <p:txBody>
          <a:bodyPr wrap="square" rtlCol="0">
            <a:spAutoFit/>
          </a:bodyPr>
          <a:lstStyle/>
          <a:p>
            <a:r>
              <a:rPr lang="en-US" sz="1200" dirty="0">
                <a:solidFill>
                  <a:srgbClr val="000000"/>
                </a:solidFill>
                <a:latin typeface="Lucida Grande"/>
                <a:ea typeface="Lucida Grande"/>
                <a:cs typeface="Lucida Grande"/>
                <a:hlinkClick r:id="rId2"/>
              </a:rPr>
              <a:t>http://</a:t>
            </a:r>
            <a:r>
              <a:rPr lang="en-US" sz="1200" dirty="0" err="1">
                <a:solidFill>
                  <a:srgbClr val="000000"/>
                </a:solidFill>
                <a:latin typeface="Lucida Grande"/>
                <a:ea typeface="Lucida Grande"/>
                <a:cs typeface="Lucida Grande"/>
                <a:hlinkClick r:id="rId2"/>
              </a:rPr>
              <a:t>media.hhmi.org</a:t>
            </a:r>
            <a:r>
              <a:rPr lang="en-US" sz="1200" dirty="0">
                <a:solidFill>
                  <a:srgbClr val="000000"/>
                </a:solidFill>
                <a:latin typeface="Lucida Grande"/>
                <a:ea typeface="Lucida Grande"/>
                <a:cs typeface="Lucida Grande"/>
                <a:hlinkClick r:id="rId2"/>
              </a:rPr>
              <a:t>/</a:t>
            </a:r>
            <a:r>
              <a:rPr lang="en-US" sz="1200" dirty="0" err="1">
                <a:solidFill>
                  <a:srgbClr val="000000"/>
                </a:solidFill>
                <a:latin typeface="Lucida Grande"/>
                <a:ea typeface="Lucida Grande"/>
                <a:cs typeface="Lucida Grande"/>
                <a:hlinkClick r:id="rId2"/>
              </a:rPr>
              <a:t>biointeractive</a:t>
            </a:r>
            <a:r>
              <a:rPr lang="en-US" sz="1200" dirty="0">
                <a:solidFill>
                  <a:srgbClr val="000000"/>
                </a:solidFill>
                <a:latin typeface="Lucida Grande"/>
                <a:ea typeface="Lucida Grande"/>
                <a:cs typeface="Lucida Grande"/>
                <a:hlinkClick r:id="rId2"/>
              </a:rPr>
              <a:t>/click/</a:t>
            </a:r>
            <a:r>
              <a:rPr lang="en-US" sz="1200" dirty="0" err="1">
                <a:solidFill>
                  <a:srgbClr val="000000"/>
                </a:solidFill>
                <a:latin typeface="Lucida Grande"/>
                <a:ea typeface="Lucida Grande"/>
                <a:cs typeface="Lucida Grande"/>
                <a:hlinkClick r:id="rId2"/>
              </a:rPr>
              <a:t>Stem_Cell_Therapies</a:t>
            </a:r>
            <a:r>
              <a:rPr lang="en-US" sz="1200" dirty="0">
                <a:solidFill>
                  <a:srgbClr val="000000"/>
                </a:solidFill>
                <a:latin typeface="Lucida Grande"/>
                <a:ea typeface="Lucida Grande"/>
                <a:cs typeface="Lucida Grande"/>
                <a:hlinkClick r:id="rId2"/>
              </a:rPr>
              <a:t>/01.html</a:t>
            </a:r>
            <a:endParaRPr lang="en-US" sz="1200" dirty="0"/>
          </a:p>
        </p:txBody>
      </p:sp>
    </p:spTree>
    <p:extLst>
      <p:ext uri="{BB962C8B-B14F-4D97-AF65-F5344CB8AC3E}">
        <p14:creationId xmlns:p14="http://schemas.microsoft.com/office/powerpoint/2010/main" val="540055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907550"/>
          </a:xfrm>
        </p:spPr>
        <p:txBody>
          <a:bodyPr>
            <a:noAutofit/>
          </a:bodyPr>
          <a:lstStyle/>
          <a:p>
            <a:pPr fontAlgn="ctr"/>
            <a:r>
              <a:rPr lang="en-US" sz="2400" dirty="0">
                <a:latin typeface="Arial"/>
                <a:cs typeface="Arial"/>
              </a:rPr>
              <a:t>1</a:t>
            </a:r>
            <a:r>
              <a:rPr lang="en-US" sz="2400" dirty="0" smtClean="0">
                <a:latin typeface="Arial"/>
                <a:cs typeface="Arial"/>
              </a:rPr>
              <a:t>.1.U7 </a:t>
            </a:r>
            <a:r>
              <a:rPr lang="en-US" sz="2400" dirty="0">
                <a:latin typeface="Arial"/>
                <a:cs typeface="Arial"/>
              </a:rPr>
              <a:t>Use of stem cells to treat </a:t>
            </a:r>
            <a:r>
              <a:rPr lang="en-US" sz="2400" dirty="0" err="1">
                <a:latin typeface="Arial"/>
                <a:cs typeface="Arial"/>
              </a:rPr>
              <a:t>Stargardt’s</a:t>
            </a:r>
            <a:r>
              <a:rPr lang="en-US" sz="2400" dirty="0">
                <a:latin typeface="Arial"/>
                <a:cs typeface="Arial"/>
              </a:rPr>
              <a:t> disease and one other named condition.</a:t>
            </a:r>
            <a:endParaRPr lang="en-US" sz="2400" dirty="0">
              <a:solidFill>
                <a:srgbClr val="000000"/>
              </a:solidFill>
              <a:latin typeface="Arial"/>
              <a:cs typeface="Arial"/>
            </a:endParaRPr>
          </a:p>
        </p:txBody>
      </p:sp>
      <p:sp>
        <p:nvSpPr>
          <p:cNvPr id="3" name="Content Placeholder 2"/>
          <p:cNvSpPr>
            <a:spLocks noGrp="1"/>
          </p:cNvSpPr>
          <p:nvPr>
            <p:ph idx="1"/>
          </p:nvPr>
        </p:nvSpPr>
        <p:spPr>
          <a:xfrm>
            <a:off x="232518" y="1058684"/>
            <a:ext cx="1824324" cy="694387"/>
          </a:xfrm>
        </p:spPr>
        <p:txBody>
          <a:bodyPr>
            <a:normAutofit/>
          </a:bodyPr>
          <a:lstStyle/>
          <a:p>
            <a:pPr marL="0" indent="0">
              <a:buNone/>
            </a:pPr>
            <a:r>
              <a:rPr lang="en-US" sz="2800" dirty="0" smtClean="0"/>
              <a:t>Leukemia</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731690223"/>
              </p:ext>
            </p:extLst>
          </p:nvPr>
        </p:nvGraphicFramePr>
        <p:xfrm>
          <a:off x="232517" y="1826328"/>
          <a:ext cx="8406215" cy="3291839"/>
        </p:xfrm>
        <a:graphic>
          <a:graphicData uri="http://schemas.openxmlformats.org/drawingml/2006/table">
            <a:tbl>
              <a:tblPr firstRow="1" bandRow="1">
                <a:tableStyleId>{2D5ABB26-0587-4C30-8999-92F81FD0307C}</a:tableStyleId>
              </a:tblPr>
              <a:tblGrid>
                <a:gridCol w="1216215"/>
                <a:gridCol w="7190000"/>
              </a:tblGrid>
              <a:tr h="370840">
                <a:tc>
                  <a:txBody>
                    <a:bodyPr/>
                    <a:lstStyle/>
                    <a:p>
                      <a:r>
                        <a:rPr lang="en-US" dirty="0" smtClean="0"/>
                        <a:t>The problem</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50000"/>
                      </a:srgbClr>
                    </a:solidFill>
                  </a:tcPr>
                </a:tc>
                <a:tc>
                  <a:txBody>
                    <a:bodyPr/>
                    <a:lstStyle/>
                    <a:p>
                      <a:pPr marL="285750" indent="-285750">
                        <a:buFont typeface="Arial"/>
                        <a:buChar char="•"/>
                      </a:pPr>
                      <a:r>
                        <a:rPr lang="en-US" dirty="0" smtClean="0"/>
                        <a:t>Cancer of the blood or bone marrow, resulting in abnormally high levels of poorly-functioning white blood cells.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50000"/>
                      </a:srgbClr>
                    </a:solidFill>
                  </a:tcPr>
                </a:tc>
              </a:tr>
              <a:tr h="370840">
                <a:tc>
                  <a:txBody>
                    <a:bodyPr/>
                    <a:lstStyle/>
                    <a:p>
                      <a:r>
                        <a:rPr lang="en-US" dirty="0" smtClean="0"/>
                        <a:t>The treatment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50000"/>
                      </a:srgbClr>
                    </a:solidFill>
                  </a:tcPr>
                </a:tc>
                <a:tc>
                  <a:txBody>
                    <a:bodyPr/>
                    <a:lstStyle/>
                    <a:p>
                      <a:pPr marL="285750" indent="-285750">
                        <a:buFont typeface="Arial"/>
                        <a:buChar char="•"/>
                      </a:pPr>
                      <a:r>
                        <a:rPr kumimoji="1" lang="en-US" altLang="ja-JP" sz="1800" b="1" dirty="0" err="1" smtClean="0"/>
                        <a:t>Hematopoetic</a:t>
                      </a:r>
                      <a:r>
                        <a:rPr kumimoji="1" lang="en-US" altLang="ja-JP" sz="1800" b="1" baseline="0" dirty="0" smtClean="0"/>
                        <a:t> Stem Cells (HSCs) </a:t>
                      </a:r>
                      <a:r>
                        <a:rPr kumimoji="1" lang="en-US" altLang="ja-JP" sz="1800" baseline="0" dirty="0" smtClean="0"/>
                        <a:t>are harvested from bone marrow, peripheral blood or umbilical cord blood</a:t>
                      </a:r>
                      <a:endParaRPr lang="en-US" dirty="0" smtClean="0"/>
                    </a:p>
                    <a:p>
                      <a:pPr marL="285750" indent="-285750">
                        <a:buFont typeface="Arial"/>
                        <a:buChar char="•"/>
                      </a:pPr>
                      <a:r>
                        <a:rPr lang="en-US" dirty="0" smtClean="0"/>
                        <a:t>Chemotherapy and radiotherapy used to destroy the diseased white blood cells</a:t>
                      </a:r>
                    </a:p>
                    <a:p>
                      <a:pPr marL="285750" indent="-285750">
                        <a:buFont typeface="Arial"/>
                        <a:buChar char="•"/>
                      </a:pPr>
                      <a:r>
                        <a:rPr lang="en-US" dirty="0" smtClean="0"/>
                        <a:t>New</a:t>
                      </a:r>
                      <a:r>
                        <a:rPr lang="en-US" baseline="0" dirty="0" smtClean="0"/>
                        <a:t> white blood cells </a:t>
                      </a:r>
                      <a:r>
                        <a:rPr lang="en-US" dirty="0" smtClean="0"/>
                        <a:t>need to be replaced with healthy cells.</a:t>
                      </a:r>
                    </a:p>
                    <a:p>
                      <a:pPr marL="285750" indent="-285750">
                        <a:buFont typeface="Arial"/>
                        <a:buChar char="•"/>
                      </a:pPr>
                      <a:r>
                        <a:rPr kumimoji="1" lang="en-US" altLang="ja-JP" sz="1800" baseline="0" dirty="0" smtClean="0"/>
                        <a:t>HSCs are transplanted back into the bone marrow</a:t>
                      </a:r>
                    </a:p>
                    <a:p>
                      <a:pPr marL="285750" indent="-285750">
                        <a:buFont typeface="Arial"/>
                        <a:buChar char="•"/>
                      </a:pPr>
                      <a:r>
                        <a:rPr kumimoji="1" lang="en-US" altLang="ja-JP" sz="1800" baseline="0" dirty="0" smtClean="0"/>
                        <a:t>HSCs differentiate to form new healthy white blood cells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50000"/>
                      </a:srgbClr>
                    </a:solidFill>
                  </a:tcPr>
                </a:tc>
              </a:tr>
              <a:tr h="370840">
                <a:tc>
                  <a:txBody>
                    <a:bodyPr/>
                    <a:lstStyle/>
                    <a:p>
                      <a:r>
                        <a:rPr lang="en-US" dirty="0" smtClean="0"/>
                        <a:t>The benefit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50000"/>
                      </a:srgbClr>
                    </a:solidFill>
                  </a:tcPr>
                </a:tc>
                <a:tc>
                  <a:txBody>
                    <a:bodyPr/>
                    <a:lstStyle/>
                    <a:p>
                      <a:pPr marL="285750" indent="-285750" algn="l">
                        <a:buFont typeface="Arial"/>
                        <a:buChar char="•"/>
                      </a:pPr>
                      <a:r>
                        <a:rPr kumimoji="1" lang="en-US" altLang="ja-JP" sz="1800" baseline="0" dirty="0" smtClean="0"/>
                        <a:t>The use of a patient’s own HSCs means there is far less risk of immune rejection than with a traditional bone marrow transplant. </a:t>
                      </a:r>
                      <a:endParaRPr kumimoji="1" lang="ja-JP" alt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alpha val="50000"/>
                      </a:srgbClr>
                    </a:solidFill>
                  </a:tcPr>
                </a:tc>
              </a:tr>
            </a:tbl>
          </a:graphicData>
        </a:graphic>
      </p:graphicFrame>
    </p:spTree>
    <p:extLst>
      <p:ext uri="{BB962C8B-B14F-4D97-AF65-F5344CB8AC3E}">
        <p14:creationId xmlns:p14="http://schemas.microsoft.com/office/powerpoint/2010/main" val="34029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1640977"/>
          </a:xfrm>
        </p:spPr>
        <p:txBody>
          <a:bodyPr>
            <a:noAutofit/>
          </a:bodyPr>
          <a:lstStyle/>
          <a:p>
            <a:r>
              <a:rPr lang="en-US" sz="2400" dirty="0" smtClean="0">
                <a:latin typeface="Arial"/>
                <a:cs typeface="Arial"/>
              </a:rPr>
              <a:t>1.1.S1 Use </a:t>
            </a:r>
            <a:r>
              <a:rPr lang="en-US" sz="2400" dirty="0">
                <a:latin typeface="Arial"/>
                <a:cs typeface="Arial"/>
              </a:rPr>
              <a:t>of a light microscope to investigate the structure of cells and tissues, with drawing of cells. Calculation of the magnification of drawings and the actual size of structures and </a:t>
            </a:r>
            <a:r>
              <a:rPr lang="en-US" sz="2400" dirty="0" err="1">
                <a:latin typeface="Arial"/>
                <a:cs typeface="Arial"/>
              </a:rPr>
              <a:t>ultrastructures</a:t>
            </a:r>
            <a:r>
              <a:rPr lang="en-US" sz="2400" dirty="0">
                <a:latin typeface="Arial"/>
                <a:cs typeface="Arial"/>
              </a:rPr>
              <a:t> shown in drawings or micrographs. (Practical 1</a:t>
            </a:r>
            <a:r>
              <a:rPr lang="en-US" sz="2400" dirty="0" smtClean="0">
                <a:latin typeface="Arial"/>
                <a:cs typeface="Arial"/>
              </a:rPr>
              <a:t>)</a:t>
            </a:r>
            <a:endParaRPr lang="en-US" sz="2400" dirty="0"/>
          </a:p>
        </p:txBody>
      </p:sp>
      <p:grpSp>
        <p:nvGrpSpPr>
          <p:cNvPr id="12" name="Group 11"/>
          <p:cNvGrpSpPr/>
          <p:nvPr/>
        </p:nvGrpSpPr>
        <p:grpSpPr>
          <a:xfrm>
            <a:off x="3585275" y="2937945"/>
            <a:ext cx="5423555" cy="3182760"/>
            <a:chOff x="3585275" y="2393169"/>
            <a:chExt cx="5423555" cy="3182760"/>
          </a:xfrm>
        </p:grpSpPr>
        <p:pic>
          <p:nvPicPr>
            <p:cNvPr id="4" name="Picture 3" descr="Screen Shot 2014-04-26 at 19.29.41.png">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359" y="2393169"/>
              <a:ext cx="3856471" cy="2922532"/>
            </a:xfrm>
            <a:prstGeom prst="rect">
              <a:avLst/>
            </a:prstGeom>
          </p:spPr>
        </p:pic>
        <p:sp>
          <p:nvSpPr>
            <p:cNvPr id="5" name="TextBox 4"/>
            <p:cNvSpPr txBox="1"/>
            <p:nvPr/>
          </p:nvSpPr>
          <p:spPr>
            <a:xfrm>
              <a:off x="3585275" y="5298930"/>
              <a:ext cx="5423555" cy="276999"/>
            </a:xfrm>
            <a:prstGeom prst="rect">
              <a:avLst/>
            </a:prstGeom>
            <a:solidFill>
              <a:schemeClr val="bg1"/>
            </a:solidFill>
          </p:spPr>
          <p:txBody>
            <a:bodyPr wrap="none" rtlCol="0">
              <a:spAutoFit/>
            </a:bodyPr>
            <a:lstStyle/>
            <a:p>
              <a:r>
                <a:rPr lang="en-US" sz="1200" dirty="0" smtClean="0"/>
                <a:t>Virtual microscope: </a:t>
              </a:r>
              <a:r>
                <a:rPr lang="en-US" sz="1200" dirty="0" smtClean="0">
                  <a:hlinkClick r:id="rId2"/>
                </a:rPr>
                <a:t>http</a:t>
              </a:r>
              <a:r>
                <a:rPr lang="en-US" sz="1200" dirty="0">
                  <a:hlinkClick r:id="rId2"/>
                </a:rPr>
                <a:t>://</a:t>
              </a:r>
              <a:r>
                <a:rPr lang="en-US" sz="1200" dirty="0" err="1">
                  <a:hlinkClick r:id="rId2"/>
                </a:rPr>
                <a:t>www.udel.edu</a:t>
              </a:r>
              <a:r>
                <a:rPr lang="en-US" sz="1200" dirty="0">
                  <a:hlinkClick r:id="rId2"/>
                </a:rPr>
                <a:t>/biology/</a:t>
              </a:r>
              <a:r>
                <a:rPr lang="en-US" sz="1200" dirty="0" err="1">
                  <a:hlinkClick r:id="rId2"/>
                </a:rPr>
                <a:t>ketcham</a:t>
              </a:r>
              <a:r>
                <a:rPr lang="en-US" sz="1200" dirty="0">
                  <a:hlinkClick r:id="rId2"/>
                </a:rPr>
                <a:t>/microscope/</a:t>
              </a:r>
              <a:r>
                <a:rPr lang="en-US" sz="1200" dirty="0" err="1">
                  <a:hlinkClick r:id="rId2"/>
                </a:rPr>
                <a:t>scope.html</a:t>
              </a:r>
              <a:endParaRPr lang="en-US" sz="1200" dirty="0"/>
            </a:p>
          </p:txBody>
        </p:sp>
      </p:grpSp>
      <p:grpSp>
        <p:nvGrpSpPr>
          <p:cNvPr id="11" name="Group 10"/>
          <p:cNvGrpSpPr/>
          <p:nvPr/>
        </p:nvGrpSpPr>
        <p:grpSpPr>
          <a:xfrm>
            <a:off x="196913" y="2546350"/>
            <a:ext cx="5995602" cy="4103307"/>
            <a:chOff x="196913" y="1907481"/>
            <a:chExt cx="5995602" cy="4103307"/>
          </a:xfrm>
        </p:grpSpPr>
        <p:grpSp>
          <p:nvGrpSpPr>
            <p:cNvPr id="9" name="Group 8"/>
            <p:cNvGrpSpPr/>
            <p:nvPr/>
          </p:nvGrpSpPr>
          <p:grpSpPr>
            <a:xfrm>
              <a:off x="196913" y="1907481"/>
              <a:ext cx="2367924" cy="3865008"/>
              <a:chOff x="196913" y="1633537"/>
              <a:chExt cx="2367924" cy="3865008"/>
            </a:xfrm>
          </p:grpSpPr>
          <p:pic>
            <p:nvPicPr>
              <p:cNvPr id="7" name="Picture 6" descr="Screen Shot 2014-04-27 at 14.26.49.png">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913" y="1633537"/>
                <a:ext cx="2367923" cy="391595"/>
              </a:xfrm>
              <a:prstGeom prst="rect">
                <a:avLst/>
              </a:prstGeom>
            </p:spPr>
          </p:pic>
          <p:pic>
            <p:nvPicPr>
              <p:cNvPr id="8" name="Picture 7" descr="Screen Shot 2014-04-27 at 14.26.37.png">
                <a:hlinkClick r:id="rId4"/>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6914" y="2012680"/>
                <a:ext cx="2367923" cy="3485865"/>
              </a:xfrm>
              <a:prstGeom prst="rect">
                <a:avLst/>
              </a:prstGeom>
            </p:spPr>
          </p:pic>
        </p:grpSp>
        <p:sp>
          <p:nvSpPr>
            <p:cNvPr id="10" name="TextBox 9"/>
            <p:cNvSpPr txBox="1"/>
            <p:nvPr/>
          </p:nvSpPr>
          <p:spPr>
            <a:xfrm>
              <a:off x="196913" y="5733789"/>
              <a:ext cx="5995602" cy="276999"/>
            </a:xfrm>
            <a:prstGeom prst="rect">
              <a:avLst/>
            </a:prstGeom>
            <a:solidFill>
              <a:schemeClr val="bg1"/>
            </a:solidFill>
          </p:spPr>
          <p:txBody>
            <a:bodyPr wrap="none" rtlCol="0">
              <a:spAutoFit/>
            </a:bodyPr>
            <a:lstStyle/>
            <a:p>
              <a:r>
                <a:rPr lang="en-US" sz="1200" dirty="0" smtClean="0"/>
                <a:t>Learn about Microscopes: </a:t>
              </a:r>
              <a:r>
                <a:rPr lang="de-DE" sz="1200" dirty="0">
                  <a:hlinkClick r:id="rId4"/>
                </a:rPr>
                <a:t>http://www.wisc-online.com/</a:t>
              </a:r>
              <a:r>
                <a:rPr lang="de-DE" sz="1200" dirty="0" err="1">
                  <a:hlinkClick r:id="rId4"/>
                </a:rPr>
                <a:t>objects</a:t>
              </a:r>
              <a:r>
                <a:rPr lang="de-DE" sz="1200" dirty="0">
                  <a:hlinkClick r:id="rId4"/>
                </a:rPr>
                <a:t>/</a:t>
              </a:r>
              <a:r>
                <a:rPr lang="de-DE" sz="1200" dirty="0" err="1">
                  <a:hlinkClick r:id="rId4"/>
                </a:rPr>
                <a:t>ViewObject.aspx?ID</a:t>
              </a:r>
              <a:r>
                <a:rPr lang="de-DE" sz="1200" dirty="0">
                  <a:hlinkClick r:id="rId4"/>
                </a:rPr>
                <a:t>=BIO905</a:t>
              </a:r>
              <a:endParaRPr lang="en-US" sz="1200" dirty="0"/>
            </a:p>
          </p:txBody>
        </p:sp>
      </p:grpSp>
      <p:sp>
        <p:nvSpPr>
          <p:cNvPr id="13" name="Content Placeholder 2"/>
          <p:cNvSpPr>
            <a:spLocks noGrp="1"/>
          </p:cNvSpPr>
          <p:nvPr>
            <p:ph idx="1"/>
          </p:nvPr>
        </p:nvSpPr>
        <p:spPr>
          <a:xfrm>
            <a:off x="2750867" y="1807616"/>
            <a:ext cx="5566672" cy="956753"/>
          </a:xfrm>
        </p:spPr>
        <p:txBody>
          <a:bodyPr>
            <a:normAutofit fontScale="92500" lnSpcReduction="10000"/>
          </a:bodyPr>
          <a:lstStyle/>
          <a:p>
            <a:pPr marL="0" indent="0">
              <a:buNone/>
            </a:pPr>
            <a:r>
              <a:rPr lang="en-US" sz="2000" dirty="0" smtClean="0"/>
              <a:t>Microscopes are best learn through experience the below links are primarily for those without access to a microscope.</a:t>
            </a:r>
            <a:endParaRPr lang="en-US" sz="2000" dirty="0"/>
          </a:p>
        </p:txBody>
      </p:sp>
      <p:pic>
        <p:nvPicPr>
          <p:cNvPr id="3" name="Picture 2"/>
          <p:cNvPicPr>
            <a:picLocks noChangeAspect="1"/>
          </p:cNvPicPr>
          <p:nvPr/>
        </p:nvPicPr>
        <p:blipFill>
          <a:blip r:embed="rId7"/>
          <a:stretch>
            <a:fillRect/>
          </a:stretch>
        </p:blipFill>
        <p:spPr>
          <a:xfrm>
            <a:off x="2750867" y="2925493"/>
            <a:ext cx="3086638" cy="1903426"/>
          </a:xfrm>
          <a:prstGeom prst="rect">
            <a:avLst/>
          </a:prstGeom>
        </p:spPr>
      </p:pic>
      <p:sp>
        <p:nvSpPr>
          <p:cNvPr id="6" name="TextBox 5"/>
          <p:cNvSpPr txBox="1"/>
          <p:nvPr/>
        </p:nvSpPr>
        <p:spPr>
          <a:xfrm>
            <a:off x="2750867" y="4828919"/>
            <a:ext cx="3627115" cy="246221"/>
          </a:xfrm>
          <a:prstGeom prst="rect">
            <a:avLst/>
          </a:prstGeom>
          <a:noFill/>
        </p:spPr>
        <p:txBody>
          <a:bodyPr wrap="none" rtlCol="0">
            <a:spAutoFit/>
          </a:bodyPr>
          <a:lstStyle/>
          <a:p>
            <a:r>
              <a:rPr lang="en-US" sz="1000" dirty="0" smtClean="0"/>
              <a:t>Source: </a:t>
            </a:r>
            <a:r>
              <a:rPr lang="hu-HU" sz="1000" dirty="0">
                <a:hlinkClick r:id="rId8"/>
              </a:rPr>
              <a:t>https://microbewiki.kenyon.edu/index.php/Dinoflagellata</a:t>
            </a:r>
            <a:endParaRPr lang="en-US" sz="1000" dirty="0"/>
          </a:p>
        </p:txBody>
      </p:sp>
    </p:spTree>
    <p:extLst>
      <p:ext uri="{BB962C8B-B14F-4D97-AF65-F5344CB8AC3E}">
        <p14:creationId xmlns:p14="http://schemas.microsoft.com/office/powerpoint/2010/main" val="2427404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a:cs typeface="Arial"/>
              </a:rPr>
              <a:t>1.1.A4 Ethics </a:t>
            </a:r>
            <a:r>
              <a:rPr lang="en-US" sz="2400" dirty="0">
                <a:latin typeface="Arial"/>
                <a:cs typeface="Arial"/>
              </a:rPr>
              <a:t>of the therapeutic use of stem cells from specially created embryos, from the umbilical cord blood of a new-born baby and from an adult’s own tissues</a:t>
            </a:r>
            <a:r>
              <a:rPr lang="en-US" sz="2400" dirty="0" smtClean="0">
                <a:latin typeface="Arial"/>
                <a:cs typeface="Arial"/>
              </a:rPr>
              <a:t>.</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5889561"/>
              </p:ext>
            </p:extLst>
          </p:nvPr>
        </p:nvGraphicFramePr>
        <p:xfrm>
          <a:off x="286166" y="1379881"/>
          <a:ext cx="8549308" cy="5176496"/>
        </p:xfrm>
        <a:graphic>
          <a:graphicData uri="http://schemas.openxmlformats.org/drawingml/2006/table">
            <a:tbl>
              <a:tblPr firstRow="1" bandRow="1">
                <a:tableStyleId>{5C22544A-7EE6-4342-B048-85BDC9FD1C3A}</a:tableStyleId>
              </a:tblPr>
              <a:tblGrid>
                <a:gridCol w="2137327"/>
                <a:gridCol w="2137327"/>
                <a:gridCol w="2137327"/>
                <a:gridCol w="2137327"/>
              </a:tblGrid>
              <a:tr h="410744">
                <a:tc>
                  <a:txBody>
                    <a:bodyPr/>
                    <a:lstStyle/>
                    <a:p>
                      <a:endParaRPr lang="en-US" dirty="0"/>
                    </a:p>
                  </a:txBody>
                  <a:tcP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r>
                        <a:rPr lang="en-US" dirty="0" smtClean="0">
                          <a:solidFill>
                            <a:schemeClr val="tx1"/>
                          </a:solidFill>
                        </a:rPr>
                        <a:t>Comparison of stem cell</a:t>
                      </a:r>
                      <a:r>
                        <a:rPr lang="en-US" baseline="0" dirty="0" smtClean="0">
                          <a:solidFill>
                            <a:schemeClr val="tx1"/>
                          </a:solidFill>
                        </a:rPr>
                        <a:t> sources</a:t>
                      </a:r>
                      <a:endParaRPr lang="en-US" dirty="0">
                        <a:solidFill>
                          <a:schemeClr val="tx1"/>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c hMerge="1">
                  <a:txBody>
                    <a:bodyPr/>
                    <a:lstStyle/>
                    <a:p>
                      <a:endParaRPr lang="en-US" dirty="0"/>
                    </a:p>
                  </a:txBody>
                  <a:tcPr/>
                </a:tc>
                <a:tc hMerge="1">
                  <a:txBody>
                    <a:bodyPr/>
                    <a:lstStyle/>
                    <a:p>
                      <a:endParaRPr lang="en-US" dirty="0"/>
                    </a:p>
                  </a:txBody>
                  <a:tcPr/>
                </a:tc>
              </a:tr>
              <a:tr h="410744">
                <a:tc>
                  <a:txBody>
                    <a:bodyPr/>
                    <a:lstStyle/>
                    <a:p>
                      <a:endParaRPr lang="en-US" dirty="0"/>
                    </a:p>
                  </a:txBody>
                  <a:tcP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r>
                        <a:rPr lang="en-US" dirty="0" smtClean="0"/>
                        <a:t>Embryo</a:t>
                      </a:r>
                      <a:endParaRPr lang="en-US" dirty="0"/>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c>
                  <a:txBody>
                    <a:bodyPr/>
                    <a:lstStyle/>
                    <a:p>
                      <a:r>
                        <a:rPr lang="en-US" dirty="0" smtClean="0"/>
                        <a:t>Cord blood </a:t>
                      </a:r>
                      <a:endParaRPr lang="en-US" dirty="0"/>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c>
                  <a:txBody>
                    <a:bodyPr/>
                    <a:lstStyle/>
                    <a:p>
                      <a:r>
                        <a:rPr lang="en-US" dirty="0" smtClean="0"/>
                        <a:t>Adult</a:t>
                      </a:r>
                      <a:endParaRPr lang="en-US" dirty="0"/>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r>
              <a:tr h="1316630">
                <a:tc>
                  <a:txBody>
                    <a:bodyPr/>
                    <a:lstStyle/>
                    <a:p>
                      <a:r>
                        <a:rPr lang="en-US" dirty="0" smtClean="0"/>
                        <a:t>Ease</a:t>
                      </a:r>
                      <a:r>
                        <a:rPr lang="en-US" baseline="0" dirty="0" smtClean="0"/>
                        <a:t> of extraction</a:t>
                      </a:r>
                      <a:endParaRPr lang="en-US" dirty="0"/>
                    </a:p>
                  </a:txBody>
                  <a:tcPr>
                    <a:solidFill>
                      <a:schemeClr val="bg1">
                        <a:alpha val="60000"/>
                      </a:schemeClr>
                    </a:solidFill>
                  </a:tcPr>
                </a:tc>
                <a:tc>
                  <a:txBody>
                    <a:bodyPr/>
                    <a:lstStyle/>
                    <a:p>
                      <a:r>
                        <a:rPr lang="en-US" dirty="0" smtClean="0"/>
                        <a:t>Can be obtained</a:t>
                      </a:r>
                      <a:r>
                        <a:rPr lang="en-US" baseline="0" dirty="0" smtClean="0"/>
                        <a:t> from excess embryos generated by IVF programs.</a:t>
                      </a:r>
                      <a:endParaRPr lang="en-US" dirty="0"/>
                    </a:p>
                  </a:txBody>
                  <a:tcPr>
                    <a:lnT w="12700" cap="flat" cmpd="sng" algn="ctr">
                      <a:solidFill>
                        <a:prstClr val="white"/>
                      </a:solidFill>
                      <a:prstDash val="solid"/>
                      <a:round/>
                      <a:headEnd type="none" w="med" len="med"/>
                      <a:tailEnd type="none" w="med" len="med"/>
                    </a:lnT>
                    <a:solidFill>
                      <a:schemeClr val="bg1">
                        <a:alpha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Easily</a:t>
                      </a:r>
                      <a:r>
                        <a:rPr lang="en-US" baseline="0" dirty="0" smtClean="0"/>
                        <a:t> obtained and stored. Though limited quantities available</a:t>
                      </a:r>
                      <a:endParaRPr lang="en-US" dirty="0" smtClean="0"/>
                    </a:p>
                  </a:txBody>
                  <a:tcPr>
                    <a:lnT w="12700" cap="flat" cmpd="sng" algn="ctr">
                      <a:solidFill>
                        <a:prstClr val="white"/>
                      </a:solidFill>
                      <a:prstDash val="solid"/>
                      <a:round/>
                      <a:headEnd type="none" w="med" len="med"/>
                      <a:tailEnd type="none" w="med" len="med"/>
                    </a:lnT>
                    <a:solidFill>
                      <a:schemeClr val="bg1">
                        <a:alpha val="60000"/>
                      </a:schemeClr>
                    </a:solidFill>
                  </a:tcPr>
                </a:tc>
                <a:tc>
                  <a:txBody>
                    <a:bodyPr/>
                    <a:lstStyle/>
                    <a:p>
                      <a:r>
                        <a:rPr lang="en-US" dirty="0" smtClean="0"/>
                        <a:t>Difficult</a:t>
                      </a:r>
                      <a:r>
                        <a:rPr lang="en-US" baseline="0" dirty="0" smtClean="0"/>
                        <a:t> to obtain as there are very few and are buried deep in tissues</a:t>
                      </a:r>
                      <a:endParaRPr lang="en-US" dirty="0"/>
                    </a:p>
                  </a:txBody>
                  <a:tcPr>
                    <a:lnT w="12700" cap="flat" cmpd="sng" algn="ctr">
                      <a:solidFill>
                        <a:prstClr val="white"/>
                      </a:solidFill>
                      <a:prstDash val="solid"/>
                      <a:round/>
                      <a:headEnd type="none" w="med" len="med"/>
                      <a:tailEnd type="none" w="med" len="med"/>
                    </a:lnT>
                    <a:solidFill>
                      <a:schemeClr val="bg1">
                        <a:alpha val="60000"/>
                      </a:schemeClr>
                    </a:solidFill>
                  </a:tcPr>
                </a:tc>
              </a:tr>
              <a:tr h="1620468">
                <a:tc>
                  <a:txBody>
                    <a:bodyPr/>
                    <a:lstStyle/>
                    <a:p>
                      <a:r>
                        <a:rPr lang="en-US" dirty="0" smtClean="0"/>
                        <a:t>Ethics of the extraction</a:t>
                      </a:r>
                      <a:endParaRPr lang="en-US" dirty="0"/>
                    </a:p>
                  </a:txBody>
                  <a:tcPr>
                    <a:solidFill>
                      <a:schemeClr val="bg1">
                        <a:alpha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a:t>
                      </a:r>
                      <a:r>
                        <a:rPr lang="en-US" baseline="0" dirty="0" smtClean="0"/>
                        <a:t> only be obtained by destruction of an embryo</a:t>
                      </a:r>
                      <a:endParaRPr lang="en-US" dirty="0" smtClean="0"/>
                    </a:p>
                    <a:p>
                      <a:endParaRPr lang="en-US" dirty="0"/>
                    </a:p>
                  </a:txBody>
                  <a:tcPr>
                    <a:solidFill>
                      <a:schemeClr val="bg1">
                        <a:alpha val="60000"/>
                      </a:schemeClr>
                    </a:solidFill>
                  </a:tcPr>
                </a:tc>
                <a:tc>
                  <a:txBody>
                    <a:bodyPr/>
                    <a:lstStyle/>
                    <a:p>
                      <a:r>
                        <a:rPr lang="en-US" dirty="0" smtClean="0"/>
                        <a:t>Umbilical cord is</a:t>
                      </a:r>
                      <a:r>
                        <a:rPr lang="en-US" baseline="0" dirty="0" smtClean="0"/>
                        <a:t> removed at birth and discarded whether or not stem cells are harvested</a:t>
                      </a:r>
                      <a:endParaRPr lang="en-US" dirty="0"/>
                    </a:p>
                  </a:txBody>
                  <a:tcPr>
                    <a:solidFill>
                      <a:schemeClr val="bg1">
                        <a:alpha val="60000"/>
                      </a:schemeClr>
                    </a:solidFill>
                  </a:tcPr>
                </a:tc>
                <a:tc>
                  <a:txBody>
                    <a:bodyPr/>
                    <a:lstStyle/>
                    <a:p>
                      <a:r>
                        <a:rPr lang="en-US" dirty="0" smtClean="0"/>
                        <a:t>Adult patient can give permission for cells to be extracted</a:t>
                      </a:r>
                      <a:endParaRPr lang="en-US" dirty="0"/>
                    </a:p>
                  </a:txBody>
                  <a:tcPr>
                    <a:solidFill>
                      <a:schemeClr val="bg1">
                        <a:alpha val="60000"/>
                      </a:schemeClr>
                    </a:solidFill>
                  </a:tcPr>
                </a:tc>
              </a:tr>
              <a:tr h="708955">
                <a:tc>
                  <a:txBody>
                    <a:bodyPr/>
                    <a:lstStyle/>
                    <a:p>
                      <a:r>
                        <a:rPr lang="en-US" dirty="0" smtClean="0"/>
                        <a:t>Growth potential</a:t>
                      </a:r>
                      <a:endParaRPr lang="en-US" dirty="0"/>
                    </a:p>
                  </a:txBody>
                  <a:tcPr>
                    <a:solidFill>
                      <a:schemeClr val="bg1">
                        <a:alpha val="60000"/>
                      </a:schemeClr>
                    </a:solidFill>
                  </a:tcPr>
                </a:tc>
                <a:tc>
                  <a:txBody>
                    <a:bodyPr/>
                    <a:lstStyle/>
                    <a:p>
                      <a:r>
                        <a:rPr lang="en-US" dirty="0" smtClean="0"/>
                        <a:t>Almost unlimited</a:t>
                      </a:r>
                      <a:endParaRPr lang="en-US" dirty="0"/>
                    </a:p>
                  </a:txBody>
                  <a:tcPr>
                    <a:solidFill>
                      <a:schemeClr val="bg1">
                        <a:alpha val="60000"/>
                      </a:schemeClr>
                    </a:solidFill>
                  </a:tcPr>
                </a:tc>
                <a:tc gridSpan="2">
                  <a:txBody>
                    <a:bodyPr/>
                    <a:lstStyle/>
                    <a:p>
                      <a:pPr algn="ctr"/>
                      <a:r>
                        <a:rPr lang="en-US" dirty="0" smtClean="0"/>
                        <a:t>Reduced potential (compared</a:t>
                      </a:r>
                      <a:r>
                        <a:rPr lang="en-US" baseline="0" dirty="0" smtClean="0"/>
                        <a:t> to embryonic cells)</a:t>
                      </a:r>
                      <a:endParaRPr lang="en-US" dirty="0"/>
                    </a:p>
                  </a:txBody>
                  <a:tcPr>
                    <a:solidFill>
                      <a:schemeClr val="bg1">
                        <a:alpha val="60000"/>
                      </a:schemeClr>
                    </a:solidFill>
                  </a:tcPr>
                </a:tc>
                <a:tc hMerge="1">
                  <a:txBody>
                    <a:bodyPr/>
                    <a:lstStyle/>
                    <a:p>
                      <a:endParaRPr lang="en-US" dirty="0"/>
                    </a:p>
                  </a:txBody>
                  <a:tcPr/>
                </a:tc>
              </a:tr>
              <a:tr h="7089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Tumor risk</a:t>
                      </a:r>
                    </a:p>
                  </a:txBody>
                  <a:tcPr>
                    <a:solidFill>
                      <a:schemeClr val="bg1">
                        <a:alpha val="60000"/>
                      </a:schemeClr>
                    </a:solidFill>
                  </a:tcPr>
                </a:tc>
                <a:tc>
                  <a:txBody>
                    <a:bodyPr/>
                    <a:lstStyle/>
                    <a:p>
                      <a:r>
                        <a:rPr lang="en-US" dirty="0" smtClean="0"/>
                        <a:t>Higher</a:t>
                      </a:r>
                      <a:r>
                        <a:rPr lang="en-US" baseline="0" dirty="0" smtClean="0"/>
                        <a:t> risk of development</a:t>
                      </a:r>
                      <a:endParaRPr lang="en-US" dirty="0"/>
                    </a:p>
                  </a:txBody>
                  <a:tcPr>
                    <a:solidFill>
                      <a:schemeClr val="bg1">
                        <a:alpha val="60000"/>
                      </a:schemeClr>
                    </a:solidFill>
                  </a:tcPr>
                </a:tc>
                <a:tc gridSpan="2">
                  <a:txBody>
                    <a:bodyPr/>
                    <a:lstStyle/>
                    <a:p>
                      <a:r>
                        <a:rPr lang="en-US" dirty="0" smtClean="0"/>
                        <a:t>Lower risk</a:t>
                      </a:r>
                      <a:r>
                        <a:rPr lang="en-US" baseline="0" dirty="0" smtClean="0"/>
                        <a:t> of development</a:t>
                      </a:r>
                      <a:endParaRPr lang="en-US" dirty="0"/>
                    </a:p>
                  </a:txBody>
                  <a:tcPr>
                    <a:solidFill>
                      <a:schemeClr val="bg1">
                        <a:alpha val="60000"/>
                      </a:schemeClr>
                    </a:solidFill>
                  </a:tcPr>
                </a:tc>
                <a:tc hMerge="1">
                  <a:txBody>
                    <a:bodyPr/>
                    <a:lstStyle/>
                    <a:p>
                      <a:endParaRPr lang="en-US" dirty="0"/>
                    </a:p>
                  </a:txBody>
                  <a:tcPr/>
                </a:tc>
              </a:tr>
            </a:tbl>
          </a:graphicData>
        </a:graphic>
      </p:graphicFrame>
    </p:spTree>
    <p:extLst>
      <p:ext uri="{BB962C8B-B14F-4D97-AF65-F5344CB8AC3E}">
        <p14:creationId xmlns:p14="http://schemas.microsoft.com/office/powerpoint/2010/main" val="2017171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a:cs typeface="Arial"/>
              </a:rPr>
              <a:t>1.1.A4 Ethics </a:t>
            </a:r>
            <a:r>
              <a:rPr lang="en-US" sz="2400" dirty="0">
                <a:latin typeface="Arial"/>
                <a:cs typeface="Arial"/>
              </a:rPr>
              <a:t>of the therapeutic use of stem cells from specially created embryos, from the umbilical cord blood of a new-born baby and from an adult’s own tissues</a:t>
            </a:r>
            <a:r>
              <a:rPr lang="en-US" sz="2400" dirty="0" smtClean="0">
                <a:latin typeface="Arial"/>
                <a:cs typeface="Arial"/>
              </a:rPr>
              <a:t>.</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3236172"/>
              </p:ext>
            </p:extLst>
          </p:nvPr>
        </p:nvGraphicFramePr>
        <p:xfrm>
          <a:off x="304053" y="1427751"/>
          <a:ext cx="8602960" cy="5077860"/>
        </p:xfrm>
        <a:graphic>
          <a:graphicData uri="http://schemas.openxmlformats.org/drawingml/2006/table">
            <a:tbl>
              <a:tblPr firstRow="1" bandRow="1">
                <a:tableStyleId>{5C22544A-7EE6-4342-B048-85BDC9FD1C3A}</a:tableStyleId>
              </a:tblPr>
              <a:tblGrid>
                <a:gridCol w="2150740"/>
                <a:gridCol w="2150740"/>
                <a:gridCol w="2150740"/>
                <a:gridCol w="2150740"/>
              </a:tblGrid>
              <a:tr h="410958">
                <a:tc>
                  <a:txBody>
                    <a:bodyPr/>
                    <a:lstStyle/>
                    <a:p>
                      <a:endParaRPr lang="en-US" sz="1800" kern="1200" dirty="0">
                        <a:solidFill>
                          <a:schemeClr val="dk1"/>
                        </a:solidFill>
                        <a:latin typeface="+mn-lt"/>
                        <a:ea typeface="+mn-ea"/>
                        <a:cs typeface="+mn-cs"/>
                      </a:endParaRPr>
                    </a:p>
                  </a:txBody>
                  <a:tcP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r>
                        <a:rPr lang="en-US" dirty="0" smtClean="0">
                          <a:solidFill>
                            <a:srgbClr val="000000"/>
                          </a:solidFill>
                        </a:rPr>
                        <a:t>Comparison of stem cell</a:t>
                      </a:r>
                      <a:r>
                        <a:rPr lang="en-US" baseline="0" dirty="0" smtClean="0">
                          <a:solidFill>
                            <a:srgbClr val="000000"/>
                          </a:solidFill>
                        </a:rPr>
                        <a:t> sources</a:t>
                      </a:r>
                      <a:endParaRPr lang="en-US" dirty="0">
                        <a:solidFill>
                          <a:srgbClr val="000000"/>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c hMerge="1">
                  <a:txBody>
                    <a:bodyPr/>
                    <a:lstStyle/>
                    <a:p>
                      <a:endParaRPr lang="en-US" dirty="0"/>
                    </a:p>
                  </a:txBody>
                  <a:tcPr/>
                </a:tc>
                <a:tc hMerge="1">
                  <a:txBody>
                    <a:bodyPr/>
                    <a:lstStyle/>
                    <a:p>
                      <a:endParaRPr lang="en-US" dirty="0"/>
                    </a:p>
                  </a:txBody>
                  <a:tcPr/>
                </a:tc>
              </a:tr>
              <a:tr h="410958">
                <a:tc>
                  <a:txBody>
                    <a:bodyPr/>
                    <a:lstStyle/>
                    <a:p>
                      <a:endParaRPr lang="en-US" dirty="0"/>
                    </a:p>
                  </a:txBody>
                  <a:tcP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r>
                        <a:rPr lang="en-US" dirty="0" smtClean="0"/>
                        <a:t>Embryo</a:t>
                      </a:r>
                      <a:endParaRPr lang="en-US" dirty="0"/>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c>
                  <a:txBody>
                    <a:bodyPr/>
                    <a:lstStyle/>
                    <a:p>
                      <a:r>
                        <a:rPr lang="en-US" dirty="0" smtClean="0"/>
                        <a:t>Cord blood </a:t>
                      </a:r>
                      <a:endParaRPr lang="en-US" dirty="0"/>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c>
                  <a:txBody>
                    <a:bodyPr/>
                    <a:lstStyle/>
                    <a:p>
                      <a:r>
                        <a:rPr lang="en-US" dirty="0" smtClean="0"/>
                        <a:t>Adult</a:t>
                      </a:r>
                      <a:endParaRPr lang="en-US" dirty="0"/>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alpha val="60000"/>
                      </a:schemeClr>
                    </a:solidFill>
                  </a:tcPr>
                </a:tc>
              </a:tr>
              <a:tr h="1621312">
                <a:tc>
                  <a:txBody>
                    <a:bodyPr/>
                    <a:lstStyle/>
                    <a:p>
                      <a:r>
                        <a:rPr lang="en-US" dirty="0" smtClean="0"/>
                        <a:t>Differentiation</a:t>
                      </a:r>
                      <a:endParaRPr lang="en-US" dirty="0"/>
                    </a:p>
                  </a:txBody>
                  <a:tcPr>
                    <a:solidFill>
                      <a:schemeClr val="bg1">
                        <a:alpha val="60000"/>
                      </a:schemeClr>
                    </a:solidFill>
                  </a:tcPr>
                </a:tc>
                <a:tc>
                  <a:txBody>
                    <a:bodyPr/>
                    <a:lstStyle/>
                    <a:p>
                      <a:r>
                        <a:rPr lang="en-US" dirty="0" smtClean="0"/>
                        <a:t>Can differentiate</a:t>
                      </a:r>
                      <a:r>
                        <a:rPr lang="en-US" baseline="0" dirty="0" smtClean="0"/>
                        <a:t> into any cell type</a:t>
                      </a:r>
                      <a:endParaRPr lang="en-US" dirty="0"/>
                    </a:p>
                  </a:txBody>
                  <a:tcPr>
                    <a:lnT w="12700" cap="flat" cmpd="sng" algn="ctr">
                      <a:solidFill>
                        <a:prstClr val="white"/>
                      </a:solidFill>
                      <a:prstDash val="solid"/>
                      <a:round/>
                      <a:headEnd type="none" w="med" len="med"/>
                      <a:tailEnd type="none" w="med" len="med"/>
                    </a:lnT>
                    <a:solidFill>
                      <a:schemeClr val="bg1">
                        <a:alpha val="60000"/>
                      </a:schemeClr>
                    </a:solidFill>
                  </a:tcPr>
                </a:tc>
                <a:tc>
                  <a:txBody>
                    <a:bodyPr/>
                    <a:lstStyle/>
                    <a:p>
                      <a:r>
                        <a:rPr lang="en-US" dirty="0" smtClean="0"/>
                        <a:t>Limited capacity to differentiate (without inducement only</a:t>
                      </a:r>
                      <a:r>
                        <a:rPr lang="en-US" baseline="0" dirty="0" smtClean="0"/>
                        <a:t> naturally divide into blood cells)</a:t>
                      </a:r>
                      <a:endParaRPr lang="en-US" dirty="0"/>
                    </a:p>
                  </a:txBody>
                  <a:tcPr>
                    <a:lnT w="12700" cap="flat" cmpd="sng" algn="ctr">
                      <a:solidFill>
                        <a:prstClr val="white"/>
                      </a:solidFill>
                      <a:prstDash val="solid"/>
                      <a:round/>
                      <a:headEnd type="none" w="med" len="med"/>
                      <a:tailEnd type="none" w="med" len="med"/>
                    </a:lnT>
                    <a:solidFill>
                      <a:schemeClr val="bg1">
                        <a:alpha val="60000"/>
                      </a:schemeClr>
                    </a:solidFill>
                  </a:tcPr>
                </a:tc>
                <a:tc>
                  <a:txBody>
                    <a:bodyPr/>
                    <a:lstStyle/>
                    <a:p>
                      <a:r>
                        <a:rPr lang="en-US" dirty="0" smtClean="0"/>
                        <a:t>Limited capacity to differentiate (dependent on</a:t>
                      </a:r>
                      <a:r>
                        <a:rPr lang="en-US" baseline="0" dirty="0" smtClean="0"/>
                        <a:t> the source tissue)</a:t>
                      </a:r>
                      <a:endParaRPr lang="en-US" dirty="0"/>
                    </a:p>
                  </a:txBody>
                  <a:tcPr>
                    <a:lnT w="12700" cap="flat" cmpd="sng" algn="ctr">
                      <a:solidFill>
                        <a:prstClr val="white"/>
                      </a:solidFill>
                      <a:prstDash val="solid"/>
                      <a:round/>
                      <a:headEnd type="none" w="med" len="med"/>
                      <a:tailEnd type="none" w="med" len="med"/>
                    </a:lnT>
                    <a:solidFill>
                      <a:schemeClr val="bg1">
                        <a:alpha val="60000"/>
                      </a:schemeClr>
                    </a:solidFill>
                  </a:tcPr>
                </a:tc>
              </a:tr>
              <a:tr h="16213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Genetic damage</a:t>
                      </a:r>
                      <a:endParaRPr lang="en-US" dirty="0" smtClean="0"/>
                    </a:p>
                  </a:txBody>
                  <a:tcPr>
                    <a:solidFill>
                      <a:schemeClr val="bg1">
                        <a:alpha val="60000"/>
                      </a:schemeClr>
                    </a:solidFill>
                  </a:tcPr>
                </a:tc>
                <a:tc gridSpan="2">
                  <a:txBody>
                    <a:bodyPr/>
                    <a:lstStyle/>
                    <a:p>
                      <a:pPr algn="ctr"/>
                      <a:r>
                        <a:rPr lang="en-US" dirty="0" smtClean="0"/>
                        <a:t>Less chance of genetic damage than adult cells</a:t>
                      </a:r>
                      <a:endParaRPr lang="en-US" dirty="0"/>
                    </a:p>
                  </a:txBody>
                  <a:tcPr>
                    <a:solidFill>
                      <a:schemeClr val="bg1">
                        <a:alpha val="60000"/>
                      </a:schemeClr>
                    </a:solidFill>
                  </a:tcPr>
                </a:tc>
                <a:tc hMerge="1">
                  <a:txBody>
                    <a:bodyPr/>
                    <a:lstStyle/>
                    <a:p>
                      <a:endParaRPr lang="en-US" dirty="0"/>
                    </a:p>
                  </a:txBody>
                  <a:tcPr/>
                </a:tc>
                <a:tc>
                  <a:txBody>
                    <a:bodyPr/>
                    <a:lstStyle/>
                    <a:p>
                      <a:r>
                        <a:rPr lang="en-US" dirty="0" smtClean="0"/>
                        <a:t>Due to accumulation of mutations</a:t>
                      </a:r>
                      <a:r>
                        <a:rPr lang="en-US" baseline="0" dirty="0" smtClean="0"/>
                        <a:t> through the life of the adult genetic damage can occur</a:t>
                      </a:r>
                      <a:endParaRPr lang="en-US" dirty="0"/>
                    </a:p>
                  </a:txBody>
                  <a:tcPr>
                    <a:solidFill>
                      <a:schemeClr val="bg1">
                        <a:alpha val="60000"/>
                      </a:schemeClr>
                    </a:solidFill>
                  </a:tcPr>
                </a:tc>
              </a:tr>
              <a:tr h="1013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Compatibility</a:t>
                      </a:r>
                      <a:endParaRPr lang="en-US" dirty="0" smtClean="0"/>
                    </a:p>
                  </a:txBody>
                  <a:tcPr>
                    <a:solidFill>
                      <a:schemeClr val="bg1">
                        <a:alpha val="60000"/>
                      </a:schemeClr>
                    </a:solidFill>
                  </a:tcPr>
                </a:tc>
                <a:tc>
                  <a:txBody>
                    <a:bodyPr/>
                    <a:lstStyle/>
                    <a:p>
                      <a:r>
                        <a:rPr lang="en-US" dirty="0" smtClean="0"/>
                        <a:t>Stem</a:t>
                      </a:r>
                      <a:r>
                        <a:rPr lang="en-US" baseline="0" dirty="0" smtClean="0"/>
                        <a:t> cells are not genetically identical to the patient</a:t>
                      </a:r>
                      <a:endParaRPr lang="en-US" dirty="0"/>
                    </a:p>
                  </a:txBody>
                  <a:tcPr>
                    <a:solidFill>
                      <a:schemeClr val="bg1">
                        <a:alpha val="60000"/>
                      </a:schemeClr>
                    </a:solidFill>
                  </a:tcPr>
                </a:tc>
                <a:tc gridSpan="2">
                  <a:txBody>
                    <a:bodyPr/>
                    <a:lstStyle/>
                    <a:p>
                      <a:pPr algn="ctr"/>
                      <a:r>
                        <a:rPr lang="en-US" dirty="0" smtClean="0"/>
                        <a:t>Fully compatible with the patient as</a:t>
                      </a:r>
                      <a:r>
                        <a:rPr lang="en-US" baseline="0" dirty="0" smtClean="0"/>
                        <a:t> the stem cells are genetically identical</a:t>
                      </a:r>
                      <a:endParaRPr lang="en-US" dirty="0"/>
                    </a:p>
                  </a:txBody>
                  <a:tcPr>
                    <a:solidFill>
                      <a:schemeClr val="bg1">
                        <a:alpha val="60000"/>
                      </a:schemeClr>
                    </a:solidFill>
                  </a:tcPr>
                </a:tc>
                <a:tc hMerge="1">
                  <a:txBody>
                    <a:bodyPr/>
                    <a:lstStyle/>
                    <a:p>
                      <a:endParaRPr lang="en-US" dirty="0"/>
                    </a:p>
                  </a:txBody>
                  <a:tcPr/>
                </a:tc>
              </a:tr>
            </a:tbl>
          </a:graphicData>
        </a:graphic>
      </p:graphicFrame>
    </p:spTree>
    <p:extLst>
      <p:ext uri="{BB962C8B-B14F-4D97-AF65-F5344CB8AC3E}">
        <p14:creationId xmlns:p14="http://schemas.microsoft.com/office/powerpoint/2010/main" val="7631408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a:cs typeface="Arial"/>
              </a:rPr>
              <a:t>1.1.A4 Ethics </a:t>
            </a:r>
            <a:r>
              <a:rPr lang="en-US" sz="2400" dirty="0">
                <a:latin typeface="Arial"/>
                <a:cs typeface="Arial"/>
              </a:rPr>
              <a:t>of the therapeutic use of stem cells from specially created embryos, from the umbilical cord blood of a new-born baby and from an adult’s own tissues</a:t>
            </a:r>
            <a:r>
              <a:rPr lang="en-US" sz="2400" dirty="0" smtClean="0">
                <a:latin typeface="Arial"/>
                <a:cs typeface="Arial"/>
              </a:rPr>
              <a:t>.</a:t>
            </a:r>
            <a:endParaRPr lang="en-US" sz="2400" dirty="0"/>
          </a:p>
        </p:txBody>
      </p:sp>
      <p:sp>
        <p:nvSpPr>
          <p:cNvPr id="3" name="Content Placeholder 2"/>
          <p:cNvSpPr>
            <a:spLocks noGrp="1"/>
          </p:cNvSpPr>
          <p:nvPr>
            <p:ph idx="1"/>
          </p:nvPr>
        </p:nvSpPr>
        <p:spPr>
          <a:xfrm>
            <a:off x="214627" y="1359524"/>
            <a:ext cx="8781818" cy="5330771"/>
          </a:xfrm>
          <a:solidFill>
            <a:srgbClr val="FFFFFF">
              <a:alpha val="60000"/>
            </a:srgbClr>
          </a:solidFill>
        </p:spPr>
        <p:txBody>
          <a:bodyPr>
            <a:normAutofit fontScale="85000" lnSpcReduction="10000"/>
          </a:bodyPr>
          <a:lstStyle/>
          <a:p>
            <a:pPr marL="0" indent="0">
              <a:buNone/>
            </a:pPr>
            <a:r>
              <a:rPr lang="en-US" b="1" dirty="0"/>
              <a:t>Arguments for Therapeutic Cloning</a:t>
            </a:r>
          </a:p>
          <a:p>
            <a:r>
              <a:rPr lang="en-US" sz="2600" dirty="0"/>
              <a:t>Stem cell research may pave the way for future discoveries and beneficial technologies that would not have occurred if their use had been banned</a:t>
            </a:r>
          </a:p>
          <a:p>
            <a:r>
              <a:rPr lang="en-US" sz="2600" dirty="0"/>
              <a:t>May be used to cure serious diseases or disabilities with cell therapy (replacing bad cells with good ones)</a:t>
            </a:r>
          </a:p>
          <a:p>
            <a:r>
              <a:rPr lang="en-US" sz="2600" dirty="0"/>
              <a:t>Transplants are less likely to be rejected as they are cells which are  genetically identical to the parent</a:t>
            </a:r>
          </a:p>
          <a:p>
            <a:r>
              <a:rPr lang="en-US" sz="2600" dirty="0"/>
              <a:t>Transplants do not require the death of another human</a:t>
            </a:r>
          </a:p>
          <a:p>
            <a:r>
              <a:rPr lang="en-US" sz="2600" dirty="0"/>
              <a:t>Stem cells can be taken from embryos that have stopped developing and would have died anyway (e.g. abortions)</a:t>
            </a:r>
          </a:p>
          <a:p>
            <a:r>
              <a:rPr lang="en-US" sz="2600" dirty="0"/>
              <a:t>Cells are taken at a stage when the embryo has no nervous system and can arguably feel no pain</a:t>
            </a:r>
          </a:p>
          <a:p>
            <a:r>
              <a:rPr lang="en-US" sz="2600" dirty="0"/>
              <a:t>Stem cells can be created without the need for </a:t>
            </a:r>
            <a:r>
              <a:rPr lang="en-US" sz="2600" dirty="0" err="1"/>
              <a:t>fertilisation</a:t>
            </a:r>
            <a:r>
              <a:rPr lang="en-US" sz="2600" dirty="0"/>
              <a:t> and destruction of ‘natural’ human embryos – induced pluripotent stem cells</a:t>
            </a:r>
          </a:p>
          <a:p>
            <a:endParaRPr lang="en-US" dirty="0"/>
          </a:p>
        </p:txBody>
      </p:sp>
    </p:spTree>
    <p:extLst>
      <p:ext uri="{BB962C8B-B14F-4D97-AF65-F5344CB8AC3E}">
        <p14:creationId xmlns:p14="http://schemas.microsoft.com/office/powerpoint/2010/main" val="330660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a:cs typeface="Arial"/>
              </a:rPr>
              <a:t>1.1.A4 Ethics </a:t>
            </a:r>
            <a:r>
              <a:rPr lang="en-US" sz="2400" dirty="0">
                <a:latin typeface="Arial"/>
                <a:cs typeface="Arial"/>
              </a:rPr>
              <a:t>of the therapeutic use of stem cells from specially created embryos, from the umbilical cord blood of a new-born baby and from an adult’s own tissues</a:t>
            </a:r>
            <a:r>
              <a:rPr lang="en-US" sz="2400" dirty="0" smtClean="0">
                <a:latin typeface="Arial"/>
                <a:cs typeface="Arial"/>
              </a:rPr>
              <a:t>.</a:t>
            </a:r>
            <a:endParaRPr lang="en-US" sz="2400" dirty="0"/>
          </a:p>
        </p:txBody>
      </p:sp>
      <p:sp>
        <p:nvSpPr>
          <p:cNvPr id="3" name="Content Placeholder 2"/>
          <p:cNvSpPr>
            <a:spLocks noGrp="1"/>
          </p:cNvSpPr>
          <p:nvPr>
            <p:ph idx="1"/>
          </p:nvPr>
        </p:nvSpPr>
        <p:spPr>
          <a:xfrm>
            <a:off x="214627" y="1359524"/>
            <a:ext cx="8781818" cy="5330771"/>
          </a:xfrm>
          <a:solidFill>
            <a:srgbClr val="FFFFFF">
              <a:alpha val="60000"/>
            </a:srgbClr>
          </a:solidFill>
        </p:spPr>
        <p:txBody>
          <a:bodyPr>
            <a:normAutofit fontScale="70000" lnSpcReduction="20000"/>
          </a:bodyPr>
          <a:lstStyle/>
          <a:p>
            <a:pPr marL="0" indent="0">
              <a:buNone/>
            </a:pPr>
            <a:r>
              <a:rPr lang="en-US" sz="3400" b="1" dirty="0"/>
              <a:t>Arguments Against Therapeutic Cloning</a:t>
            </a:r>
            <a:endParaRPr lang="en-US" sz="3400" dirty="0"/>
          </a:p>
          <a:p>
            <a:r>
              <a:rPr lang="en-US" dirty="0"/>
              <a:t>Involves the creation and destruction of human embryos (at what point do we afford the right to life?)</a:t>
            </a:r>
          </a:p>
          <a:p>
            <a:r>
              <a:rPr lang="en-US" dirty="0"/>
              <a:t>Embryonic stem cells are capable of continued division and may develop into cancerous cells and cause tumors</a:t>
            </a:r>
          </a:p>
          <a:p>
            <a:r>
              <a:rPr lang="en-US" dirty="0"/>
              <a:t>More embryos are generally produced than are needed, so excess embryos are killed</a:t>
            </a:r>
          </a:p>
          <a:p>
            <a:r>
              <a:rPr lang="en-US" dirty="0"/>
              <a:t>With additional cost and effort, alternative technologies may fulfill similar roles (e.g. nuclear reprogramming of differentiated cell lines)</a:t>
            </a:r>
          </a:p>
          <a:p>
            <a:r>
              <a:rPr lang="en-US" dirty="0"/>
              <a:t>Religious or moral objections due to the ‘playing God’ argument. </a:t>
            </a:r>
          </a:p>
          <a:p>
            <a:r>
              <a:rPr lang="en-US" dirty="0"/>
              <a:t>The embryo which is created could potentially be used in IVF and develop into a human fetus, so are we creating human life to destroy it? </a:t>
            </a:r>
          </a:p>
          <a:p>
            <a:r>
              <a:rPr lang="en-US" dirty="0"/>
              <a:t>Although cloning humans reproductively is illegal, this has not been ratified by all nations. Potential for a race to clone the first human. </a:t>
            </a:r>
          </a:p>
        </p:txBody>
      </p:sp>
    </p:spTree>
    <p:extLst>
      <p:ext uri="{BB962C8B-B14F-4D97-AF65-F5344CB8AC3E}">
        <p14:creationId xmlns:p14="http://schemas.microsoft.com/office/powerpoint/2010/main" val="1278532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a:cs typeface="Arial"/>
              </a:rPr>
              <a:t>1.1.A4 Ethics </a:t>
            </a:r>
            <a:r>
              <a:rPr lang="en-US" sz="2400" dirty="0">
                <a:latin typeface="Arial"/>
                <a:cs typeface="Arial"/>
              </a:rPr>
              <a:t>of the therapeutic use of stem cells from specially created embryos, from the umbilical cord blood of a new-born baby and from an adult’s own tissues</a:t>
            </a:r>
            <a:r>
              <a:rPr lang="en-US" sz="2400" dirty="0" smtClean="0">
                <a:latin typeface="Arial"/>
                <a:cs typeface="Arial"/>
              </a:rPr>
              <a:t>.</a:t>
            </a:r>
            <a:endParaRPr lang="en-US" sz="2400"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197" y="1215348"/>
            <a:ext cx="7784697" cy="5553212"/>
          </a:xfrm>
          <a:prstGeom prst="rect">
            <a:avLst/>
          </a:prstGeom>
          <a:noFill/>
          <a:ln w="9525">
            <a:noFill/>
            <a:miter lim="800000"/>
            <a:headEnd/>
            <a:tailEnd/>
          </a:ln>
        </p:spPr>
      </p:pic>
      <p:pic>
        <p:nvPicPr>
          <p:cNvPr id="6" name="Picture 5">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578" y="6301444"/>
            <a:ext cx="1949527" cy="467115"/>
          </a:xfrm>
          <a:prstGeom prst="rect">
            <a:avLst/>
          </a:prstGeom>
        </p:spPr>
      </p:pic>
    </p:spTree>
    <p:extLst>
      <p:ext uri="{BB962C8B-B14F-4D97-AF65-F5344CB8AC3E}">
        <p14:creationId xmlns:p14="http://schemas.microsoft.com/office/powerpoint/2010/main" val="1632762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a:cs typeface="Arial"/>
              </a:rPr>
              <a:t>1.1.A4 Ethics </a:t>
            </a:r>
            <a:r>
              <a:rPr lang="en-US" sz="2400" dirty="0">
                <a:latin typeface="Arial"/>
                <a:cs typeface="Arial"/>
              </a:rPr>
              <a:t>of the therapeutic use of stem cells from specially created embryos, from the umbilical cord blood of a new-born baby and from an adult’s own tissues</a:t>
            </a:r>
            <a:r>
              <a:rPr lang="en-US" sz="2400" dirty="0" smtClean="0">
                <a:latin typeface="Arial"/>
                <a:cs typeface="Arial"/>
              </a:rPr>
              <a:t>.</a:t>
            </a:r>
            <a:endParaRPr lang="en-US" sz="2400" dirty="0"/>
          </a:p>
        </p:txBody>
      </p:sp>
      <p:pic>
        <p:nvPicPr>
          <p:cNvPr id="3" name="Picture 2" descr="Screen Shot 2014-04-26 at 17.03.46.png">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6141" y="5299565"/>
            <a:ext cx="4593208" cy="539917"/>
          </a:xfrm>
          <a:prstGeom prst="rect">
            <a:avLst/>
          </a:prstGeom>
        </p:spPr>
      </p:pic>
      <p:pic>
        <p:nvPicPr>
          <p:cNvPr id="4" name="Picture 3" descr="Screen Shot 2014-04-26 at 17.06.59.png">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007" y="1232384"/>
            <a:ext cx="8137936" cy="332160"/>
          </a:xfrm>
          <a:prstGeom prst="rect">
            <a:avLst/>
          </a:prstGeom>
        </p:spPr>
      </p:pic>
      <p:pic>
        <p:nvPicPr>
          <p:cNvPr id="7" name="Picture 6">
            <a:hlinkClick r:id="rId4"/>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121" y="1528768"/>
            <a:ext cx="4516039" cy="3394556"/>
          </a:xfrm>
          <a:prstGeom prst="rect">
            <a:avLst/>
          </a:prstGeom>
        </p:spPr>
      </p:pic>
      <p:pic>
        <p:nvPicPr>
          <p:cNvPr id="8" name="Picture 7" descr="Screen Shot 2014-04-26 at 17.10.08.png">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65629" y="5911034"/>
            <a:ext cx="4797254" cy="620575"/>
          </a:xfrm>
          <a:prstGeom prst="rect">
            <a:avLst/>
          </a:prstGeom>
        </p:spPr>
      </p:pic>
      <p:sp>
        <p:nvSpPr>
          <p:cNvPr id="9" name="Content Placeholder 2"/>
          <p:cNvSpPr>
            <a:spLocks noGrp="1"/>
          </p:cNvSpPr>
          <p:nvPr>
            <p:ph idx="1"/>
          </p:nvPr>
        </p:nvSpPr>
        <p:spPr>
          <a:xfrm>
            <a:off x="5379257" y="2596011"/>
            <a:ext cx="3220447" cy="1445705"/>
          </a:xfrm>
        </p:spPr>
        <p:txBody>
          <a:bodyPr>
            <a:normAutofit fontScale="92500"/>
          </a:bodyPr>
          <a:lstStyle/>
          <a:p>
            <a:pPr marL="0" indent="0">
              <a:buNone/>
            </a:pPr>
            <a:r>
              <a:rPr lang="en-US" sz="2800" dirty="0" smtClean="0"/>
              <a:t>Check out the news – there are new stories on </a:t>
            </a:r>
            <a:r>
              <a:rPr lang="en-US" sz="2800" dirty="0" err="1" smtClean="0"/>
              <a:t>iPS</a:t>
            </a:r>
            <a:r>
              <a:rPr lang="en-US" sz="2800" dirty="0" smtClean="0"/>
              <a:t> all the time</a:t>
            </a:r>
            <a:endParaRPr lang="en-US" sz="2800" dirty="0"/>
          </a:p>
        </p:txBody>
      </p:sp>
    </p:spTree>
    <p:extLst>
      <p:ext uri="{BB962C8B-B14F-4D97-AF65-F5344CB8AC3E}">
        <p14:creationId xmlns:p14="http://schemas.microsoft.com/office/powerpoint/2010/main" val="817864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6521397" cy="746554"/>
          </a:xfrm>
        </p:spPr>
        <p:txBody>
          <a:bodyPr/>
          <a:lstStyle/>
          <a:p>
            <a:r>
              <a:rPr lang="en-US" dirty="0" smtClean="0"/>
              <a:t>Bibliography / Acknowledgments</a:t>
            </a:r>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820" y="1000912"/>
            <a:ext cx="5328420" cy="966430"/>
          </a:xfrm>
          <a:prstGeom prst="rect">
            <a:avLst/>
          </a:prstGeom>
        </p:spPr>
      </p:pic>
      <p:pic>
        <p:nvPicPr>
          <p:cNvPr id="6" name="Picture 5">
            <a:hlinkClick r:id="rId4"/>
          </p:cNvPr>
          <p:cNvPicPr>
            <a:picLocks noChangeAspect="1"/>
          </p:cNvPicPr>
          <p:nvPr/>
        </p:nvPicPr>
        <p:blipFill>
          <a:blip r:embed="rId5"/>
          <a:stretch>
            <a:fillRect/>
          </a:stretch>
        </p:blipFill>
        <p:spPr>
          <a:xfrm>
            <a:off x="5901966" y="976660"/>
            <a:ext cx="2695172" cy="2515494"/>
          </a:xfrm>
          <a:prstGeom prst="rect">
            <a:avLst/>
          </a:prstGeom>
        </p:spPr>
      </p:pic>
      <p:pic>
        <p:nvPicPr>
          <p:cNvPr id="7" name="Picture 6" descr="Screen Shot 2014-04-27 at 14.39.15.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6287" y="2178578"/>
            <a:ext cx="3176219" cy="4200805"/>
          </a:xfrm>
          <a:prstGeom prst="rect">
            <a:avLst/>
          </a:prstGeom>
        </p:spPr>
      </p:pic>
      <p:grpSp>
        <p:nvGrpSpPr>
          <p:cNvPr id="9" name="Group 8"/>
          <p:cNvGrpSpPr/>
          <p:nvPr/>
        </p:nvGrpSpPr>
        <p:grpSpPr>
          <a:xfrm>
            <a:off x="6000646" y="4051300"/>
            <a:ext cx="2634592" cy="918592"/>
            <a:chOff x="6000646" y="4051300"/>
            <a:chExt cx="2634592" cy="918592"/>
          </a:xfrm>
        </p:grpSpPr>
        <p:pic>
          <p:nvPicPr>
            <p:cNvPr id="10" name="Picture 9">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71638" y="4106292"/>
              <a:ext cx="825500" cy="825500"/>
            </a:xfrm>
            <a:prstGeom prst="rect">
              <a:avLst/>
            </a:prstGeom>
          </p:spPr>
        </p:pic>
        <p:sp>
          <p:nvSpPr>
            <p:cNvPr id="11" name="TextBox 10"/>
            <p:cNvSpPr txBox="1"/>
            <p:nvPr/>
          </p:nvSpPr>
          <p:spPr>
            <a:xfrm>
              <a:off x="6000646" y="4106292"/>
              <a:ext cx="1781384" cy="400110"/>
            </a:xfrm>
            <a:prstGeom prst="rect">
              <a:avLst/>
            </a:prstGeom>
            <a:noFill/>
          </p:spPr>
          <p:txBody>
            <a:bodyPr wrap="square" rtlCol="0">
              <a:spAutoFit/>
            </a:bodyPr>
            <a:lstStyle/>
            <a:p>
              <a:pPr algn="r"/>
              <a:r>
                <a:rPr lang="fr-FR" sz="2000" b="1" dirty="0">
                  <a:hlinkClick r:id="rId7"/>
                </a:rPr>
                <a:t>Jason de </a:t>
              </a:r>
              <a:r>
                <a:rPr lang="fr-FR" sz="2000" b="1" dirty="0" smtClean="0">
                  <a:hlinkClick r:id="rId7"/>
                </a:rPr>
                <a:t>Nys</a:t>
              </a:r>
              <a:endParaRPr lang="fr-FR" sz="2000" b="1" dirty="0" smtClean="0"/>
            </a:p>
          </p:txBody>
        </p:sp>
        <p:sp>
          <p:nvSpPr>
            <p:cNvPr id="12" name="Rectangle 11"/>
            <p:cNvSpPr/>
            <p:nvPr/>
          </p:nvSpPr>
          <p:spPr>
            <a:xfrm>
              <a:off x="6202800" y="4051300"/>
              <a:ext cx="2432438" cy="918592"/>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146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48" y="1599"/>
            <a:ext cx="9098279" cy="6499853"/>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08" y="6390884"/>
            <a:ext cx="1949527" cy="467115"/>
          </a:xfrm>
          <a:prstGeom prst="rect">
            <a:avLst/>
          </a:prstGeom>
        </p:spPr>
      </p:pic>
    </p:spTree>
    <p:extLst>
      <p:ext uri="{BB962C8B-B14F-4D97-AF65-F5344CB8AC3E}">
        <p14:creationId xmlns:p14="http://schemas.microsoft.com/office/powerpoint/2010/main" val="346313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271460"/>
          </a:xfrm>
          <a:prstGeom prst="rect">
            <a:avLst/>
          </a:prstGeom>
          <a:noFill/>
          <a:ln w="9525">
            <a:noFill/>
            <a:miter lim="800000"/>
            <a:headEnd/>
            <a:tailEnd/>
          </a:ln>
        </p:spPr>
      </p:pic>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08" y="6390884"/>
            <a:ext cx="1949527" cy="467115"/>
          </a:xfrm>
          <a:prstGeom prst="rect">
            <a:avLst/>
          </a:prstGeom>
        </p:spPr>
      </p:pic>
    </p:spTree>
    <p:extLst>
      <p:ext uri="{BB962C8B-B14F-4D97-AF65-F5344CB8AC3E}">
        <p14:creationId xmlns:p14="http://schemas.microsoft.com/office/powerpoint/2010/main" val="3107252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0" y="143104"/>
            <a:ext cx="9140999" cy="6143950"/>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08" y="6390884"/>
            <a:ext cx="1949527" cy="467115"/>
          </a:xfrm>
          <a:prstGeom prst="rect">
            <a:avLst/>
          </a:prstGeom>
        </p:spPr>
      </p:pic>
    </p:spTree>
    <p:extLst>
      <p:ext uri="{BB962C8B-B14F-4D97-AF65-F5344CB8AC3E}">
        <p14:creationId xmlns:p14="http://schemas.microsoft.com/office/powerpoint/2010/main" val="3220726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069" y="53664"/>
            <a:ext cx="9142350" cy="6715584"/>
          </a:xfrm>
          <a:prstGeom prst="rect">
            <a:avLst/>
          </a:prstGeom>
          <a:noFill/>
          <a:ln w="9525">
            <a:noFill/>
            <a:miter lim="800000"/>
            <a:headEnd/>
            <a:tailEnd/>
          </a:ln>
          <a:effectLst/>
        </p:spPr>
      </p:pic>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5780" y="6390884"/>
            <a:ext cx="1949527" cy="467115"/>
          </a:xfrm>
          <a:prstGeom prst="rect">
            <a:avLst/>
          </a:prstGeom>
        </p:spPr>
      </p:pic>
    </p:spTree>
    <p:extLst>
      <p:ext uri="{BB962C8B-B14F-4D97-AF65-F5344CB8AC3E}">
        <p14:creationId xmlns:p14="http://schemas.microsoft.com/office/powerpoint/2010/main" val="2545874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32" y="30481"/>
            <a:ext cx="9025811" cy="6294119"/>
          </a:xfrm>
          <a:prstGeom prst="rect">
            <a:avLst/>
          </a:prstGeom>
          <a:noFill/>
          <a:ln w="9525">
            <a:noFill/>
            <a:miter lim="800000"/>
            <a:headEnd/>
            <a:tailEnd/>
          </a:ln>
          <a:effectLst/>
        </p:spPr>
      </p:pic>
    </p:spTree>
    <p:extLst>
      <p:ext uri="{BB962C8B-B14F-4D97-AF65-F5344CB8AC3E}">
        <p14:creationId xmlns:p14="http://schemas.microsoft.com/office/powerpoint/2010/main" val="110195827"/>
      </p:ext>
    </p:extLst>
  </p:cSld>
  <p:clrMapOvr>
    <a:masterClrMapping/>
  </p:clrMapOvr>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3797</TotalTime>
  <Words>3548</Words>
  <Application>Microsoft Office PowerPoint</Application>
  <PresentationFormat>On-screen Show (4:3)</PresentationFormat>
  <Paragraphs>312</Paragraphs>
  <Slides>46</Slides>
  <Notes>4</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IB DP Student Notes</vt:lpstr>
      <vt:lpstr>1.1 Introduction to Cells</vt:lpstr>
      <vt:lpstr>Understandings</vt:lpstr>
      <vt:lpstr>Applications and Skills</vt:lpstr>
      <vt:lpstr>1.1.S1 Use of a light microscope to investigate the structure of cells and tissues, with drawing of cells. Calculation of the magnification of drawings and the actual size of structures and ultrastructures shown in drawings or micrographs. (Practical 1)</vt:lpstr>
      <vt:lpstr>PowerPoint Presentation</vt:lpstr>
      <vt:lpstr>PowerPoint Presentation</vt:lpstr>
      <vt:lpstr>PowerPoint Presentation</vt:lpstr>
      <vt:lpstr>PowerPoint Presentation</vt:lpstr>
      <vt:lpstr>PowerPoint Presentation</vt:lpstr>
      <vt:lpstr>PowerPoint Presentation</vt:lpstr>
      <vt:lpstr>1.1.U1 According to the cell theory, living organisms are composed of cells.</vt:lpstr>
      <vt:lpstr>1.1.U1 According to the cell theory, living organisms are composed of cells.</vt:lpstr>
      <vt:lpstr>1.1.U1 According to the cell theory, living organisms are composed of cells.</vt:lpstr>
      <vt:lpstr>1.1.U1 According to the cell theory, living organisms are composed of cells.</vt:lpstr>
      <vt:lpstr>1.1.A1 Questioning the cell theory using atypical examples, including striated muscle, giant algae and aseptate fungal hyphae.</vt:lpstr>
      <vt:lpstr>1.1.A1 Questioning the cell theory using atypical examples, including striated muscle, giant algae and aseptate fungal hyphae.</vt:lpstr>
      <vt:lpstr>1.1.A1 Questioning the cell theory using atypical examples, including striated muscle, giant algae and aseptate fungal hyphae.</vt:lpstr>
      <vt:lpstr>1.1.U2 Organisms consisting of only one cell carry out all functions of life in that cell.</vt:lpstr>
      <vt:lpstr>1.1.U2 Organisms consisting of only one cell carry out all functions of life in that cell.</vt:lpstr>
      <vt:lpstr>1.1.A2 Investigation of functions of life in Paramecium and one named photosynthetic unicellular organism.</vt:lpstr>
      <vt:lpstr>1.1.A2 Investigation of functions of life in Paramecium and one named photosynthetic unicellular organism.</vt:lpstr>
      <vt:lpstr>1.1.A2 Investigation of functions of life in Paramecium and one named photosynthetic unicellular organism.</vt:lpstr>
      <vt:lpstr>1.1.A2 Investigation of functions of life in Paramecium and one named photosynthetic unicellular organism.</vt:lpstr>
      <vt:lpstr>1.1.U3 Surface area to volume ratio is important in the limitation of cell size.</vt:lpstr>
      <vt:lpstr>1.1.U3 Surface area to volume ratio is important in the limitation of cell size.</vt:lpstr>
      <vt:lpstr>1.1.U3 Surface area to volume ratio is important in the limitation of cell size.</vt:lpstr>
      <vt:lpstr>1.1.U3 Surface area to volume ratio is important in the limitation of cell size.</vt:lpstr>
      <vt:lpstr>1.1.U3 Surface area to volume ratio is important in the limitation of cell size.</vt:lpstr>
      <vt:lpstr>1.1.U4 Multicellular organisms have properties that emerge from the interaction of their cellular components.</vt:lpstr>
      <vt:lpstr>1.1.U4 Multicellular organisms have properties that emerge from the interaction of their cellular components.</vt:lpstr>
      <vt:lpstr>1.1.U4 Multicellular organisms have properties that emerge from the interaction of their cellular components.</vt:lpstr>
      <vt:lpstr>1.1.U6 Differentiation involves the expression of some genes and not others in a cell’s genome.</vt:lpstr>
      <vt:lpstr>1.1.U6 Differentiation involves the expression of some genes and not others in a cell’s genome.</vt:lpstr>
      <vt:lpstr>1.1.U5 Specialized tissues can develop by cell differentiation in multicellular organisms.</vt:lpstr>
      <vt:lpstr>1.1.U7 The capacity of stem cells to divide and differentiate along different pathways is necessary in embryonic development and also makes stem cells suitable for therapeutic uses.</vt:lpstr>
      <vt:lpstr>1.1.U7 The capacity of stem cells to divide and differentiate along different pathways is necessary in embryonic development and also makes stem cells suitable for therapeutic uses.</vt:lpstr>
      <vt:lpstr>1.1.U7 Use of stem cells to treat Stargardt’s disease and one other named condition.</vt:lpstr>
      <vt:lpstr>1.1.U7 Use of stem cells to treat Stargardt’s disease and one other named condition.</vt:lpstr>
      <vt:lpstr>1.1.U7 Use of stem cells to treat Stargardt’s disease and one other named condition.</vt:lpstr>
      <vt:lpstr>1.1.A4 Ethics of the therapeutic use of stem cells from specially created embryos, from the umbilical cord blood of a new-born baby and from an adult’s own tissues.</vt:lpstr>
      <vt:lpstr>1.1.A4 Ethics of the therapeutic use of stem cells from specially created embryos, from the umbilical cord blood of a new-born baby and from an adult’s own tissues.</vt:lpstr>
      <vt:lpstr>1.1.A4 Ethics of the therapeutic use of stem cells from specially created embryos, from the umbilical cord blood of a new-born baby and from an adult’s own tissues.</vt:lpstr>
      <vt:lpstr>1.1.A4 Ethics of the therapeutic use of stem cells from specially created embryos, from the umbilical cord blood of a new-born baby and from an adult’s own tissues.</vt:lpstr>
      <vt:lpstr>1.1.A4 Ethics of the therapeutic use of stem cells from specially created embryos, from the umbilical cord blood of a new-born baby and from an adult’s own tissues.</vt:lpstr>
      <vt:lpstr>1.1.A4 Ethics of the therapeutic use of stem cells from specially created embryos, from the umbilical cord blood of a new-born baby and from an adult’s own tissues.</vt:lpstr>
      <vt:lpstr>Bibliography / 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Jackson, Jennifer</cp:lastModifiedBy>
  <cp:revision>110</cp:revision>
  <dcterms:created xsi:type="dcterms:W3CDTF">2014-04-26T01:56:54Z</dcterms:created>
  <dcterms:modified xsi:type="dcterms:W3CDTF">2016-03-08T14:45:31Z</dcterms:modified>
</cp:coreProperties>
</file>