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0" r:id="rId2"/>
    <p:sldId id="259" r:id="rId3"/>
    <p:sldId id="385" r:id="rId4"/>
    <p:sldId id="386" r:id="rId5"/>
    <p:sldId id="384" r:id="rId6"/>
    <p:sldId id="387" r:id="rId7"/>
    <p:sldId id="388" r:id="rId8"/>
    <p:sldId id="389" r:id="rId9"/>
    <p:sldId id="390" r:id="rId10"/>
    <p:sldId id="391" r:id="rId11"/>
    <p:sldId id="392" r:id="rId12"/>
    <p:sldId id="393" r:id="rId13"/>
    <p:sldId id="394" r:id="rId14"/>
    <p:sldId id="395" r:id="rId15"/>
    <p:sldId id="397" r:id="rId16"/>
    <p:sldId id="398" r:id="rId17"/>
    <p:sldId id="399" r:id="rId18"/>
    <p:sldId id="401" r:id="rId19"/>
    <p:sldId id="400" r:id="rId20"/>
    <p:sldId id="379" r:id="rId21"/>
    <p:sldId id="26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F53345-1A6E-7045-BD3D-5021CEFB7936}">
          <p14:sldIdLst>
            <p14:sldId id="260"/>
            <p14:sldId id="259"/>
            <p14:sldId id="385"/>
            <p14:sldId id="386"/>
            <p14:sldId id="384"/>
            <p14:sldId id="387"/>
            <p14:sldId id="388"/>
            <p14:sldId id="389"/>
            <p14:sldId id="390"/>
            <p14:sldId id="391"/>
            <p14:sldId id="392"/>
            <p14:sldId id="393"/>
            <p14:sldId id="394"/>
            <p14:sldId id="395"/>
            <p14:sldId id="397"/>
            <p14:sldId id="398"/>
            <p14:sldId id="399"/>
            <p14:sldId id="401"/>
            <p14:sldId id="400"/>
            <p14:sldId id="379"/>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0066"/>
    <a:srgbClr val="CC3300"/>
    <a:srgbClr val="CC0000"/>
    <a:srgbClr val="FFFF66"/>
    <a:srgbClr val="A5F065"/>
    <a:srgbClr val="EBAEE5"/>
    <a:srgbClr val="3A0E14"/>
    <a:srgbClr val="800000"/>
    <a:srgbClr val="8E06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99" autoAdjust="0"/>
    <p:restoredTop sz="89126" autoAdjust="0"/>
  </p:normalViewPr>
  <p:slideViewPr>
    <p:cSldViewPr snapToGrid="0" snapToObjects="1" showGuides="1">
      <p:cViewPr>
        <p:scale>
          <a:sx n="100" d="100"/>
          <a:sy n="100" d="100"/>
        </p:scale>
        <p:origin x="816" y="498"/>
      </p:cViewPr>
      <p:guideLst>
        <p:guide orient="horz" pos="4319"/>
        <p:guide pos="1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13807-ED68-354E-B2A7-93262C600EB5}" type="datetimeFigureOut">
              <a:rPr lang="en-US" smtClean="0"/>
              <a:t>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C55-1A15-554C-B13A-F7A4EBB5AD2E}" type="slidenum">
              <a:rPr lang="en-US" smtClean="0"/>
              <a:t>‹#›</a:t>
            </a:fld>
            <a:endParaRPr lang="en-US"/>
          </a:p>
        </p:txBody>
      </p:sp>
    </p:spTree>
    <p:extLst>
      <p:ext uri="{BB962C8B-B14F-4D97-AF65-F5344CB8AC3E}">
        <p14:creationId xmlns:p14="http://schemas.microsoft.com/office/powerpoint/2010/main"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s://bioknowledgy.weebly.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5149387" y="5778101"/>
            <a:ext cx="3498035" cy="900246"/>
          </a:xfrm>
          <a:prstGeom prst="rect">
            <a:avLst/>
          </a:prstGeom>
          <a:solidFill>
            <a:schemeClr val="bg1"/>
          </a:solidFill>
        </p:spPr>
        <p:txBody>
          <a:bodyPr wrap="none" rtlCol="0">
            <a:spAutoFit/>
          </a:bodyPr>
          <a:lstStyle/>
          <a:p>
            <a:pPr>
              <a:lnSpc>
                <a:spcPct val="150000"/>
              </a:lnSpc>
            </a:pPr>
            <a:r>
              <a:rPr lang="en-US" dirty="0" smtClean="0"/>
              <a:t>By </a:t>
            </a:r>
            <a:r>
              <a:rPr lang="en-US" dirty="0"/>
              <a:t>Chris Paine</a:t>
            </a:r>
          </a:p>
          <a:p>
            <a:pPr>
              <a:lnSpc>
                <a:spcPct val="150000"/>
              </a:lnSpc>
            </a:pPr>
            <a:r>
              <a:rPr lang="en-US" u="sng" dirty="0" smtClean="0">
                <a:hlinkClick r:id="rId2"/>
              </a:rPr>
              <a:t>https</a:t>
            </a:r>
            <a:r>
              <a:rPr lang="en-US" u="sng" dirty="0">
                <a:hlinkClick r:id="rId2"/>
              </a:rPr>
              <a:t>://</a:t>
            </a:r>
            <a:r>
              <a:rPr lang="en-US" u="sng" dirty="0" smtClean="0">
                <a:hlinkClick r:id="rId2"/>
              </a:rPr>
              <a:t>bioknowledgy.weebly.com</a:t>
            </a:r>
            <a:r>
              <a:rPr lang="en-US" u="sng" dirty="0">
                <a:hlinkClick r:id="rId2"/>
              </a:rPr>
              <a:t>/</a:t>
            </a:r>
            <a:r>
              <a:rPr lang="en-US" dirty="0"/>
              <a:t> </a:t>
            </a:r>
            <a:endParaRPr lang="en-US" dirty="0" smtClean="0"/>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9774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3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3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620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nx.org/resources/44b414f98827125a5facb5f05c980dbd/Figure_04_01_10.jp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wikispaces.psu.edu/download/attachments/46924781/image-6.jpg"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ikispaces.psu.edu/download/attachments/46924781/image-6.jpg"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highered.mheducation.com/sites/dl/free/0072437316/120070/bio10.swf"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www.uic.edu/classes/bios/bios100/lecturesf04am/feedback-inh.gif" TargetMode="External"/><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upload.wikimedia.org/wikipedia/commons/0/02/Mosquito_bite4.jpg"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http://upload.wikimedia.org/wikipedia/commons/0/02/Mosquito_bite4.jpg"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cienceexperimentsforkids.us/wp-content/uploads/2011/08/hydrogen-experiments-for-kids-3-img.jpg" TargetMode="External"/><Relationship Id="rId7"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www.saps.org.uk/" TargetMode="External"/><Relationship Id="rId5" Type="http://schemas.openxmlformats.org/officeDocument/2006/relationships/hyperlink" Target="http://www.saps.org.uk/secondary/teaching-resources/261-the-inhibition-of-catechol-oxidase-by-lead" TargetMode="External"/><Relationship Id="rId4" Type="http://schemas.openxmlformats.org/officeDocument/2006/relationships/hyperlink" Target="http://www.saps.org.uk/secondary/teaching-resources/106-the-effect-of-end-product-phosphate-on-the-enzyme-phosphatase"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hyperlink" Target="http://www.slideshare.net/jasondenys" TargetMode="External"/><Relationship Id="rId2" Type="http://schemas.openxmlformats.org/officeDocument/2006/relationships/hyperlink" Target="http://ib.bioninja.com.au/"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i-biology.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i-biology.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highered.mheducation.com/sites/dl/free/0072437316/120070/bio09.swf"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i-biology.ne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ib.bioninja.com.au/higher-level/topic-8-cell-respiration/81-cell-respiration.html"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ib.bioninja.com.au/higher-level/topic-8-cell-respiration/82-photosynthesis.html"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www.stolaf.edu/people/giannini/flashanimat/enzymes/transition%20state.swf"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www.ib.bioninja.com.au/_Media/exergonic_reaction_med.jpeg"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Image:Induced_fit_diagram.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northland.cc.mn.us/biology/biology1111/animations/enzyme.swf" TargetMode="External"/><Relationship Id="rId1" Type="http://schemas.openxmlformats.org/officeDocument/2006/relationships/slideLayout" Target="../slideLayouts/slideLayout2.xml"/><Relationship Id="rId4" Type="http://schemas.openxmlformats.org/officeDocument/2006/relationships/hyperlink" Target="http://www.wiley.com/college/pratt/0471393878/instructor/animations/enzyme_inhibition/index.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www.northland.cc.mn.us/biology/biology1111/animations/enzyme.swf"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3873500" cy="858648"/>
          </a:xfrm>
          <a:solidFill>
            <a:schemeClr val="accent1">
              <a:lumMod val="40000"/>
              <a:lumOff val="60000"/>
              <a:alpha val="78000"/>
            </a:schemeClr>
          </a:solidFill>
        </p:spPr>
        <p:txBody>
          <a:bodyPr>
            <a:normAutofit fontScale="90000"/>
          </a:bodyPr>
          <a:lstStyle/>
          <a:p>
            <a:r>
              <a:rPr lang="en-US" dirty="0" smtClean="0"/>
              <a:t>8.1 Metabolism (AHL)</a:t>
            </a:r>
            <a:endParaRPr lang="en-US" dirty="0"/>
          </a:p>
        </p:txBody>
      </p:sp>
      <p:sp>
        <p:nvSpPr>
          <p:cNvPr id="3" name="Subtitle 2"/>
          <p:cNvSpPr>
            <a:spLocks noGrp="1"/>
          </p:cNvSpPr>
          <p:nvPr>
            <p:ph type="subTitle" idx="1"/>
          </p:nvPr>
        </p:nvSpPr>
        <p:spPr>
          <a:xfrm>
            <a:off x="4076700" y="391159"/>
            <a:ext cx="5067300" cy="742951"/>
          </a:xfrm>
          <a:solidFill>
            <a:schemeClr val="accent1">
              <a:lumMod val="40000"/>
              <a:lumOff val="60000"/>
              <a:alpha val="78000"/>
            </a:schemeClr>
          </a:solidFill>
        </p:spPr>
        <p:txBody>
          <a:bodyPr>
            <a:normAutofit fontScale="77500" lnSpcReduction="20000"/>
          </a:bodyPr>
          <a:lstStyle/>
          <a:p>
            <a:pPr algn="l"/>
            <a:r>
              <a:rPr lang="en-US" dirty="0">
                <a:solidFill>
                  <a:schemeClr val="tx1"/>
                </a:solidFill>
              </a:rPr>
              <a:t>Essential idea: Metabolic reactions are regulated in response to the cell’s needs.</a:t>
            </a:r>
          </a:p>
        </p:txBody>
      </p:sp>
      <p:pic>
        <p:nvPicPr>
          <p:cNvPr id="5" name="Picture 4"/>
          <p:cNvPicPr>
            <a:picLocks noChangeAspect="1"/>
          </p:cNvPicPr>
          <p:nvPr/>
        </p:nvPicPr>
        <p:blipFill>
          <a:blip r:embed="rId2"/>
          <a:stretch>
            <a:fillRect/>
          </a:stretch>
        </p:blipFill>
        <p:spPr>
          <a:xfrm>
            <a:off x="152401" y="1380312"/>
            <a:ext cx="8890000" cy="2830448"/>
          </a:xfrm>
          <a:prstGeom prst="rect">
            <a:avLst/>
          </a:prstGeom>
        </p:spPr>
      </p:pic>
      <p:sp>
        <p:nvSpPr>
          <p:cNvPr id="6" name="Rectangle 5"/>
          <p:cNvSpPr/>
          <p:nvPr/>
        </p:nvSpPr>
        <p:spPr>
          <a:xfrm>
            <a:off x="0" y="6611779"/>
            <a:ext cx="5880100" cy="246221"/>
          </a:xfrm>
          <a:prstGeom prst="rect">
            <a:avLst/>
          </a:prstGeom>
        </p:spPr>
        <p:txBody>
          <a:bodyPr wrap="square">
            <a:spAutoFit/>
          </a:bodyPr>
          <a:lstStyle/>
          <a:p>
            <a:r>
              <a:rPr lang="en-US" sz="1000" dirty="0">
                <a:hlinkClick r:id="rId3"/>
              </a:rPr>
              <a:t>http://</a:t>
            </a:r>
            <a:r>
              <a:rPr lang="en-US" sz="1000" dirty="0" err="1">
                <a:hlinkClick r:id="rId3"/>
              </a:rPr>
              <a:t>cnx.org</a:t>
            </a:r>
            <a:r>
              <a:rPr lang="en-US" sz="1000" dirty="0">
                <a:hlinkClick r:id="rId3"/>
              </a:rPr>
              <a:t>/resources/44b414f98827125a5facb5f05c980dbd/Figure_04_01_10.jpg</a:t>
            </a:r>
            <a:endParaRPr lang="en-US" sz="1000" dirty="0"/>
          </a:p>
        </p:txBody>
      </p:sp>
      <p:sp>
        <p:nvSpPr>
          <p:cNvPr id="4" name="Text Placeholder 3"/>
          <p:cNvSpPr>
            <a:spLocks noGrp="1"/>
          </p:cNvSpPr>
          <p:nvPr>
            <p:ph type="body" sz="quarter" idx="10"/>
          </p:nvPr>
        </p:nvSpPr>
        <p:spPr>
          <a:xfrm>
            <a:off x="5232400" y="3799105"/>
            <a:ext cx="3911600" cy="1890495"/>
          </a:xfrm>
          <a:solidFill>
            <a:schemeClr val="accent1">
              <a:lumMod val="40000"/>
              <a:lumOff val="60000"/>
              <a:alpha val="78000"/>
            </a:schemeClr>
          </a:solidFill>
        </p:spPr>
        <p:txBody>
          <a:bodyPr>
            <a:noAutofit/>
          </a:bodyPr>
          <a:lstStyle/>
          <a:p>
            <a:pPr algn="l"/>
            <a:r>
              <a:rPr lang="en-US" sz="1600" dirty="0">
                <a:solidFill>
                  <a:schemeClr val="tx1"/>
                </a:solidFill>
              </a:rPr>
              <a:t>Many elements of the metabolism are controlled by negative feedback by end product inhibition. The end product acts as a non-competitive inhibitor binding the allosteric site on an enzyme which controls the production of an intermediate compound earlier in the pathway. </a:t>
            </a:r>
          </a:p>
        </p:txBody>
      </p:sp>
      <p:sp>
        <p:nvSpPr>
          <p:cNvPr id="7" name="Rectangle 6"/>
          <p:cNvSpPr/>
          <p:nvPr/>
        </p:nvSpPr>
        <p:spPr>
          <a:xfrm>
            <a:off x="0" y="4691279"/>
            <a:ext cx="5054600" cy="1798421"/>
          </a:xfrm>
          <a:prstGeom prst="rect">
            <a:avLst/>
          </a:prstGeom>
          <a:solidFill>
            <a:schemeClr val="accent1">
              <a:lumMod val="40000"/>
              <a:lumOff val="60000"/>
              <a:alpha val="78000"/>
            </a:schemeClr>
          </a:solidFill>
        </p:spPr>
        <p:txBody>
          <a:bodyPr vert="horz" lIns="91440" tIns="45720" rIns="91440" bIns="45720" rtlCol="0">
            <a:noAutofit/>
          </a:bodyPr>
          <a:lstStyle/>
          <a:p>
            <a:pPr>
              <a:spcBef>
                <a:spcPct val="20000"/>
              </a:spcBef>
              <a:buFont typeface="Arial"/>
              <a:buNone/>
            </a:pPr>
            <a:r>
              <a:rPr lang="en-US" sz="1600" dirty="0"/>
              <a:t>When the inhibitor binds to the enzyme this causes a change in the shape of the active site which prevents the substrate(s) binding. This results in the intermediate compound not being produced, which ultimately means no end product can be produced. The more end product there is the more it inhibits it's own production, this prevents an excess of unneeded compounds.</a:t>
            </a:r>
          </a:p>
        </p:txBody>
      </p:sp>
    </p:spTree>
    <p:extLst>
      <p:ext uri="{BB962C8B-B14F-4D97-AF65-F5344CB8AC3E}">
        <p14:creationId xmlns:p14="http://schemas.microsoft.com/office/powerpoint/2010/main" val="954357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10-04 at 09.58.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393700"/>
            <a:ext cx="8349550" cy="6099671"/>
          </a:xfrm>
          <a:prstGeom prst="rect">
            <a:avLst/>
          </a:prstGeom>
        </p:spPr>
      </p:pic>
      <p:sp>
        <p:nvSpPr>
          <p:cNvPr id="2" name="Title 1"/>
          <p:cNvSpPr>
            <a:spLocks noGrp="1"/>
          </p:cNvSpPr>
          <p:nvPr>
            <p:ph type="title"/>
          </p:nvPr>
        </p:nvSpPr>
        <p:spPr>
          <a:xfrm>
            <a:off x="0" y="4762"/>
            <a:ext cx="9144000" cy="376238"/>
          </a:xfrm>
        </p:spPr>
        <p:txBody>
          <a:bodyPr>
            <a:noAutofit/>
          </a:bodyPr>
          <a:lstStyle/>
          <a:p>
            <a:r>
              <a:rPr lang="en-US" sz="1600" dirty="0">
                <a:latin typeface="Arial"/>
                <a:cs typeface="Arial"/>
              </a:rPr>
              <a:t>8.1.</a:t>
            </a:r>
            <a:r>
              <a:rPr lang="en-US" sz="1600" dirty="0" smtClean="0">
                <a:latin typeface="Arial"/>
                <a:cs typeface="Arial"/>
              </a:rPr>
              <a:t>U3 Enzyme </a:t>
            </a:r>
            <a:r>
              <a:rPr lang="en-US" sz="1600" dirty="0">
                <a:latin typeface="Arial"/>
                <a:cs typeface="Arial"/>
              </a:rPr>
              <a:t>inhibitors can be competitive or non-competitive.</a:t>
            </a:r>
          </a:p>
        </p:txBody>
      </p:sp>
      <p:pic>
        <p:nvPicPr>
          <p:cNvPr id="13" name="Picture 12">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6493371"/>
            <a:ext cx="1574799" cy="377329"/>
          </a:xfrm>
          <a:prstGeom prst="rect">
            <a:avLst/>
          </a:prstGeom>
        </p:spPr>
      </p:pic>
    </p:spTree>
    <p:extLst>
      <p:ext uri="{BB962C8B-B14F-4D97-AF65-F5344CB8AC3E}">
        <p14:creationId xmlns:p14="http://schemas.microsoft.com/office/powerpoint/2010/main" val="3266019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10-04 at 09.58.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406400"/>
            <a:ext cx="9000510" cy="6451600"/>
          </a:xfrm>
          <a:prstGeom prst="rect">
            <a:avLst/>
          </a:prstGeom>
        </p:spPr>
      </p:pic>
      <p:sp>
        <p:nvSpPr>
          <p:cNvPr id="2" name="Title 1"/>
          <p:cNvSpPr>
            <a:spLocks noGrp="1"/>
          </p:cNvSpPr>
          <p:nvPr>
            <p:ph type="title"/>
          </p:nvPr>
        </p:nvSpPr>
        <p:spPr>
          <a:xfrm>
            <a:off x="0" y="4762"/>
            <a:ext cx="9144000" cy="376238"/>
          </a:xfrm>
        </p:spPr>
        <p:txBody>
          <a:bodyPr>
            <a:noAutofit/>
          </a:bodyPr>
          <a:lstStyle/>
          <a:p>
            <a:r>
              <a:rPr lang="en-US" sz="1600" dirty="0">
                <a:latin typeface="Arial"/>
                <a:cs typeface="Arial"/>
              </a:rPr>
              <a:t>8.1.</a:t>
            </a:r>
            <a:r>
              <a:rPr lang="en-US" sz="1600" dirty="0" smtClean="0">
                <a:latin typeface="Arial"/>
                <a:cs typeface="Arial"/>
              </a:rPr>
              <a:t>U3 Enzyme </a:t>
            </a:r>
            <a:r>
              <a:rPr lang="en-US" sz="1600" dirty="0">
                <a:latin typeface="Arial"/>
                <a:cs typeface="Arial"/>
              </a:rPr>
              <a:t>inhibitors can be competitive or non-competitive.</a:t>
            </a:r>
          </a:p>
        </p:txBody>
      </p:sp>
      <p:pic>
        <p:nvPicPr>
          <p:cNvPr id="13" name="Picture 12">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6493371"/>
            <a:ext cx="1574799" cy="377329"/>
          </a:xfrm>
          <a:prstGeom prst="rect">
            <a:avLst/>
          </a:prstGeom>
        </p:spPr>
      </p:pic>
    </p:spTree>
    <p:extLst>
      <p:ext uri="{BB962C8B-B14F-4D97-AF65-F5344CB8AC3E}">
        <p14:creationId xmlns:p14="http://schemas.microsoft.com/office/powerpoint/2010/main" val="1887723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10-04 at 09.59.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400"/>
            <a:ext cx="9144000" cy="6321380"/>
          </a:xfrm>
          <a:prstGeom prst="rect">
            <a:avLst/>
          </a:prstGeom>
        </p:spPr>
      </p:pic>
      <p:sp>
        <p:nvSpPr>
          <p:cNvPr id="2" name="Title 1"/>
          <p:cNvSpPr>
            <a:spLocks noGrp="1"/>
          </p:cNvSpPr>
          <p:nvPr>
            <p:ph type="title"/>
          </p:nvPr>
        </p:nvSpPr>
        <p:spPr>
          <a:xfrm>
            <a:off x="0" y="4762"/>
            <a:ext cx="9144000" cy="376238"/>
          </a:xfrm>
        </p:spPr>
        <p:txBody>
          <a:bodyPr>
            <a:noAutofit/>
          </a:bodyPr>
          <a:lstStyle/>
          <a:p>
            <a:r>
              <a:rPr lang="en-US" sz="1600" dirty="0">
                <a:latin typeface="Arial"/>
                <a:cs typeface="Arial"/>
              </a:rPr>
              <a:t>8.1.</a:t>
            </a:r>
            <a:r>
              <a:rPr lang="en-US" sz="1600" dirty="0" smtClean="0">
                <a:latin typeface="Arial"/>
                <a:cs typeface="Arial"/>
              </a:rPr>
              <a:t>U3 Enzyme </a:t>
            </a:r>
            <a:r>
              <a:rPr lang="en-US" sz="1600" dirty="0">
                <a:latin typeface="Arial"/>
                <a:cs typeface="Arial"/>
              </a:rPr>
              <a:t>inhibitors can be competitive or non-competitive.</a:t>
            </a:r>
          </a:p>
        </p:txBody>
      </p:sp>
      <p:pic>
        <p:nvPicPr>
          <p:cNvPr id="13" name="Picture 12">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6493371"/>
            <a:ext cx="1574799" cy="377329"/>
          </a:xfrm>
          <a:prstGeom prst="rect">
            <a:avLst/>
          </a:prstGeom>
        </p:spPr>
      </p:pic>
    </p:spTree>
    <p:extLst>
      <p:ext uri="{BB962C8B-B14F-4D97-AF65-F5344CB8AC3E}">
        <p14:creationId xmlns:p14="http://schemas.microsoft.com/office/powerpoint/2010/main" val="1887723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10-04 at 09.59.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3795"/>
            <a:ext cx="9144000" cy="6228211"/>
          </a:xfrm>
          <a:prstGeom prst="rect">
            <a:avLst/>
          </a:prstGeom>
        </p:spPr>
      </p:pic>
      <p:sp>
        <p:nvSpPr>
          <p:cNvPr id="2" name="Title 1"/>
          <p:cNvSpPr>
            <a:spLocks noGrp="1"/>
          </p:cNvSpPr>
          <p:nvPr>
            <p:ph type="title"/>
          </p:nvPr>
        </p:nvSpPr>
        <p:spPr>
          <a:xfrm>
            <a:off x="0" y="4762"/>
            <a:ext cx="9144000" cy="376238"/>
          </a:xfrm>
        </p:spPr>
        <p:txBody>
          <a:bodyPr>
            <a:noAutofit/>
          </a:bodyPr>
          <a:lstStyle/>
          <a:p>
            <a:r>
              <a:rPr lang="en-US" sz="1600" dirty="0">
                <a:latin typeface="Arial"/>
                <a:cs typeface="Arial"/>
              </a:rPr>
              <a:t>8.1.</a:t>
            </a:r>
            <a:r>
              <a:rPr lang="en-US" sz="1600" dirty="0" smtClean="0">
                <a:latin typeface="Arial"/>
                <a:cs typeface="Arial"/>
              </a:rPr>
              <a:t>U3 Enzyme </a:t>
            </a:r>
            <a:r>
              <a:rPr lang="en-US" sz="1600" dirty="0">
                <a:latin typeface="Arial"/>
                <a:cs typeface="Arial"/>
              </a:rPr>
              <a:t>inhibitors can be competitive or non-competitive.</a:t>
            </a:r>
          </a:p>
        </p:txBody>
      </p:sp>
      <p:pic>
        <p:nvPicPr>
          <p:cNvPr id="13" name="Picture 12">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6493371"/>
            <a:ext cx="1574799" cy="377329"/>
          </a:xfrm>
          <a:prstGeom prst="rect">
            <a:avLst/>
          </a:prstGeom>
        </p:spPr>
      </p:pic>
    </p:spTree>
    <p:extLst>
      <p:ext uri="{BB962C8B-B14F-4D97-AF65-F5344CB8AC3E}">
        <p14:creationId xmlns:p14="http://schemas.microsoft.com/office/powerpoint/2010/main" val="188772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376238"/>
          </a:xfrm>
        </p:spPr>
        <p:txBody>
          <a:bodyPr>
            <a:noAutofit/>
          </a:bodyPr>
          <a:lstStyle/>
          <a:p>
            <a:r>
              <a:rPr lang="en-US" sz="1600" dirty="0">
                <a:latin typeface="Arial"/>
                <a:cs typeface="Arial"/>
              </a:rPr>
              <a:t>8.1</a:t>
            </a:r>
            <a:r>
              <a:rPr lang="en-US" sz="1600" dirty="0" smtClean="0">
                <a:latin typeface="Arial"/>
                <a:cs typeface="Arial"/>
              </a:rPr>
              <a:t>.S2 </a:t>
            </a:r>
            <a:r>
              <a:rPr lang="en-GB" sz="1600" dirty="0">
                <a:solidFill>
                  <a:srgbClr val="000000"/>
                </a:solidFill>
                <a:latin typeface="Arial"/>
                <a:ea typeface="ＭＳ 明朝"/>
                <a:cs typeface="Arial"/>
              </a:rPr>
              <a:t>Distinguishing different types of inhibition from graphs at specified substrate concentration</a:t>
            </a:r>
            <a:r>
              <a:rPr lang="en-GB" sz="1600" dirty="0" smtClean="0">
                <a:solidFill>
                  <a:srgbClr val="000000"/>
                </a:solidFill>
                <a:latin typeface="Arial"/>
                <a:ea typeface="ＭＳ 明朝"/>
                <a:cs typeface="Arial"/>
              </a:rPr>
              <a:t>.</a:t>
            </a:r>
            <a:endParaRPr lang="en-US" sz="1600" dirty="0">
              <a:latin typeface="Arial"/>
              <a:cs typeface="Arial"/>
            </a:endParaRPr>
          </a:p>
        </p:txBody>
      </p:sp>
      <p:pic>
        <p:nvPicPr>
          <p:cNvPr id="5" name="Picture 4" descr="ttps://wikispaces.psu.edu/download/attachments/46924781/image-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885" y="945832"/>
            <a:ext cx="8035848" cy="4591368"/>
          </a:xfrm>
          <a:prstGeom prst="rect">
            <a:avLst/>
          </a:prstGeom>
          <a:noFill/>
          <a:ln>
            <a:noFill/>
          </a:ln>
        </p:spPr>
      </p:pic>
      <p:sp>
        <p:nvSpPr>
          <p:cNvPr id="4" name="Rectangle 3"/>
          <p:cNvSpPr/>
          <p:nvPr/>
        </p:nvSpPr>
        <p:spPr>
          <a:xfrm>
            <a:off x="4572000" y="6611779"/>
            <a:ext cx="4572000" cy="246221"/>
          </a:xfrm>
          <a:prstGeom prst="rect">
            <a:avLst/>
          </a:prstGeom>
        </p:spPr>
        <p:txBody>
          <a:bodyPr>
            <a:spAutoFit/>
          </a:bodyPr>
          <a:lstStyle/>
          <a:p>
            <a:pPr algn="r"/>
            <a:r>
              <a:rPr lang="en-US" sz="1000" u="sng" dirty="0">
                <a:hlinkClick r:id="rId3"/>
              </a:rPr>
              <a:t>https://wikispaces.psu.edu/download/attachments/46924781/image-6.</a:t>
            </a:r>
            <a:r>
              <a:rPr lang="en-US" sz="1000" u="sng" dirty="0" smtClean="0">
                <a:hlinkClick r:id="rId3"/>
              </a:rPr>
              <a:t>jpg</a:t>
            </a:r>
            <a:endParaRPr lang="en-US" sz="1000" dirty="0"/>
          </a:p>
        </p:txBody>
      </p:sp>
      <p:sp>
        <p:nvSpPr>
          <p:cNvPr id="8" name="Rectangle 7"/>
          <p:cNvSpPr/>
          <p:nvPr/>
        </p:nvSpPr>
        <p:spPr>
          <a:xfrm>
            <a:off x="3632200" y="3066534"/>
            <a:ext cx="2703647" cy="369332"/>
          </a:xfrm>
          <a:prstGeom prst="rect">
            <a:avLst/>
          </a:prstGeom>
          <a:solidFill>
            <a:schemeClr val="bg1">
              <a:alpha val="72000"/>
            </a:schemeClr>
          </a:solidFill>
        </p:spPr>
        <p:txBody>
          <a:bodyPr wrap="none">
            <a:spAutoFit/>
          </a:bodyPr>
          <a:lstStyle/>
          <a:p>
            <a:pPr lvl="0"/>
            <a:r>
              <a:rPr lang="en-US" dirty="0">
                <a:solidFill>
                  <a:srgbClr val="000090"/>
                </a:solidFill>
              </a:rPr>
              <a:t>Rate of reaction is reduced</a:t>
            </a:r>
          </a:p>
        </p:txBody>
      </p:sp>
      <p:sp>
        <p:nvSpPr>
          <p:cNvPr id="9" name="Rectangle 8"/>
          <p:cNvSpPr/>
          <p:nvPr/>
        </p:nvSpPr>
        <p:spPr>
          <a:xfrm>
            <a:off x="4572000" y="1065768"/>
            <a:ext cx="3432888" cy="369332"/>
          </a:xfrm>
          <a:prstGeom prst="rect">
            <a:avLst/>
          </a:prstGeom>
        </p:spPr>
        <p:txBody>
          <a:bodyPr wrap="none">
            <a:spAutoFit/>
          </a:bodyPr>
          <a:lstStyle/>
          <a:p>
            <a:r>
              <a:rPr lang="en-US" b="1" dirty="0" smtClean="0">
                <a:solidFill>
                  <a:srgbClr val="000090"/>
                </a:solidFill>
              </a:rPr>
              <a:t>Features of competitive inhibitors</a:t>
            </a:r>
            <a:endParaRPr lang="en-US" b="1" dirty="0">
              <a:solidFill>
                <a:srgbClr val="000090"/>
              </a:solidFill>
            </a:endParaRPr>
          </a:p>
        </p:txBody>
      </p:sp>
      <p:sp>
        <p:nvSpPr>
          <p:cNvPr id="10" name="Rectangle 9"/>
          <p:cNvSpPr/>
          <p:nvPr/>
        </p:nvSpPr>
        <p:spPr>
          <a:xfrm>
            <a:off x="5994400" y="4306093"/>
            <a:ext cx="2933700" cy="1600438"/>
          </a:xfrm>
          <a:prstGeom prst="rect">
            <a:avLst/>
          </a:prstGeom>
          <a:solidFill>
            <a:srgbClr val="FFFFFF">
              <a:alpha val="76000"/>
            </a:srgbClr>
          </a:solidFill>
        </p:spPr>
        <p:txBody>
          <a:bodyPr wrap="square">
            <a:spAutoFit/>
          </a:bodyPr>
          <a:lstStyle/>
          <a:p>
            <a:pPr lvl="0"/>
            <a:r>
              <a:rPr lang="en-US" sz="1400" dirty="0">
                <a:solidFill>
                  <a:srgbClr val="000090"/>
                </a:solidFill>
              </a:rPr>
              <a:t>When the concentration of substrate begins to exceed the amount of inhibitor, the maximum rate of the uninhibited enzyme can be </a:t>
            </a:r>
            <a:r>
              <a:rPr lang="en-US" sz="1400" dirty="0" smtClean="0">
                <a:solidFill>
                  <a:srgbClr val="000090"/>
                </a:solidFill>
              </a:rPr>
              <a:t>achieved. However</a:t>
            </a:r>
            <a:r>
              <a:rPr lang="en-US" sz="1400" dirty="0">
                <a:solidFill>
                  <a:srgbClr val="000090"/>
                </a:solidFill>
              </a:rPr>
              <a:t>, it takes a much higher concentration of substrate to achieve this maximum rate.</a:t>
            </a:r>
          </a:p>
        </p:txBody>
      </p:sp>
      <p:sp>
        <p:nvSpPr>
          <p:cNvPr id="11" name="Up-Down Arrow 10"/>
          <p:cNvSpPr/>
          <p:nvPr/>
        </p:nvSpPr>
        <p:spPr>
          <a:xfrm>
            <a:off x="2832100" y="2638167"/>
            <a:ext cx="177800" cy="613033"/>
          </a:xfrm>
          <a:prstGeom prst="upDownArrow">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flipV="1">
            <a:off x="6083300" y="2095500"/>
            <a:ext cx="1447800" cy="2210594"/>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8" idx="1"/>
          </p:cNvCxnSpPr>
          <p:nvPr/>
        </p:nvCxnSpPr>
        <p:spPr>
          <a:xfrm flipH="1" flipV="1">
            <a:off x="2933700" y="2915166"/>
            <a:ext cx="698500" cy="336034"/>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2873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376238"/>
          </a:xfrm>
        </p:spPr>
        <p:txBody>
          <a:bodyPr>
            <a:noAutofit/>
          </a:bodyPr>
          <a:lstStyle/>
          <a:p>
            <a:r>
              <a:rPr lang="en-US" sz="1600" dirty="0">
                <a:latin typeface="Arial"/>
                <a:cs typeface="Arial"/>
              </a:rPr>
              <a:t>8.1</a:t>
            </a:r>
            <a:r>
              <a:rPr lang="en-US" sz="1600" dirty="0" smtClean="0">
                <a:latin typeface="Arial"/>
                <a:cs typeface="Arial"/>
              </a:rPr>
              <a:t>.S2 </a:t>
            </a:r>
            <a:r>
              <a:rPr lang="en-GB" sz="1600" dirty="0">
                <a:solidFill>
                  <a:srgbClr val="000000"/>
                </a:solidFill>
                <a:latin typeface="Arial"/>
                <a:ea typeface="ＭＳ 明朝"/>
                <a:cs typeface="Arial"/>
              </a:rPr>
              <a:t>Distinguishing different types of inhibition from graphs at specified substrate concentration</a:t>
            </a:r>
            <a:r>
              <a:rPr lang="en-GB" sz="1600" dirty="0" smtClean="0">
                <a:solidFill>
                  <a:srgbClr val="000000"/>
                </a:solidFill>
                <a:latin typeface="Arial"/>
                <a:ea typeface="ＭＳ 明朝"/>
                <a:cs typeface="Arial"/>
              </a:rPr>
              <a:t>.</a:t>
            </a:r>
            <a:endParaRPr lang="en-US" sz="1600" dirty="0">
              <a:latin typeface="Arial"/>
              <a:cs typeface="Arial"/>
            </a:endParaRPr>
          </a:p>
        </p:txBody>
      </p:sp>
      <p:pic>
        <p:nvPicPr>
          <p:cNvPr id="5" name="Picture 4" descr="ttps://wikispaces.psu.edu/download/attachments/46924781/image-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885" y="945832"/>
            <a:ext cx="8035848" cy="4591368"/>
          </a:xfrm>
          <a:prstGeom prst="rect">
            <a:avLst/>
          </a:prstGeom>
          <a:noFill/>
          <a:ln>
            <a:noFill/>
          </a:ln>
        </p:spPr>
      </p:pic>
      <p:sp>
        <p:nvSpPr>
          <p:cNvPr id="4" name="Rectangle 3"/>
          <p:cNvSpPr/>
          <p:nvPr/>
        </p:nvSpPr>
        <p:spPr>
          <a:xfrm>
            <a:off x="4572000" y="6611779"/>
            <a:ext cx="4572000" cy="246221"/>
          </a:xfrm>
          <a:prstGeom prst="rect">
            <a:avLst/>
          </a:prstGeom>
        </p:spPr>
        <p:txBody>
          <a:bodyPr>
            <a:spAutoFit/>
          </a:bodyPr>
          <a:lstStyle/>
          <a:p>
            <a:pPr algn="r"/>
            <a:r>
              <a:rPr lang="en-US" sz="1000" u="sng" dirty="0">
                <a:hlinkClick r:id="rId3"/>
              </a:rPr>
              <a:t>https://wikispaces.psu.edu/download/attachments/46924781/image-6.</a:t>
            </a:r>
            <a:r>
              <a:rPr lang="en-US" sz="1000" u="sng" dirty="0" smtClean="0">
                <a:hlinkClick r:id="rId3"/>
              </a:rPr>
              <a:t>jpg</a:t>
            </a:r>
            <a:endParaRPr lang="en-US" sz="1000" dirty="0"/>
          </a:p>
        </p:txBody>
      </p:sp>
      <p:sp>
        <p:nvSpPr>
          <p:cNvPr id="8" name="Rectangle 7"/>
          <p:cNvSpPr/>
          <p:nvPr/>
        </p:nvSpPr>
        <p:spPr>
          <a:xfrm>
            <a:off x="3632200" y="3066534"/>
            <a:ext cx="2703647" cy="369332"/>
          </a:xfrm>
          <a:prstGeom prst="rect">
            <a:avLst/>
          </a:prstGeom>
          <a:solidFill>
            <a:schemeClr val="bg1">
              <a:alpha val="72000"/>
            </a:schemeClr>
          </a:solidFill>
        </p:spPr>
        <p:txBody>
          <a:bodyPr wrap="none">
            <a:spAutoFit/>
          </a:bodyPr>
          <a:lstStyle/>
          <a:p>
            <a:pPr lvl="0"/>
            <a:r>
              <a:rPr lang="en-US" dirty="0">
                <a:solidFill>
                  <a:schemeClr val="accent6">
                    <a:lumMod val="75000"/>
                  </a:schemeClr>
                </a:solidFill>
              </a:rPr>
              <a:t>Rate of reaction is reduced</a:t>
            </a:r>
          </a:p>
        </p:txBody>
      </p:sp>
      <p:sp>
        <p:nvSpPr>
          <p:cNvPr id="9" name="Rectangle 8"/>
          <p:cNvSpPr/>
          <p:nvPr/>
        </p:nvSpPr>
        <p:spPr>
          <a:xfrm>
            <a:off x="4572000" y="1065768"/>
            <a:ext cx="3877985" cy="369332"/>
          </a:xfrm>
          <a:prstGeom prst="rect">
            <a:avLst/>
          </a:prstGeom>
        </p:spPr>
        <p:txBody>
          <a:bodyPr wrap="none">
            <a:spAutoFit/>
          </a:bodyPr>
          <a:lstStyle/>
          <a:p>
            <a:r>
              <a:rPr lang="en-US" b="1" dirty="0" smtClean="0">
                <a:solidFill>
                  <a:schemeClr val="accent6">
                    <a:lumMod val="75000"/>
                  </a:schemeClr>
                </a:solidFill>
              </a:rPr>
              <a:t>Features of non-competitive inhibitors</a:t>
            </a:r>
            <a:endParaRPr lang="en-US" b="1" dirty="0">
              <a:solidFill>
                <a:schemeClr val="accent6">
                  <a:lumMod val="75000"/>
                </a:schemeClr>
              </a:solidFill>
            </a:endParaRPr>
          </a:p>
        </p:txBody>
      </p:sp>
      <p:sp>
        <p:nvSpPr>
          <p:cNvPr id="10" name="Rectangle 9"/>
          <p:cNvSpPr/>
          <p:nvPr/>
        </p:nvSpPr>
        <p:spPr>
          <a:xfrm>
            <a:off x="5516285" y="5101649"/>
            <a:ext cx="2933700" cy="1169551"/>
          </a:xfrm>
          <a:prstGeom prst="rect">
            <a:avLst/>
          </a:prstGeom>
          <a:solidFill>
            <a:srgbClr val="FFFFFF">
              <a:alpha val="76000"/>
            </a:srgbClr>
          </a:solidFill>
        </p:spPr>
        <p:txBody>
          <a:bodyPr wrap="square">
            <a:spAutoFit/>
          </a:bodyPr>
          <a:lstStyle/>
          <a:p>
            <a:pPr lvl="0"/>
            <a:r>
              <a:rPr lang="en-US" sz="1400" dirty="0">
                <a:solidFill>
                  <a:schemeClr val="accent6">
                    <a:lumMod val="75000"/>
                  </a:schemeClr>
                </a:solidFill>
              </a:rPr>
              <a:t>It takes approximately the same concentration of enzyme to reach the maximum rate</a:t>
            </a:r>
            <a:r>
              <a:rPr lang="en-US" sz="1400" dirty="0" smtClean="0">
                <a:solidFill>
                  <a:schemeClr val="accent6">
                    <a:lumMod val="75000"/>
                  </a:schemeClr>
                </a:solidFill>
              </a:rPr>
              <a:t>, but </a:t>
            </a:r>
            <a:r>
              <a:rPr lang="en-US" sz="1400" dirty="0">
                <a:solidFill>
                  <a:schemeClr val="accent6">
                    <a:lumMod val="75000"/>
                  </a:schemeClr>
                </a:solidFill>
              </a:rPr>
              <a:t>the maximum rate is lower than the uninhibited enzyme</a:t>
            </a:r>
            <a:r>
              <a:rPr lang="en-US" sz="1400" dirty="0" smtClean="0">
                <a:solidFill>
                  <a:schemeClr val="accent6">
                    <a:lumMod val="75000"/>
                  </a:schemeClr>
                </a:solidFill>
              </a:rPr>
              <a:t>.</a:t>
            </a:r>
            <a:endParaRPr lang="en-US" sz="1400" dirty="0">
              <a:solidFill>
                <a:schemeClr val="accent6">
                  <a:lumMod val="75000"/>
                </a:schemeClr>
              </a:solidFill>
            </a:endParaRPr>
          </a:p>
        </p:txBody>
      </p:sp>
      <p:sp>
        <p:nvSpPr>
          <p:cNvPr id="11" name="Up-Down Arrow 10"/>
          <p:cNvSpPr/>
          <p:nvPr/>
        </p:nvSpPr>
        <p:spPr>
          <a:xfrm>
            <a:off x="2806700" y="2650867"/>
            <a:ext cx="177800" cy="1413133"/>
          </a:xfrm>
          <a:prstGeom prst="upDownArrow">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a:stCxn id="10" idx="0"/>
          </p:cNvCxnSpPr>
          <p:nvPr/>
        </p:nvCxnSpPr>
        <p:spPr>
          <a:xfrm flipH="1" flipV="1">
            <a:off x="6184901" y="3873501"/>
            <a:ext cx="798234" cy="1228148"/>
          </a:xfrm>
          <a:prstGeom prst="lin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8" idx="1"/>
          </p:cNvCxnSpPr>
          <p:nvPr/>
        </p:nvCxnSpPr>
        <p:spPr>
          <a:xfrm flipH="1" flipV="1">
            <a:off x="2933700" y="2915166"/>
            <a:ext cx="698500" cy="336034"/>
          </a:xfrm>
          <a:prstGeom prst="lin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flipV="1">
            <a:off x="6184900" y="2006600"/>
            <a:ext cx="798235" cy="3095049"/>
          </a:xfrm>
          <a:prstGeom prst="lin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520700" y="5474136"/>
            <a:ext cx="4572000" cy="1169551"/>
          </a:xfrm>
          <a:prstGeom prst="rect">
            <a:avLst/>
          </a:prstGeom>
        </p:spPr>
        <p:txBody>
          <a:bodyPr>
            <a:spAutoFit/>
          </a:bodyPr>
          <a:lstStyle/>
          <a:p>
            <a:pPr marL="285750" lvl="0" indent="-285750">
              <a:buFont typeface="Arial"/>
              <a:buChar char="•"/>
            </a:pPr>
            <a:r>
              <a:rPr lang="en-US" sz="1400" i="1" dirty="0"/>
              <a:t>The binding of the non-competitive inhibitor prevents some of the enzymes from being able to react regardless of substrate concentration.</a:t>
            </a:r>
          </a:p>
          <a:p>
            <a:pPr marL="285750" lvl="0" indent="-285750">
              <a:buFont typeface="Arial"/>
              <a:buChar char="•"/>
            </a:pPr>
            <a:r>
              <a:rPr lang="en-US" sz="1400" i="1" dirty="0"/>
              <a:t>Those enzymes that do not bind inhibitors follow the same pattern as the normal enzyme.</a:t>
            </a:r>
          </a:p>
        </p:txBody>
      </p:sp>
    </p:spTree>
    <p:extLst>
      <p:ext uri="{BB962C8B-B14F-4D97-AF65-F5344CB8AC3E}">
        <p14:creationId xmlns:p14="http://schemas.microsoft.com/office/powerpoint/2010/main" val="1258187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0-04 at 10.26.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700"/>
            <a:ext cx="9144000" cy="6435469"/>
          </a:xfrm>
          <a:prstGeom prst="rect">
            <a:avLst/>
          </a:prstGeom>
        </p:spPr>
      </p:pic>
      <p:sp>
        <p:nvSpPr>
          <p:cNvPr id="2" name="Title 1"/>
          <p:cNvSpPr>
            <a:spLocks noGrp="1"/>
          </p:cNvSpPr>
          <p:nvPr>
            <p:ph type="title"/>
          </p:nvPr>
        </p:nvSpPr>
        <p:spPr>
          <a:xfrm>
            <a:off x="0" y="4762"/>
            <a:ext cx="9144000" cy="376238"/>
          </a:xfrm>
        </p:spPr>
        <p:txBody>
          <a:bodyPr>
            <a:noAutofit/>
          </a:bodyPr>
          <a:lstStyle/>
          <a:p>
            <a:r>
              <a:rPr lang="en-US" sz="1600" dirty="0">
                <a:latin typeface="Arial"/>
                <a:cs typeface="Arial"/>
              </a:rPr>
              <a:t>8.1.</a:t>
            </a:r>
            <a:r>
              <a:rPr lang="en-US" sz="1600" dirty="0" smtClean="0">
                <a:latin typeface="Arial"/>
                <a:cs typeface="Arial"/>
              </a:rPr>
              <a:t>U3 Enzyme </a:t>
            </a:r>
            <a:r>
              <a:rPr lang="en-US" sz="1600" dirty="0">
                <a:latin typeface="Arial"/>
                <a:cs typeface="Arial"/>
              </a:rPr>
              <a:t>inhibitors can be competitive or non-competitive.</a:t>
            </a:r>
          </a:p>
        </p:txBody>
      </p:sp>
      <p:pic>
        <p:nvPicPr>
          <p:cNvPr id="13" name="Picture 12">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6493371"/>
            <a:ext cx="1574799" cy="377329"/>
          </a:xfrm>
          <a:prstGeom prst="rect">
            <a:avLst/>
          </a:prstGeom>
        </p:spPr>
      </p:pic>
      <p:sp>
        <p:nvSpPr>
          <p:cNvPr id="5" name="Rectangle 4"/>
          <p:cNvSpPr/>
          <p:nvPr/>
        </p:nvSpPr>
        <p:spPr>
          <a:xfrm>
            <a:off x="188912" y="5962492"/>
            <a:ext cx="4713287" cy="523220"/>
          </a:xfrm>
          <a:prstGeom prst="rect">
            <a:avLst/>
          </a:prstGeom>
          <a:solidFill>
            <a:schemeClr val="bg1"/>
          </a:solidFill>
        </p:spPr>
        <p:txBody>
          <a:bodyPr wrap="square">
            <a:spAutoFit/>
          </a:bodyPr>
          <a:lstStyle/>
          <a:p>
            <a:pPr algn="ctr"/>
            <a:r>
              <a:rPr lang="en-US" sz="1400" dirty="0">
                <a:hlinkClick r:id="rId5"/>
              </a:rPr>
              <a:t>http://</a:t>
            </a:r>
            <a:r>
              <a:rPr lang="en-US" sz="1400" dirty="0" err="1">
                <a:hlinkClick r:id="rId5"/>
              </a:rPr>
              <a:t>highered.mheducation.com</a:t>
            </a:r>
            <a:r>
              <a:rPr lang="en-US" sz="1400" dirty="0">
                <a:hlinkClick r:id="rId5"/>
              </a:rPr>
              <a:t>/sites/dl/free/0072437316/120070/bio10.swf</a:t>
            </a:r>
            <a:endParaRPr lang="en-US" sz="1400" dirty="0"/>
          </a:p>
        </p:txBody>
      </p:sp>
    </p:spTree>
    <p:extLst>
      <p:ext uri="{BB962C8B-B14F-4D97-AF65-F5344CB8AC3E}">
        <p14:creationId xmlns:p14="http://schemas.microsoft.com/office/powerpoint/2010/main" val="409036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376238"/>
          </a:xfrm>
        </p:spPr>
        <p:txBody>
          <a:bodyPr>
            <a:noAutofit/>
          </a:bodyPr>
          <a:lstStyle/>
          <a:p>
            <a:r>
              <a:rPr lang="en-US" sz="1600" dirty="0">
                <a:latin typeface="Arial"/>
                <a:cs typeface="Arial"/>
              </a:rPr>
              <a:t>8.1.A1 End-product inhibition of the pathway that converts threonine to isoleucine</a:t>
            </a:r>
            <a:r>
              <a:rPr lang="en-US" sz="1600" dirty="0" smtClean="0">
                <a:latin typeface="Arial"/>
                <a:cs typeface="Arial"/>
              </a:rPr>
              <a:t>.</a:t>
            </a:r>
            <a:endParaRPr lang="en-US" sz="1600" dirty="0">
              <a:latin typeface="Arial"/>
              <a:cs typeface="Arial"/>
            </a:endParaRPr>
          </a:p>
        </p:txBody>
      </p:sp>
      <p:pic>
        <p:nvPicPr>
          <p:cNvPr id="15" name="Picture 14" descr="http://www.uic.edu/classes/bios/bios100/lecturesf04am/feedback-inh.gif"/>
          <p:cNvPicPr/>
          <p:nvPr/>
        </p:nvPicPr>
        <p:blipFill>
          <a:blip r:embed="rId2">
            <a:extLst>
              <a:ext uri="{28A0092B-C50C-407E-A947-70E740481C1C}">
                <a14:useLocalDpi xmlns:a14="http://schemas.microsoft.com/office/drawing/2010/main" val="0"/>
              </a:ext>
            </a:extLst>
          </a:blip>
          <a:srcRect/>
          <a:stretch>
            <a:fillRect/>
          </a:stretch>
        </p:blipFill>
        <p:spPr bwMode="auto">
          <a:xfrm>
            <a:off x="23813" y="495617"/>
            <a:ext cx="5665787" cy="6019483"/>
          </a:xfrm>
          <a:prstGeom prst="rect">
            <a:avLst/>
          </a:prstGeom>
          <a:noFill/>
          <a:ln>
            <a:noFill/>
          </a:ln>
        </p:spPr>
      </p:pic>
      <p:sp>
        <p:nvSpPr>
          <p:cNvPr id="3" name="Rectangle 2"/>
          <p:cNvSpPr/>
          <p:nvPr/>
        </p:nvSpPr>
        <p:spPr>
          <a:xfrm>
            <a:off x="4572000" y="6610192"/>
            <a:ext cx="4572000" cy="246221"/>
          </a:xfrm>
          <a:prstGeom prst="rect">
            <a:avLst/>
          </a:prstGeom>
        </p:spPr>
        <p:txBody>
          <a:bodyPr>
            <a:spAutoFit/>
          </a:bodyPr>
          <a:lstStyle/>
          <a:p>
            <a:pPr algn="r"/>
            <a:r>
              <a:rPr lang="en-GB" sz="1000" u="sng" dirty="0">
                <a:hlinkClick r:id="rId3"/>
              </a:rPr>
              <a:t>http://www.uic.edu/classes/bios/bios100/lecturesf04am/feedback-inh.gif</a:t>
            </a:r>
            <a:r>
              <a:rPr lang="en-US" sz="1000" dirty="0"/>
              <a:t> </a:t>
            </a:r>
          </a:p>
        </p:txBody>
      </p:sp>
      <p:sp>
        <p:nvSpPr>
          <p:cNvPr id="6" name="Rectangle 5"/>
          <p:cNvSpPr/>
          <p:nvPr/>
        </p:nvSpPr>
        <p:spPr>
          <a:xfrm>
            <a:off x="5384800" y="495617"/>
            <a:ext cx="3581400" cy="4770537"/>
          </a:xfrm>
          <a:prstGeom prst="rect">
            <a:avLst/>
          </a:prstGeom>
        </p:spPr>
        <p:txBody>
          <a:bodyPr wrap="square">
            <a:spAutoFit/>
          </a:bodyPr>
          <a:lstStyle/>
          <a:p>
            <a:pPr lvl="0"/>
            <a:r>
              <a:rPr lang="en-GB" sz="1600" b="1" dirty="0" smtClean="0"/>
              <a:t>Isoleucine </a:t>
            </a:r>
            <a:r>
              <a:rPr lang="en-GB" sz="1600" b="1" dirty="0"/>
              <a:t>is an essential amino </a:t>
            </a:r>
            <a:r>
              <a:rPr lang="en-GB" sz="1600" b="1" dirty="0" smtClean="0"/>
              <a:t>acid*</a:t>
            </a:r>
          </a:p>
          <a:p>
            <a:pPr lvl="0"/>
            <a:endParaRPr lang="en-US" sz="1600" dirty="0"/>
          </a:p>
          <a:p>
            <a:pPr marL="285750" lvl="0" indent="-285750">
              <a:buFont typeface="Arial"/>
              <a:buChar char="•"/>
            </a:pPr>
            <a:r>
              <a:rPr lang="en-GB" sz="1600" dirty="0"/>
              <a:t>Bacteria synthesize isoleucine from threonine in a series of five enzyme-catalysed </a:t>
            </a:r>
            <a:r>
              <a:rPr lang="en-GB" sz="1600" dirty="0" smtClean="0"/>
              <a:t>steps</a:t>
            </a:r>
            <a:endParaRPr lang="en-US" sz="1600" dirty="0"/>
          </a:p>
          <a:p>
            <a:pPr marL="285750" lvl="0" indent="-285750">
              <a:buFont typeface="Arial"/>
              <a:buChar char="•"/>
            </a:pPr>
            <a:r>
              <a:rPr lang="en-GB" sz="1600" dirty="0"/>
              <a:t>As the concentration of isoleucine increases, some of it binds to the allosteric site of threonine </a:t>
            </a:r>
            <a:r>
              <a:rPr lang="en-GB" sz="1600" dirty="0" err="1"/>
              <a:t>deaminase</a:t>
            </a:r>
            <a:endParaRPr lang="en-US" sz="1600" dirty="0"/>
          </a:p>
          <a:p>
            <a:pPr marL="285750" lvl="0" indent="-285750">
              <a:buFont typeface="Arial"/>
              <a:buChar char="•"/>
            </a:pPr>
            <a:r>
              <a:rPr lang="en-GB" sz="1600" dirty="0"/>
              <a:t>Isoleucine acts as a non-competitive inhibitor to threonine </a:t>
            </a:r>
            <a:r>
              <a:rPr lang="en-GB" sz="1600" dirty="0" err="1"/>
              <a:t>deaminase</a:t>
            </a:r>
            <a:endParaRPr lang="en-US" sz="1600" dirty="0"/>
          </a:p>
          <a:p>
            <a:pPr marL="285750" lvl="0" indent="-285750">
              <a:buFont typeface="Arial"/>
              <a:buChar char="•"/>
            </a:pPr>
            <a:r>
              <a:rPr lang="en-GB" sz="1600" dirty="0"/>
              <a:t>The pathway is then turned off, regulating isoleucine production.</a:t>
            </a:r>
            <a:endParaRPr lang="en-US" sz="1600" dirty="0"/>
          </a:p>
          <a:p>
            <a:pPr marL="285750" indent="-285750">
              <a:buFont typeface="Arial"/>
              <a:buChar char="•"/>
            </a:pPr>
            <a:r>
              <a:rPr lang="en-GB" sz="1600" dirty="0"/>
              <a:t>If the concentration of isoleucine later falls (as a result of its use) then the allosteric sites of threonine </a:t>
            </a:r>
            <a:r>
              <a:rPr lang="en-GB" sz="1600" dirty="0" err="1"/>
              <a:t>deaminase</a:t>
            </a:r>
            <a:r>
              <a:rPr lang="en-GB" sz="1600" dirty="0"/>
              <a:t> are emptied and the enzymes recommences the conversion of threonine to isoleucine takes place.</a:t>
            </a:r>
            <a:r>
              <a:rPr lang="en-US" sz="1600" dirty="0"/>
              <a:t> </a:t>
            </a:r>
          </a:p>
        </p:txBody>
      </p:sp>
      <p:sp>
        <p:nvSpPr>
          <p:cNvPr id="7" name="Rectangle 6"/>
          <p:cNvSpPr/>
          <p:nvPr/>
        </p:nvSpPr>
        <p:spPr>
          <a:xfrm>
            <a:off x="5384800" y="5825362"/>
            <a:ext cx="3733800" cy="523220"/>
          </a:xfrm>
          <a:prstGeom prst="rect">
            <a:avLst/>
          </a:prstGeom>
        </p:spPr>
        <p:txBody>
          <a:bodyPr wrap="square">
            <a:spAutoFit/>
          </a:bodyPr>
          <a:lstStyle/>
          <a:p>
            <a:r>
              <a:rPr lang="en-US" sz="1400" i="1" dirty="0" smtClean="0"/>
              <a:t>*Essential </a:t>
            </a:r>
            <a:r>
              <a:rPr lang="en-US" sz="1400" i="1" dirty="0"/>
              <a:t>amino acids cannot be made by the </a:t>
            </a:r>
            <a:r>
              <a:rPr lang="en-US" sz="1400" i="1" dirty="0" smtClean="0"/>
              <a:t>body, therefore </a:t>
            </a:r>
            <a:r>
              <a:rPr lang="en-US" sz="1400" i="1" dirty="0"/>
              <a:t>they must </a:t>
            </a:r>
            <a:r>
              <a:rPr lang="en-US" sz="1400" i="1" dirty="0" smtClean="0"/>
              <a:t>come from </a:t>
            </a:r>
            <a:r>
              <a:rPr lang="en-US" sz="1400" i="1" dirty="0"/>
              <a:t>food.</a:t>
            </a:r>
          </a:p>
        </p:txBody>
      </p:sp>
    </p:spTree>
    <p:extLst>
      <p:ext uri="{BB962C8B-B14F-4D97-AF65-F5344CB8AC3E}">
        <p14:creationId xmlns:p14="http://schemas.microsoft.com/office/powerpoint/2010/main" val="2932082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2700"/>
            <a:ext cx="9144000" cy="6858000"/>
          </a:xfrm>
          <a:prstGeom prst="rect">
            <a:avLst/>
          </a:prstGeom>
          <a:solidFill>
            <a:srgbClr val="FFFFFF">
              <a:alpha val="47000"/>
            </a:srgbClr>
          </a:solidFill>
        </p:spPr>
      </p:pic>
      <p:sp>
        <p:nvSpPr>
          <p:cNvPr id="2" name="Title 1"/>
          <p:cNvSpPr>
            <a:spLocks noGrp="1"/>
          </p:cNvSpPr>
          <p:nvPr>
            <p:ph type="title"/>
          </p:nvPr>
        </p:nvSpPr>
        <p:spPr>
          <a:xfrm>
            <a:off x="0" y="4762"/>
            <a:ext cx="9144000" cy="376238"/>
          </a:xfrm>
        </p:spPr>
        <p:txBody>
          <a:bodyPr>
            <a:noAutofit/>
          </a:bodyPr>
          <a:lstStyle/>
          <a:p>
            <a:r>
              <a:rPr lang="en-US" sz="1600" dirty="0">
                <a:latin typeface="Arial"/>
                <a:cs typeface="Arial"/>
              </a:rPr>
              <a:t>8.1.A2 Use of databases to identify potential new anti-malarial drugs.</a:t>
            </a:r>
          </a:p>
        </p:txBody>
      </p:sp>
      <p:sp>
        <p:nvSpPr>
          <p:cNvPr id="4" name="Rectangle 3"/>
          <p:cNvSpPr/>
          <p:nvPr/>
        </p:nvSpPr>
        <p:spPr>
          <a:xfrm>
            <a:off x="1206500" y="3350362"/>
            <a:ext cx="7632700" cy="1754327"/>
          </a:xfrm>
          <a:prstGeom prst="rect">
            <a:avLst/>
          </a:prstGeom>
          <a:solidFill>
            <a:srgbClr val="FFFFFF">
              <a:alpha val="47000"/>
            </a:srgbClr>
          </a:solidFill>
        </p:spPr>
        <p:txBody>
          <a:bodyPr wrap="square">
            <a:spAutoFit/>
          </a:bodyPr>
          <a:lstStyle/>
          <a:p>
            <a:pPr marL="285750" indent="-285750">
              <a:buFont typeface="Arial"/>
              <a:buChar char="•"/>
            </a:pPr>
            <a:r>
              <a:rPr lang="en-GB" dirty="0" smtClean="0"/>
              <a:t>Sometimes </a:t>
            </a:r>
            <a:r>
              <a:rPr lang="en-GB" dirty="0"/>
              <a:t>when a chemical binds to a target site, it can significantly alter metabolic </a:t>
            </a:r>
            <a:r>
              <a:rPr lang="en-GB" dirty="0" smtClean="0"/>
              <a:t>activity.</a:t>
            </a:r>
            <a:endParaRPr lang="en-US" dirty="0"/>
          </a:p>
          <a:p>
            <a:pPr marL="285750" indent="-285750">
              <a:buFont typeface="Arial"/>
              <a:buChar char="•"/>
            </a:pPr>
            <a:r>
              <a:rPr lang="en-GB" dirty="0" smtClean="0"/>
              <a:t>Massive </a:t>
            </a:r>
            <a:r>
              <a:rPr lang="en-GB" dirty="0"/>
              <a:t>libraries of chemicals are tested individually on a range of related </a:t>
            </a:r>
            <a:r>
              <a:rPr lang="en-GB" dirty="0" smtClean="0"/>
              <a:t>organisms.</a:t>
            </a:r>
          </a:p>
          <a:p>
            <a:pPr marL="285750" indent="-285750">
              <a:buFont typeface="Arial"/>
              <a:buChar char="•"/>
            </a:pPr>
            <a:r>
              <a:rPr lang="en-GB" dirty="0" smtClean="0"/>
              <a:t>For </a:t>
            </a:r>
            <a:r>
              <a:rPr lang="en-GB" dirty="0"/>
              <a:t>each organism a range of target sites are </a:t>
            </a:r>
            <a:r>
              <a:rPr lang="en-GB" dirty="0" smtClean="0"/>
              <a:t>identified.</a:t>
            </a:r>
            <a:endParaRPr lang="en-US" dirty="0"/>
          </a:p>
          <a:p>
            <a:pPr marL="285750" indent="-285750">
              <a:buFont typeface="Arial"/>
              <a:buChar char="•"/>
            </a:pPr>
            <a:r>
              <a:rPr lang="en-GB" dirty="0" smtClean="0"/>
              <a:t>A </a:t>
            </a:r>
            <a:r>
              <a:rPr lang="en-GB" dirty="0"/>
              <a:t>range of chemicals which are known to work on those sites are tested.</a:t>
            </a:r>
            <a:endParaRPr lang="en-US" dirty="0"/>
          </a:p>
        </p:txBody>
      </p:sp>
      <p:sp>
        <p:nvSpPr>
          <p:cNvPr id="3" name="Rectangle 2"/>
          <p:cNvSpPr/>
          <p:nvPr/>
        </p:nvSpPr>
        <p:spPr>
          <a:xfrm>
            <a:off x="393700" y="682536"/>
            <a:ext cx="4572000" cy="1292662"/>
          </a:xfrm>
          <a:prstGeom prst="rect">
            <a:avLst/>
          </a:prstGeom>
          <a:solidFill>
            <a:srgbClr val="FFFFFF">
              <a:alpha val="47000"/>
            </a:srgbClr>
          </a:solidFill>
        </p:spPr>
        <p:txBody>
          <a:bodyPr wrap="square">
            <a:spAutoFit/>
          </a:bodyPr>
          <a:lstStyle/>
          <a:p>
            <a:r>
              <a:rPr lang="en-GB" sz="2400" b="1" dirty="0"/>
              <a:t>Bioinformatics</a:t>
            </a:r>
            <a:r>
              <a:rPr lang="en-GB" dirty="0"/>
              <a:t> is an approach whereby multiple research groups can add information to a database enabling other groups to query the database.</a:t>
            </a:r>
            <a:endParaRPr lang="en-US" dirty="0"/>
          </a:p>
        </p:txBody>
      </p:sp>
      <p:sp>
        <p:nvSpPr>
          <p:cNvPr id="5" name="Rectangle 4"/>
          <p:cNvSpPr/>
          <p:nvPr/>
        </p:nvSpPr>
        <p:spPr>
          <a:xfrm>
            <a:off x="736600" y="2244598"/>
            <a:ext cx="6959600" cy="646331"/>
          </a:xfrm>
          <a:prstGeom prst="rect">
            <a:avLst/>
          </a:prstGeom>
          <a:solidFill>
            <a:srgbClr val="FFFFFF">
              <a:alpha val="47000"/>
            </a:srgbClr>
          </a:solidFill>
        </p:spPr>
        <p:txBody>
          <a:bodyPr wrap="square">
            <a:spAutoFit/>
          </a:bodyPr>
          <a:lstStyle/>
          <a:p>
            <a:r>
              <a:rPr lang="en-US" dirty="0"/>
              <a:t>Bioinformatics has facilitated research into metabolic pathways is referred to as </a:t>
            </a:r>
            <a:r>
              <a:rPr lang="en-US" dirty="0" err="1"/>
              <a:t>chemogenomics</a:t>
            </a:r>
            <a:r>
              <a:rPr lang="en-US" dirty="0" smtClean="0"/>
              <a:t>.</a:t>
            </a:r>
            <a:endParaRPr lang="en-US" dirty="0"/>
          </a:p>
        </p:txBody>
      </p:sp>
      <p:sp>
        <p:nvSpPr>
          <p:cNvPr id="8" name="Rectangle 7"/>
          <p:cNvSpPr/>
          <p:nvPr/>
        </p:nvSpPr>
        <p:spPr>
          <a:xfrm>
            <a:off x="4572000" y="6611779"/>
            <a:ext cx="4572000" cy="246221"/>
          </a:xfrm>
          <a:prstGeom prst="rect">
            <a:avLst/>
          </a:prstGeom>
        </p:spPr>
        <p:txBody>
          <a:bodyPr>
            <a:spAutoFit/>
          </a:bodyPr>
          <a:lstStyle/>
          <a:p>
            <a:pPr algn="r"/>
            <a:r>
              <a:rPr lang="en-US" sz="1000" dirty="0">
                <a:hlinkClick r:id="rId3"/>
              </a:rPr>
              <a:t>http://</a:t>
            </a:r>
            <a:r>
              <a:rPr lang="en-US" sz="1000" dirty="0" err="1">
                <a:hlinkClick r:id="rId3"/>
              </a:rPr>
              <a:t>upload.wikimedia.org</a:t>
            </a:r>
            <a:r>
              <a:rPr lang="en-US" sz="1000" dirty="0">
                <a:hlinkClick r:id="rId3"/>
              </a:rPr>
              <a:t>/</a:t>
            </a:r>
            <a:r>
              <a:rPr lang="en-US" sz="1000" dirty="0" err="1">
                <a:hlinkClick r:id="rId3"/>
              </a:rPr>
              <a:t>wikipedia</a:t>
            </a:r>
            <a:r>
              <a:rPr lang="en-US" sz="1000" dirty="0">
                <a:hlinkClick r:id="rId3"/>
              </a:rPr>
              <a:t>/commons/0/02/Mosquito_bite4.jpg</a:t>
            </a:r>
            <a:endParaRPr lang="en-US" sz="1000" dirty="0"/>
          </a:p>
        </p:txBody>
      </p:sp>
      <p:pic>
        <p:nvPicPr>
          <p:cNvPr id="9" name="Picture 8" descr="Screen Shot 2014-07-04 at 13.02.1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48797"/>
            <a:ext cx="993625" cy="429065"/>
          </a:xfrm>
          <a:prstGeom prst="rect">
            <a:avLst/>
          </a:prstGeom>
        </p:spPr>
      </p:pic>
      <p:pic>
        <p:nvPicPr>
          <p:cNvPr id="10" name="Picture 9" descr="Screen Shot 2014-07-04 at 13.02.1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626" y="6448797"/>
            <a:ext cx="1239520" cy="429065"/>
          </a:xfrm>
          <a:prstGeom prst="rect">
            <a:avLst/>
          </a:prstGeom>
        </p:spPr>
      </p:pic>
    </p:spTree>
    <p:extLst>
      <p:ext uri="{BB962C8B-B14F-4D97-AF65-F5344CB8AC3E}">
        <p14:creationId xmlns:p14="http://schemas.microsoft.com/office/powerpoint/2010/main" val="1800560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2700"/>
            <a:ext cx="9144000" cy="6858000"/>
          </a:xfrm>
          <a:prstGeom prst="rect">
            <a:avLst/>
          </a:prstGeom>
          <a:solidFill>
            <a:srgbClr val="FFFFFF">
              <a:alpha val="47000"/>
            </a:srgbClr>
          </a:solidFill>
        </p:spPr>
      </p:pic>
      <p:sp>
        <p:nvSpPr>
          <p:cNvPr id="2" name="Title 1"/>
          <p:cNvSpPr>
            <a:spLocks noGrp="1"/>
          </p:cNvSpPr>
          <p:nvPr>
            <p:ph type="title"/>
          </p:nvPr>
        </p:nvSpPr>
        <p:spPr>
          <a:xfrm>
            <a:off x="0" y="4762"/>
            <a:ext cx="9144000" cy="376238"/>
          </a:xfrm>
        </p:spPr>
        <p:txBody>
          <a:bodyPr>
            <a:noAutofit/>
          </a:bodyPr>
          <a:lstStyle/>
          <a:p>
            <a:r>
              <a:rPr lang="en-US" sz="1600" dirty="0">
                <a:latin typeface="Arial"/>
                <a:cs typeface="Arial"/>
              </a:rPr>
              <a:t>8.1.A2 Use of databases to identify potential new anti-malarial drugs</a:t>
            </a:r>
            <a:r>
              <a:rPr lang="en-US" sz="1600" dirty="0" smtClean="0">
                <a:latin typeface="Arial"/>
                <a:cs typeface="Arial"/>
              </a:rPr>
              <a:t>.</a:t>
            </a:r>
            <a:endParaRPr lang="en-US" sz="1600" dirty="0">
              <a:latin typeface="Arial"/>
              <a:cs typeface="Arial"/>
            </a:endParaRPr>
          </a:p>
        </p:txBody>
      </p:sp>
      <p:sp>
        <p:nvSpPr>
          <p:cNvPr id="4" name="Rectangle 3"/>
          <p:cNvSpPr/>
          <p:nvPr/>
        </p:nvSpPr>
        <p:spPr>
          <a:xfrm>
            <a:off x="825500" y="2881055"/>
            <a:ext cx="8013700" cy="2585323"/>
          </a:xfrm>
          <a:prstGeom prst="rect">
            <a:avLst/>
          </a:prstGeom>
          <a:solidFill>
            <a:srgbClr val="FFFFFF">
              <a:alpha val="47000"/>
            </a:srgbClr>
          </a:solidFill>
        </p:spPr>
        <p:txBody>
          <a:bodyPr wrap="square">
            <a:spAutoFit/>
          </a:bodyPr>
          <a:lstStyle/>
          <a:p>
            <a:pPr marL="285750" indent="-285750">
              <a:buFont typeface="Arial"/>
              <a:buChar char="•"/>
            </a:pPr>
            <a:r>
              <a:rPr lang="en-US" dirty="0" smtClean="0"/>
              <a:t>In </a:t>
            </a:r>
            <a:r>
              <a:rPr lang="en-US" dirty="0"/>
              <a:t>one study, approx. 300,000 chemicals were screened against a </a:t>
            </a:r>
            <a:r>
              <a:rPr lang="en-US" dirty="0" err="1"/>
              <a:t>chloroquine</a:t>
            </a:r>
            <a:r>
              <a:rPr lang="en-US" dirty="0"/>
              <a:t>-sensitive 3D7 strain and the </a:t>
            </a:r>
            <a:r>
              <a:rPr lang="en-US" dirty="0" err="1"/>
              <a:t>chloroquine</a:t>
            </a:r>
            <a:r>
              <a:rPr lang="en-US" dirty="0"/>
              <a:t>-resistant K1 strain of P. falciparum.</a:t>
            </a:r>
          </a:p>
          <a:p>
            <a:pPr marL="285750" lvl="0" indent="-285750">
              <a:buFont typeface="Arial"/>
              <a:buChar char="•"/>
            </a:pPr>
            <a:r>
              <a:rPr lang="en-GB" dirty="0"/>
              <a:t>Other related and unrelated organisms, including human cell lines, were also screened.</a:t>
            </a:r>
            <a:endParaRPr lang="en-US" dirty="0"/>
          </a:p>
          <a:p>
            <a:pPr marL="285750" lvl="0" indent="-285750">
              <a:buFont typeface="Arial"/>
              <a:buChar char="•"/>
            </a:pPr>
            <a:r>
              <a:rPr lang="en-GB" dirty="0"/>
              <a:t>(19) new chemicals that inhibit the enzymes normally targeted by anti-malarial drugs were identified</a:t>
            </a:r>
            <a:endParaRPr lang="en-US" dirty="0"/>
          </a:p>
          <a:p>
            <a:pPr marL="285750" lvl="0" indent="-285750">
              <a:buFont typeface="Arial"/>
              <a:buChar char="•"/>
            </a:pPr>
            <a:r>
              <a:rPr lang="en-GB" dirty="0"/>
              <a:t>Additionally (15) chemicals that bind to malarial proteins were identified – this can help in the location of </a:t>
            </a:r>
            <a:r>
              <a:rPr lang="en-US" dirty="0"/>
              <a:t>P. falciparum</a:t>
            </a:r>
          </a:p>
          <a:p>
            <a:pPr marL="285750" lvl="0" indent="-285750">
              <a:buFont typeface="Arial"/>
              <a:buChar char="•"/>
            </a:pPr>
            <a:r>
              <a:rPr lang="en-US" dirty="0"/>
              <a:t>These results indicate possible new directions for drug research.</a:t>
            </a:r>
          </a:p>
        </p:txBody>
      </p:sp>
      <p:sp>
        <p:nvSpPr>
          <p:cNvPr id="8" name="Rectangle 7"/>
          <p:cNvSpPr/>
          <p:nvPr/>
        </p:nvSpPr>
        <p:spPr>
          <a:xfrm>
            <a:off x="4572000" y="6611779"/>
            <a:ext cx="4572000" cy="246221"/>
          </a:xfrm>
          <a:prstGeom prst="rect">
            <a:avLst/>
          </a:prstGeom>
        </p:spPr>
        <p:txBody>
          <a:bodyPr>
            <a:spAutoFit/>
          </a:bodyPr>
          <a:lstStyle/>
          <a:p>
            <a:pPr algn="r"/>
            <a:r>
              <a:rPr lang="en-US" sz="1000" dirty="0">
                <a:hlinkClick r:id="rId3"/>
              </a:rPr>
              <a:t>http://</a:t>
            </a:r>
            <a:r>
              <a:rPr lang="en-US" sz="1000" dirty="0" err="1">
                <a:hlinkClick r:id="rId3"/>
              </a:rPr>
              <a:t>upload.wikimedia.org</a:t>
            </a:r>
            <a:r>
              <a:rPr lang="en-US" sz="1000" dirty="0">
                <a:hlinkClick r:id="rId3"/>
              </a:rPr>
              <a:t>/</a:t>
            </a:r>
            <a:r>
              <a:rPr lang="en-US" sz="1000" dirty="0" err="1">
                <a:hlinkClick r:id="rId3"/>
              </a:rPr>
              <a:t>wikipedia</a:t>
            </a:r>
            <a:r>
              <a:rPr lang="en-US" sz="1000" dirty="0">
                <a:hlinkClick r:id="rId3"/>
              </a:rPr>
              <a:t>/commons/0/02/Mosquito_bite4.jpg</a:t>
            </a:r>
            <a:endParaRPr lang="en-US" sz="1000" dirty="0"/>
          </a:p>
        </p:txBody>
      </p:sp>
      <p:sp>
        <p:nvSpPr>
          <p:cNvPr id="9" name="Rectangle 8"/>
          <p:cNvSpPr/>
          <p:nvPr/>
        </p:nvSpPr>
        <p:spPr>
          <a:xfrm>
            <a:off x="254000" y="527735"/>
            <a:ext cx="2540000" cy="1015663"/>
          </a:xfrm>
          <a:prstGeom prst="rect">
            <a:avLst/>
          </a:prstGeom>
          <a:solidFill>
            <a:srgbClr val="FFFFFF">
              <a:alpha val="47000"/>
            </a:srgbClr>
          </a:solidFill>
        </p:spPr>
        <p:txBody>
          <a:bodyPr wrap="square">
            <a:spAutoFit/>
          </a:bodyPr>
          <a:lstStyle/>
          <a:p>
            <a:r>
              <a:rPr lang="en-GB" sz="2400" b="1" dirty="0"/>
              <a:t>Malaria </a:t>
            </a:r>
            <a:r>
              <a:rPr lang="en-GB" dirty="0"/>
              <a:t>is a disease caused by the pathogen Plasmodium falciparum.</a:t>
            </a:r>
          </a:p>
        </p:txBody>
      </p:sp>
      <p:sp>
        <p:nvSpPr>
          <p:cNvPr id="10" name="Rectangle 9"/>
          <p:cNvSpPr/>
          <p:nvPr/>
        </p:nvSpPr>
        <p:spPr>
          <a:xfrm>
            <a:off x="3117850" y="704166"/>
            <a:ext cx="5613400" cy="646331"/>
          </a:xfrm>
          <a:prstGeom prst="rect">
            <a:avLst/>
          </a:prstGeom>
          <a:solidFill>
            <a:srgbClr val="FFFFFF">
              <a:alpha val="47000"/>
            </a:srgbClr>
          </a:solidFill>
        </p:spPr>
        <p:txBody>
          <a:bodyPr wrap="square">
            <a:spAutoFit/>
          </a:bodyPr>
          <a:lstStyle/>
          <a:p>
            <a:r>
              <a:rPr lang="en-GB" dirty="0"/>
              <a:t>This protozoan uses mosquitoes as a host as well as humans and hence can be passed on by mosquito bites</a:t>
            </a:r>
            <a:endParaRPr lang="en-US" dirty="0"/>
          </a:p>
        </p:txBody>
      </p:sp>
      <p:sp>
        <p:nvSpPr>
          <p:cNvPr id="11" name="Rectangle 10"/>
          <p:cNvSpPr/>
          <p:nvPr/>
        </p:nvSpPr>
        <p:spPr>
          <a:xfrm>
            <a:off x="514350" y="1891399"/>
            <a:ext cx="8324850" cy="646331"/>
          </a:xfrm>
          <a:prstGeom prst="rect">
            <a:avLst/>
          </a:prstGeom>
          <a:solidFill>
            <a:srgbClr val="FFFFFF">
              <a:alpha val="47000"/>
            </a:srgbClr>
          </a:solidFill>
        </p:spPr>
        <p:txBody>
          <a:bodyPr wrap="square">
            <a:spAutoFit/>
          </a:bodyPr>
          <a:lstStyle/>
          <a:p>
            <a:r>
              <a:rPr lang="en-US" dirty="0" smtClean="0"/>
              <a:t>Increasing </a:t>
            </a:r>
            <a:r>
              <a:rPr lang="en-US" dirty="0"/>
              <a:t>drug resistance to anti-malarial drugs has lead to the use of bioinformatics and </a:t>
            </a:r>
            <a:r>
              <a:rPr lang="en-US" dirty="0" err="1"/>
              <a:t>chemogenomics</a:t>
            </a:r>
            <a:r>
              <a:rPr lang="en-US" dirty="0"/>
              <a:t> to try and identify new drugs</a:t>
            </a:r>
            <a:r>
              <a:rPr lang="en-US" dirty="0" smtClean="0"/>
              <a:t>.</a:t>
            </a:r>
            <a:endParaRPr lang="en-US" dirty="0"/>
          </a:p>
        </p:txBody>
      </p:sp>
      <p:pic>
        <p:nvPicPr>
          <p:cNvPr id="13" name="Picture 12" descr="Screen Shot 2014-07-04 at 13.02.1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48797"/>
            <a:ext cx="993625" cy="429065"/>
          </a:xfrm>
          <a:prstGeom prst="rect">
            <a:avLst/>
          </a:prstGeom>
        </p:spPr>
      </p:pic>
      <p:pic>
        <p:nvPicPr>
          <p:cNvPr id="14" name="Picture 13" descr="Screen Shot 2014-07-04 at 13.02.1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626" y="6448797"/>
            <a:ext cx="1239520" cy="429065"/>
          </a:xfrm>
          <a:prstGeom prst="rect">
            <a:avLst/>
          </a:prstGeom>
        </p:spPr>
      </p:pic>
    </p:spTree>
    <p:extLst>
      <p:ext uri="{BB962C8B-B14F-4D97-AF65-F5344CB8AC3E}">
        <p14:creationId xmlns:p14="http://schemas.microsoft.com/office/powerpoint/2010/main" val="1542303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6794500" cy="630237"/>
          </a:xfrm>
          <a:solidFill>
            <a:schemeClr val="accent1">
              <a:lumMod val="40000"/>
              <a:lumOff val="60000"/>
              <a:alpha val="78000"/>
            </a:schemeClr>
          </a:solidFill>
        </p:spPr>
        <p:txBody>
          <a:bodyPr vert="horz" lIns="91440" tIns="45720" rIns="91440" bIns="45720" rtlCol="0" anchor="ctr">
            <a:normAutofit fontScale="90000"/>
          </a:bodyPr>
          <a:lstStyle/>
          <a:p>
            <a:r>
              <a:rPr lang="en-US" dirty="0"/>
              <a:t>Understandings, Applications and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6682289"/>
              </p:ext>
            </p:extLst>
          </p:nvPr>
        </p:nvGraphicFramePr>
        <p:xfrm>
          <a:off x="321932" y="983562"/>
          <a:ext cx="8500119" cy="3954780"/>
        </p:xfrm>
        <a:graphic>
          <a:graphicData uri="http://schemas.openxmlformats.org/drawingml/2006/table">
            <a:tbl>
              <a:tblPr firstRow="1" bandRow="1">
                <a:tableStyleId>{F2DE63D5-997A-4646-A377-4702673A728D}</a:tableStyleId>
              </a:tblPr>
              <a:tblGrid>
                <a:gridCol w="715431"/>
                <a:gridCol w="4077911"/>
                <a:gridCol w="3706777"/>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dirty="0">
                          <a:effectLst/>
                          <a:latin typeface="Arial"/>
                          <a:cs typeface="Arial"/>
                        </a:rPr>
                        <a:t>Guidance</a:t>
                      </a:r>
                      <a:endParaRPr lang="en-US" sz="1400" b="0" i="0" u="none" strike="noStrike" dirty="0">
                        <a:solidFill>
                          <a:srgbClr val="000000"/>
                        </a:solidFill>
                        <a:effectLst/>
                        <a:latin typeface="Arial"/>
                        <a:cs typeface="Arial"/>
                      </a:endParaRPr>
                    </a:p>
                  </a:txBody>
                  <a:tcPr marL="12700" marR="12700" marT="12700" marB="0"/>
                </a:tc>
              </a:tr>
              <a:tr h="228024">
                <a:tc>
                  <a:txBody>
                    <a:bodyPr/>
                    <a:lstStyle/>
                    <a:p>
                      <a:pPr algn="ctr" fontAlgn="b">
                        <a:spcAft>
                          <a:spcPts val="0"/>
                        </a:spcAft>
                      </a:pPr>
                      <a:r>
                        <a:rPr lang="en-GB" sz="1400" kern="1200" dirty="0">
                          <a:solidFill>
                            <a:srgbClr val="000000"/>
                          </a:solidFill>
                          <a:effectLst/>
                          <a:latin typeface="Arial"/>
                          <a:ea typeface="ＭＳ 明朝"/>
                          <a:cs typeface="Arial"/>
                        </a:rPr>
                        <a:t>8.1.U1</a:t>
                      </a:r>
                      <a:endParaRPr lang="en-US" sz="1400" dirty="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Metabolic pathways consist of chains and cycles of enzyme-catalysed reactions.</a:t>
                      </a:r>
                      <a:endParaRPr lang="en-US" sz="1400" dirty="0">
                        <a:effectLst/>
                        <a:latin typeface="Arial"/>
                        <a:ea typeface="ＭＳ 明朝"/>
                        <a:cs typeface="Arial"/>
                      </a:endParaRPr>
                    </a:p>
                  </a:txBody>
                  <a:tcPr marL="12700" marR="12700" marT="12700" marB="0">
                    <a:solidFill>
                      <a:schemeClr val="bg1"/>
                    </a:solidFill>
                  </a:tcPr>
                </a:tc>
                <a:tc>
                  <a:txBody>
                    <a:bodyPr/>
                    <a:lstStyle/>
                    <a:p>
                      <a:endParaRPr lang="en-US" sz="1400">
                        <a:effectLst/>
                        <a:latin typeface="Arial"/>
                        <a:cs typeface="Arial"/>
                      </a:endParaRPr>
                    </a:p>
                  </a:txBody>
                  <a:tcPr marL="12700" marR="12700" marT="12700" marB="0">
                    <a:solidFill>
                      <a:schemeClr val="bg1"/>
                    </a:solidFill>
                  </a:tcPr>
                </a:tc>
              </a:tr>
              <a:tr h="228024">
                <a:tc>
                  <a:txBody>
                    <a:bodyPr/>
                    <a:lstStyle/>
                    <a:p>
                      <a:pPr algn="ctr" fontAlgn="b">
                        <a:spcAft>
                          <a:spcPts val="0"/>
                        </a:spcAft>
                      </a:pPr>
                      <a:r>
                        <a:rPr lang="en-GB" sz="1400" kern="1200">
                          <a:solidFill>
                            <a:srgbClr val="000000"/>
                          </a:solidFill>
                          <a:effectLst/>
                          <a:latin typeface="Arial"/>
                          <a:ea typeface="ＭＳ 明朝"/>
                          <a:cs typeface="Arial"/>
                        </a:rPr>
                        <a:t>8.1.U2</a:t>
                      </a:r>
                      <a:endParaRPr lang="en-US" sz="140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Enzymes lower the activation energy of the chemical reactions that they catalyse.</a:t>
                      </a:r>
                      <a:endParaRPr lang="en-US" sz="1400" dirty="0">
                        <a:effectLst/>
                        <a:latin typeface="Arial"/>
                        <a:ea typeface="ＭＳ 明朝"/>
                        <a:cs typeface="Arial"/>
                      </a:endParaRPr>
                    </a:p>
                  </a:txBody>
                  <a:tcPr marL="12700" marR="12700" marT="12700" marB="0">
                    <a:solidFill>
                      <a:schemeClr val="bg1"/>
                    </a:solidFill>
                  </a:tcPr>
                </a:tc>
                <a:tc>
                  <a:txBody>
                    <a:bodyPr/>
                    <a:lstStyle/>
                    <a:p>
                      <a:endParaRPr lang="en-US" sz="1400">
                        <a:effectLst/>
                        <a:latin typeface="Arial"/>
                        <a:cs typeface="Arial"/>
                      </a:endParaRPr>
                    </a:p>
                  </a:txBody>
                  <a:tcPr marL="12700" marR="12700" marT="12700" marB="0">
                    <a:solidFill>
                      <a:schemeClr val="bg1"/>
                    </a:solidFill>
                  </a:tcPr>
                </a:tc>
              </a:tr>
              <a:tr h="228024">
                <a:tc>
                  <a:txBody>
                    <a:bodyPr/>
                    <a:lstStyle/>
                    <a:p>
                      <a:pPr algn="ctr" fontAlgn="b">
                        <a:spcAft>
                          <a:spcPts val="0"/>
                        </a:spcAft>
                      </a:pPr>
                      <a:r>
                        <a:rPr lang="en-GB" sz="1400" kern="1200">
                          <a:solidFill>
                            <a:srgbClr val="000000"/>
                          </a:solidFill>
                          <a:effectLst/>
                          <a:latin typeface="Arial"/>
                          <a:ea typeface="ＭＳ 明朝"/>
                          <a:cs typeface="Arial"/>
                        </a:rPr>
                        <a:t>8.1.U3</a:t>
                      </a:r>
                      <a:endParaRPr lang="en-US" sz="140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Enzyme inhibitors can be competitive or non-competitive.</a:t>
                      </a:r>
                      <a:endParaRPr lang="en-US" sz="1400" dirty="0">
                        <a:effectLst/>
                        <a:latin typeface="Arial"/>
                        <a:ea typeface="ＭＳ 明朝"/>
                        <a:cs typeface="Arial"/>
                      </a:endParaRPr>
                    </a:p>
                  </a:txBody>
                  <a:tcPr marL="12700" marR="12700" marT="12700" marB="0">
                    <a:solidFill>
                      <a:schemeClr val="bg1"/>
                    </a:solidFill>
                  </a:tcPr>
                </a:tc>
                <a:tc>
                  <a:txBody>
                    <a:bodyPr/>
                    <a:lstStyle/>
                    <a:p>
                      <a:pPr>
                        <a:spcAft>
                          <a:spcPts val="0"/>
                        </a:spcAft>
                      </a:pPr>
                      <a:r>
                        <a:rPr lang="en-GB" sz="1400">
                          <a:effectLst/>
                          <a:latin typeface="Arial"/>
                          <a:ea typeface="Times New Roman"/>
                          <a:cs typeface="Arial"/>
                        </a:rPr>
                        <a:t>Enzyme inhibition should be studied using one specific example for competitive and non-competitive inhibition.</a:t>
                      </a:r>
                      <a:endParaRPr lang="en-US" sz="1400">
                        <a:effectLst/>
                        <a:latin typeface="Arial"/>
                        <a:ea typeface="ＭＳ 明朝"/>
                        <a:cs typeface="Arial"/>
                      </a:endParaRPr>
                    </a:p>
                  </a:txBody>
                  <a:tcPr marL="12700" marR="12700" marT="12700" marB="0">
                    <a:solidFill>
                      <a:schemeClr val="bg1"/>
                    </a:solidFill>
                  </a:tcPr>
                </a:tc>
              </a:tr>
              <a:tr h="228024">
                <a:tc>
                  <a:txBody>
                    <a:bodyPr/>
                    <a:lstStyle/>
                    <a:p>
                      <a:pPr algn="ctr" fontAlgn="b">
                        <a:spcAft>
                          <a:spcPts val="0"/>
                        </a:spcAft>
                      </a:pPr>
                      <a:r>
                        <a:rPr lang="en-GB" sz="1400" kern="1200">
                          <a:solidFill>
                            <a:srgbClr val="000000"/>
                          </a:solidFill>
                          <a:effectLst/>
                          <a:latin typeface="Arial"/>
                          <a:ea typeface="ＭＳ 明朝"/>
                          <a:cs typeface="Arial"/>
                        </a:rPr>
                        <a:t>8.1.U4</a:t>
                      </a:r>
                      <a:endParaRPr lang="en-US" sz="140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Metabolic pathways can be controlled by end-product inhibition.</a:t>
                      </a:r>
                      <a:endParaRPr lang="en-US" sz="1400" dirty="0">
                        <a:effectLst/>
                        <a:latin typeface="Arial"/>
                        <a:ea typeface="ＭＳ 明朝"/>
                        <a:cs typeface="Arial"/>
                      </a:endParaRPr>
                    </a:p>
                  </a:txBody>
                  <a:tcPr marL="12700" marR="12700" marT="12700" marB="0">
                    <a:solidFill>
                      <a:schemeClr val="bg1"/>
                    </a:solidFill>
                  </a:tcPr>
                </a:tc>
                <a:tc>
                  <a:txBody>
                    <a:bodyPr/>
                    <a:lstStyle/>
                    <a:p>
                      <a:endParaRPr lang="en-US" sz="1400">
                        <a:effectLst/>
                        <a:latin typeface="Arial"/>
                        <a:cs typeface="Arial"/>
                      </a:endParaRPr>
                    </a:p>
                  </a:txBody>
                  <a:tcPr marL="12700" marR="12700" marT="12700" marB="0">
                    <a:solidFill>
                      <a:schemeClr val="bg1"/>
                    </a:solidFill>
                  </a:tcPr>
                </a:tc>
              </a:tr>
              <a:tr h="228024">
                <a:tc>
                  <a:txBody>
                    <a:bodyPr/>
                    <a:lstStyle/>
                    <a:p>
                      <a:pPr algn="ctr" fontAlgn="b">
                        <a:spcAft>
                          <a:spcPts val="0"/>
                        </a:spcAft>
                      </a:pPr>
                      <a:r>
                        <a:rPr lang="en-GB" sz="1400" kern="1200">
                          <a:solidFill>
                            <a:srgbClr val="000000"/>
                          </a:solidFill>
                          <a:effectLst/>
                          <a:latin typeface="Arial"/>
                          <a:ea typeface="ＭＳ 明朝"/>
                          <a:cs typeface="Arial"/>
                        </a:rPr>
                        <a:t>8.1.A1</a:t>
                      </a:r>
                      <a:endParaRPr lang="en-US" sz="140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End-product inhibition of the pathway that converts threonine to isoleucine.</a:t>
                      </a:r>
                      <a:endParaRPr lang="en-US" sz="1400" dirty="0">
                        <a:effectLst/>
                        <a:latin typeface="Arial"/>
                        <a:ea typeface="ＭＳ 明朝"/>
                        <a:cs typeface="Arial"/>
                      </a:endParaRPr>
                    </a:p>
                  </a:txBody>
                  <a:tcPr marL="12700" marR="12700" marT="12700" marB="0">
                    <a:solidFill>
                      <a:schemeClr val="bg1"/>
                    </a:solidFill>
                  </a:tcPr>
                </a:tc>
                <a:tc>
                  <a:txBody>
                    <a:bodyPr/>
                    <a:lstStyle/>
                    <a:p>
                      <a:endParaRPr lang="en-US" sz="1400">
                        <a:effectLst/>
                        <a:latin typeface="Arial"/>
                        <a:cs typeface="Arial"/>
                      </a:endParaRPr>
                    </a:p>
                  </a:txBody>
                  <a:tcPr marL="12700" marR="12700" marT="12700" marB="0">
                    <a:solidFill>
                      <a:schemeClr val="bg1"/>
                    </a:solidFill>
                  </a:tcPr>
                </a:tc>
              </a:tr>
              <a:tr h="228024">
                <a:tc>
                  <a:txBody>
                    <a:bodyPr/>
                    <a:lstStyle/>
                    <a:p>
                      <a:pPr algn="ctr" fontAlgn="b">
                        <a:spcAft>
                          <a:spcPts val="0"/>
                        </a:spcAft>
                      </a:pPr>
                      <a:r>
                        <a:rPr lang="en-GB" sz="1400" kern="1200">
                          <a:solidFill>
                            <a:srgbClr val="000000"/>
                          </a:solidFill>
                          <a:effectLst/>
                          <a:latin typeface="Arial"/>
                          <a:ea typeface="ＭＳ 明朝"/>
                          <a:cs typeface="Arial"/>
                        </a:rPr>
                        <a:t>8.1.A2</a:t>
                      </a:r>
                      <a:endParaRPr lang="en-US" sz="140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Use of databases to identify potential new anti-malarial drugs.</a:t>
                      </a:r>
                      <a:endParaRPr lang="en-US" sz="1400" dirty="0">
                        <a:effectLst/>
                        <a:latin typeface="Arial"/>
                        <a:ea typeface="ＭＳ 明朝"/>
                        <a:cs typeface="Arial"/>
                      </a:endParaRPr>
                    </a:p>
                  </a:txBody>
                  <a:tcPr marL="12700" marR="12700" marT="12700" marB="0">
                    <a:solidFill>
                      <a:schemeClr val="bg1"/>
                    </a:solidFill>
                  </a:tcPr>
                </a:tc>
                <a:tc>
                  <a:txBody>
                    <a:bodyPr/>
                    <a:lstStyle/>
                    <a:p>
                      <a:endParaRPr lang="en-US" sz="1400">
                        <a:effectLst/>
                        <a:latin typeface="Arial"/>
                        <a:cs typeface="Arial"/>
                      </a:endParaRPr>
                    </a:p>
                  </a:txBody>
                  <a:tcPr marL="12700" marR="12700" marT="12700" marB="0">
                    <a:solidFill>
                      <a:schemeClr val="bg1"/>
                    </a:solidFill>
                  </a:tcPr>
                </a:tc>
              </a:tr>
              <a:tr h="228024">
                <a:tc>
                  <a:txBody>
                    <a:bodyPr/>
                    <a:lstStyle/>
                    <a:p>
                      <a:pPr algn="ctr" fontAlgn="b">
                        <a:spcAft>
                          <a:spcPts val="0"/>
                        </a:spcAft>
                      </a:pPr>
                      <a:r>
                        <a:rPr lang="en-GB" sz="1400" kern="1200">
                          <a:solidFill>
                            <a:srgbClr val="000000"/>
                          </a:solidFill>
                          <a:effectLst/>
                          <a:latin typeface="Arial"/>
                          <a:ea typeface="ＭＳ 明朝"/>
                          <a:cs typeface="Arial"/>
                        </a:rPr>
                        <a:t>8.1.S1</a:t>
                      </a:r>
                      <a:endParaRPr lang="en-US" sz="140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Calculating and plotting rates of reaction from raw experimental results.</a:t>
                      </a:r>
                      <a:endParaRPr lang="en-US" sz="1400" dirty="0">
                        <a:effectLst/>
                        <a:latin typeface="Arial"/>
                        <a:ea typeface="ＭＳ 明朝"/>
                        <a:cs typeface="Arial"/>
                      </a:endParaRPr>
                    </a:p>
                  </a:txBody>
                  <a:tcPr marL="12700" marR="12700" marT="12700" marB="0">
                    <a:solidFill>
                      <a:schemeClr val="bg1"/>
                    </a:solidFill>
                  </a:tcPr>
                </a:tc>
                <a:tc>
                  <a:txBody>
                    <a:bodyPr/>
                    <a:lstStyle/>
                    <a:p>
                      <a:endParaRPr lang="en-US" sz="1400">
                        <a:effectLst/>
                        <a:latin typeface="Arial"/>
                        <a:cs typeface="Arial"/>
                      </a:endParaRPr>
                    </a:p>
                  </a:txBody>
                  <a:tcPr marL="12700" marR="12700" marT="12700" marB="0">
                    <a:solidFill>
                      <a:schemeClr val="bg1"/>
                    </a:solidFill>
                  </a:tcPr>
                </a:tc>
              </a:tr>
              <a:tr h="228024">
                <a:tc>
                  <a:txBody>
                    <a:bodyPr/>
                    <a:lstStyle/>
                    <a:p>
                      <a:pPr algn="ctr" fontAlgn="b">
                        <a:spcAft>
                          <a:spcPts val="0"/>
                        </a:spcAft>
                      </a:pPr>
                      <a:r>
                        <a:rPr lang="en-GB" sz="1400" kern="1200">
                          <a:solidFill>
                            <a:srgbClr val="000000"/>
                          </a:solidFill>
                          <a:effectLst/>
                          <a:latin typeface="Arial"/>
                          <a:ea typeface="ＭＳ 明朝"/>
                          <a:cs typeface="Arial"/>
                        </a:rPr>
                        <a:t>8.1.S2</a:t>
                      </a:r>
                      <a:endParaRPr lang="en-US" sz="140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Distinguishing different types of inhibition from graphs at specified substrate concentration.</a:t>
                      </a:r>
                      <a:endParaRPr lang="en-US" sz="1400" dirty="0">
                        <a:effectLst/>
                        <a:latin typeface="Arial"/>
                        <a:ea typeface="ＭＳ 明朝"/>
                        <a:cs typeface="Arial"/>
                      </a:endParaRPr>
                    </a:p>
                  </a:txBody>
                  <a:tcPr marL="12700" marR="12700" marT="12700" marB="0">
                    <a:solidFill>
                      <a:schemeClr val="bg1"/>
                    </a:solidFill>
                  </a:tcPr>
                </a:tc>
                <a:tc>
                  <a:txBody>
                    <a:bodyPr/>
                    <a:lstStyle/>
                    <a:p>
                      <a:endParaRPr lang="en-US" sz="1400" dirty="0">
                        <a:effectLst/>
                        <a:latin typeface="Arial"/>
                        <a:cs typeface="Arial"/>
                      </a:endParaRPr>
                    </a:p>
                  </a:txBody>
                  <a:tcPr marL="12700" marR="12700" marT="12700" marB="0">
                    <a:solidFill>
                      <a:schemeClr val="bg1"/>
                    </a:solidFill>
                  </a:tcPr>
                </a:tc>
              </a:tr>
            </a:tbl>
          </a:graphicData>
        </a:graphic>
      </p:graphicFrame>
    </p:spTree>
    <p:extLst>
      <p:ext uri="{BB962C8B-B14F-4D97-AF65-F5344CB8AC3E}">
        <p14:creationId xmlns:p14="http://schemas.microsoft.com/office/powerpoint/2010/main" val="3507423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4762"/>
            <a:ext cx="9261132" cy="6853238"/>
          </a:xfrm>
          <a:prstGeom prst="rect">
            <a:avLst/>
          </a:prstGeom>
        </p:spPr>
      </p:pic>
      <p:sp>
        <p:nvSpPr>
          <p:cNvPr id="2" name="Title 1"/>
          <p:cNvSpPr>
            <a:spLocks noGrp="1"/>
          </p:cNvSpPr>
          <p:nvPr>
            <p:ph type="title"/>
          </p:nvPr>
        </p:nvSpPr>
        <p:spPr>
          <a:xfrm>
            <a:off x="0" y="4762"/>
            <a:ext cx="9144000" cy="388938"/>
          </a:xfrm>
        </p:spPr>
        <p:txBody>
          <a:bodyPr>
            <a:noAutofit/>
          </a:bodyPr>
          <a:lstStyle/>
          <a:p>
            <a:r>
              <a:rPr lang="en-US" sz="1600" dirty="0" smtClean="0">
                <a:latin typeface="Arial"/>
                <a:cs typeface="Arial"/>
              </a:rPr>
              <a:t>8.1.S1 </a:t>
            </a:r>
            <a:r>
              <a:rPr lang="en-GB" sz="1600" dirty="0">
                <a:solidFill>
                  <a:srgbClr val="000000"/>
                </a:solidFill>
                <a:latin typeface="Arial"/>
                <a:ea typeface="ＭＳ 明朝"/>
                <a:cs typeface="Arial"/>
              </a:rPr>
              <a:t>Calculating and plotting rates of reaction from raw experimental results</a:t>
            </a:r>
            <a:r>
              <a:rPr lang="en-GB" sz="1600" dirty="0" smtClean="0">
                <a:solidFill>
                  <a:srgbClr val="000000"/>
                </a:solidFill>
                <a:latin typeface="Arial"/>
                <a:ea typeface="ＭＳ 明朝"/>
                <a:cs typeface="Arial"/>
              </a:rPr>
              <a:t>.</a:t>
            </a:r>
            <a:endParaRPr lang="en-US" sz="1600" dirty="0">
              <a:latin typeface="Arial"/>
              <a:cs typeface="Arial"/>
            </a:endParaRPr>
          </a:p>
        </p:txBody>
      </p:sp>
      <p:sp>
        <p:nvSpPr>
          <p:cNvPr id="3" name="Rectangle 2"/>
          <p:cNvSpPr/>
          <p:nvPr/>
        </p:nvSpPr>
        <p:spPr>
          <a:xfrm>
            <a:off x="228599" y="3981440"/>
            <a:ext cx="8483601" cy="2308324"/>
          </a:xfrm>
          <a:prstGeom prst="rect">
            <a:avLst/>
          </a:prstGeom>
          <a:solidFill>
            <a:srgbClr val="FFFFFF">
              <a:alpha val="69000"/>
            </a:srgbClr>
          </a:solidFill>
          <a:ln>
            <a:solidFill>
              <a:srgbClr val="000000"/>
            </a:solidFill>
          </a:ln>
        </p:spPr>
        <p:txBody>
          <a:bodyPr wrap="square">
            <a:spAutoFit/>
          </a:bodyPr>
          <a:lstStyle/>
          <a:p>
            <a:r>
              <a:rPr lang="en-GB" dirty="0"/>
              <a:t>The rate of reaction can be calculated using the formula:</a:t>
            </a:r>
            <a:endParaRPr lang="en-US" dirty="0"/>
          </a:p>
          <a:p>
            <a:r>
              <a:rPr lang="en-GB" dirty="0"/>
              <a:t> </a:t>
            </a:r>
            <a:endParaRPr lang="en-US" dirty="0"/>
          </a:p>
          <a:p>
            <a:r>
              <a:rPr lang="en-GB" b="1" dirty="0"/>
              <a:t>Rate of reaction (s</a:t>
            </a:r>
            <a:r>
              <a:rPr lang="en-GB" b="1" baseline="30000" dirty="0"/>
              <a:t>-1</a:t>
            </a:r>
            <a:r>
              <a:rPr lang="en-GB" b="1" dirty="0"/>
              <a:t>) = 1 / time taken (s)</a:t>
            </a:r>
            <a:endParaRPr lang="en-US" dirty="0"/>
          </a:p>
          <a:p>
            <a:r>
              <a:rPr lang="en-GB" dirty="0"/>
              <a:t> </a:t>
            </a:r>
            <a:endParaRPr lang="en-US" dirty="0"/>
          </a:p>
          <a:p>
            <a:r>
              <a:rPr lang="en-GB" b="1" dirty="0"/>
              <a:t>Time taken</a:t>
            </a:r>
            <a:r>
              <a:rPr lang="en-GB" dirty="0"/>
              <a:t> in enzyme experiments this is commonly the time to reach a measurable end point or when a standard event, caused by the enzyme reaction, has come to pass. This is usually measured by the effects of the accumulation of product, but can as easily be measured by the disappearance of substrates</a:t>
            </a:r>
            <a:r>
              <a:rPr lang="en-GB" dirty="0" smtClean="0"/>
              <a:t>.</a:t>
            </a:r>
            <a:endParaRPr lang="en-US" dirty="0"/>
          </a:p>
        </p:txBody>
      </p:sp>
      <p:sp>
        <p:nvSpPr>
          <p:cNvPr id="14" name="Rectangle 13"/>
          <p:cNvSpPr/>
          <p:nvPr/>
        </p:nvSpPr>
        <p:spPr>
          <a:xfrm>
            <a:off x="3050832" y="6611779"/>
            <a:ext cx="6210300" cy="246221"/>
          </a:xfrm>
          <a:prstGeom prst="rect">
            <a:avLst/>
          </a:prstGeom>
        </p:spPr>
        <p:txBody>
          <a:bodyPr wrap="square">
            <a:spAutoFit/>
          </a:bodyPr>
          <a:lstStyle/>
          <a:p>
            <a:pPr algn="r"/>
            <a:r>
              <a:rPr lang="en-US" sz="1000" dirty="0">
                <a:hlinkClick r:id="rId3"/>
              </a:rPr>
              <a:t>http://</a:t>
            </a:r>
            <a:r>
              <a:rPr lang="en-US" sz="1000" dirty="0" err="1">
                <a:hlinkClick r:id="rId3"/>
              </a:rPr>
              <a:t>www.scienceexperimentsforkids.us</a:t>
            </a:r>
            <a:r>
              <a:rPr lang="en-US" sz="1000" dirty="0">
                <a:hlinkClick r:id="rId3"/>
              </a:rPr>
              <a:t>/</a:t>
            </a:r>
            <a:r>
              <a:rPr lang="en-US" sz="1000" dirty="0" err="1">
                <a:hlinkClick r:id="rId3"/>
              </a:rPr>
              <a:t>wp</a:t>
            </a:r>
            <a:r>
              <a:rPr lang="en-US" sz="1000" dirty="0">
                <a:hlinkClick r:id="rId3"/>
              </a:rPr>
              <a:t>-content/uploads/2011/08/hydrogen-experiments-for-kids-3-img.jpg</a:t>
            </a:r>
            <a:endParaRPr lang="en-US" sz="1000" dirty="0"/>
          </a:p>
        </p:txBody>
      </p:sp>
      <p:sp>
        <p:nvSpPr>
          <p:cNvPr id="6" name="Title 1"/>
          <p:cNvSpPr txBox="1">
            <a:spLocks/>
          </p:cNvSpPr>
          <p:nvPr/>
        </p:nvSpPr>
        <p:spPr>
          <a:xfrm rot="21397556">
            <a:off x="342900" y="830263"/>
            <a:ext cx="7658100" cy="401638"/>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latin typeface="Arial"/>
                <a:cs typeface="Arial"/>
              </a:rPr>
              <a:t>2.5.S2 Experimental investigation of a factor affecting enzyme activity. (Practical 3)</a:t>
            </a:r>
            <a:endParaRPr lang="en-US" sz="1600" dirty="0">
              <a:latin typeface="Arial"/>
              <a:cs typeface="Arial"/>
            </a:endParaRPr>
          </a:p>
        </p:txBody>
      </p:sp>
      <p:sp>
        <p:nvSpPr>
          <p:cNvPr id="7" name="Rectangle 6"/>
          <p:cNvSpPr/>
          <p:nvPr/>
        </p:nvSpPr>
        <p:spPr>
          <a:xfrm rot="21429428">
            <a:off x="317577" y="685800"/>
            <a:ext cx="2082723" cy="369332"/>
          </a:xfrm>
          <a:prstGeom prst="rect">
            <a:avLst/>
          </a:prstGeom>
          <a:solidFill>
            <a:srgbClr val="FFFFFF">
              <a:alpha val="70000"/>
            </a:srgbClr>
          </a:solidFill>
        </p:spPr>
        <p:txBody>
          <a:bodyPr wrap="square">
            <a:spAutoFit/>
          </a:bodyPr>
          <a:lstStyle/>
          <a:p>
            <a:r>
              <a:rPr lang="en-US" dirty="0" smtClean="0"/>
              <a:t>Remember this lab?</a:t>
            </a:r>
            <a:endParaRPr lang="en-US" dirty="0"/>
          </a:p>
        </p:txBody>
      </p:sp>
      <p:sp>
        <p:nvSpPr>
          <p:cNvPr id="4" name="Rectangle 3"/>
          <p:cNvSpPr/>
          <p:nvPr/>
        </p:nvSpPr>
        <p:spPr>
          <a:xfrm>
            <a:off x="228600" y="3200587"/>
            <a:ext cx="8483600" cy="646331"/>
          </a:xfrm>
          <a:prstGeom prst="rect">
            <a:avLst/>
          </a:prstGeom>
          <a:solidFill>
            <a:srgbClr val="FFFFFF">
              <a:alpha val="70000"/>
            </a:srgbClr>
          </a:solidFill>
        </p:spPr>
        <p:txBody>
          <a:bodyPr wrap="square">
            <a:spAutoFit/>
          </a:bodyPr>
          <a:lstStyle/>
          <a:p>
            <a:r>
              <a:rPr lang="en-GB" dirty="0" smtClean="0"/>
              <a:t>Use the results from it or data from one of your enzyme inhibition labs to calculate </a:t>
            </a:r>
            <a:r>
              <a:rPr lang="en-GB" dirty="0"/>
              <a:t>the rate of reaction.</a:t>
            </a:r>
            <a:r>
              <a:rPr lang="en-US" dirty="0"/>
              <a:t> </a:t>
            </a:r>
          </a:p>
        </p:txBody>
      </p:sp>
      <p:sp>
        <p:nvSpPr>
          <p:cNvPr id="5" name="Rectangle 4"/>
          <p:cNvSpPr/>
          <p:nvPr/>
        </p:nvSpPr>
        <p:spPr>
          <a:xfrm>
            <a:off x="2262293" y="1575138"/>
            <a:ext cx="6449907" cy="1477328"/>
          </a:xfrm>
          <a:prstGeom prst="rect">
            <a:avLst/>
          </a:prstGeom>
          <a:solidFill>
            <a:srgbClr val="FFFFFF">
              <a:alpha val="70000"/>
            </a:srgbClr>
          </a:solidFill>
        </p:spPr>
        <p:txBody>
          <a:bodyPr wrap="square">
            <a:spAutoFit/>
          </a:bodyPr>
          <a:lstStyle/>
          <a:p>
            <a:r>
              <a:rPr lang="en-US" dirty="0"/>
              <a:t>Enzyme inhibition can be investigated using these two outlines by Science &amp; Plants for </a:t>
            </a:r>
            <a:r>
              <a:rPr lang="en-US" dirty="0" smtClean="0"/>
              <a:t>Schools:</a:t>
            </a:r>
          </a:p>
          <a:p>
            <a:pPr marL="285750" indent="-285750">
              <a:buFont typeface="Arial"/>
              <a:buChar char="•"/>
            </a:pPr>
            <a:r>
              <a:rPr lang="en-US" dirty="0" smtClean="0">
                <a:hlinkClick r:id="rId4"/>
              </a:rPr>
              <a:t>The </a:t>
            </a:r>
            <a:r>
              <a:rPr lang="en-US" dirty="0">
                <a:hlinkClick r:id="rId4"/>
              </a:rPr>
              <a:t>effect of end product, phosphate, upon the enzyme </a:t>
            </a:r>
            <a:r>
              <a:rPr lang="en-US" dirty="0" smtClean="0">
                <a:hlinkClick r:id="rId4"/>
              </a:rPr>
              <a:t>phosphatase</a:t>
            </a:r>
            <a:endParaRPr lang="en-US" dirty="0" smtClean="0"/>
          </a:p>
          <a:p>
            <a:pPr marL="285750" indent="-285750">
              <a:buFont typeface="Arial"/>
              <a:buChar char="•"/>
            </a:pPr>
            <a:r>
              <a:rPr lang="en-US" dirty="0" smtClean="0">
                <a:hlinkClick r:id="rId5"/>
              </a:rPr>
              <a:t>The </a:t>
            </a:r>
            <a:r>
              <a:rPr lang="en-US" dirty="0">
                <a:hlinkClick r:id="rId5"/>
              </a:rPr>
              <a:t>inhibition of catechol oxidase by lead</a:t>
            </a:r>
            <a:endParaRPr lang="en-US" dirty="0"/>
          </a:p>
        </p:txBody>
      </p:sp>
      <p:grpSp>
        <p:nvGrpSpPr>
          <p:cNvPr id="10" name="Group 9"/>
          <p:cNvGrpSpPr/>
          <p:nvPr/>
        </p:nvGrpSpPr>
        <p:grpSpPr>
          <a:xfrm>
            <a:off x="228599" y="1584573"/>
            <a:ext cx="2020993" cy="1467893"/>
            <a:chOff x="203199" y="2206873"/>
            <a:chExt cx="2020993" cy="1467893"/>
          </a:xfrm>
        </p:grpSpPr>
        <p:sp>
          <p:nvSpPr>
            <p:cNvPr id="9" name="Rectangle 8"/>
            <p:cNvSpPr/>
            <p:nvPr/>
          </p:nvSpPr>
          <p:spPr>
            <a:xfrm>
              <a:off x="203199" y="2206873"/>
              <a:ext cx="2020993" cy="146789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 Shot 2014-10-04 at 10.50.13.png">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199" y="2476838"/>
              <a:ext cx="2020993" cy="838200"/>
            </a:xfrm>
            <a:prstGeom prst="rect">
              <a:avLst/>
            </a:prstGeom>
          </p:spPr>
        </p:pic>
      </p:grpSp>
    </p:spTree>
    <p:extLst>
      <p:ext uri="{BB962C8B-B14F-4D97-AF65-F5344CB8AC3E}">
        <p14:creationId xmlns:p14="http://schemas.microsoft.com/office/powerpoint/2010/main" val="2541752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4"/>
            <a:ext cx="6521397" cy="746554"/>
          </a:xfrm>
        </p:spPr>
        <p:txBody>
          <a:bodyPr/>
          <a:lstStyle/>
          <a:p>
            <a:r>
              <a:rPr lang="en-US" dirty="0" smtClean="0"/>
              <a:t>Bibliography / Acknowledgments</a:t>
            </a:r>
            <a:endParaRPr lang="en-US" dirty="0"/>
          </a:p>
        </p:txBody>
      </p:sp>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820" y="1000912"/>
            <a:ext cx="5328420" cy="966430"/>
          </a:xfrm>
          <a:prstGeom prst="rect">
            <a:avLst/>
          </a:prstGeom>
        </p:spPr>
      </p:pic>
      <p:pic>
        <p:nvPicPr>
          <p:cNvPr id="6" name="Picture 5">
            <a:hlinkClick r:id="rId4"/>
          </p:cNvPr>
          <p:cNvPicPr>
            <a:picLocks noChangeAspect="1"/>
          </p:cNvPicPr>
          <p:nvPr/>
        </p:nvPicPr>
        <p:blipFill>
          <a:blip r:embed="rId5"/>
          <a:stretch>
            <a:fillRect/>
          </a:stretch>
        </p:blipFill>
        <p:spPr>
          <a:xfrm>
            <a:off x="5901966" y="976660"/>
            <a:ext cx="2695172" cy="2515494"/>
          </a:xfrm>
          <a:prstGeom prst="rect">
            <a:avLst/>
          </a:prstGeom>
        </p:spPr>
      </p:pic>
      <p:pic>
        <p:nvPicPr>
          <p:cNvPr id="7" name="Picture 6" descr="Screen Shot 2014-04-27 at 14.39.1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06287" y="2178578"/>
            <a:ext cx="3176219" cy="4200805"/>
          </a:xfrm>
          <a:prstGeom prst="rect">
            <a:avLst/>
          </a:prstGeom>
        </p:spPr>
      </p:pic>
      <p:pic>
        <p:nvPicPr>
          <p:cNvPr id="8" name="Picture 7">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71638" y="4106292"/>
            <a:ext cx="825500" cy="825500"/>
          </a:xfrm>
          <a:prstGeom prst="rect">
            <a:avLst/>
          </a:prstGeom>
        </p:spPr>
      </p:pic>
      <p:sp>
        <p:nvSpPr>
          <p:cNvPr id="9" name="TextBox 8"/>
          <p:cNvSpPr txBox="1"/>
          <p:nvPr/>
        </p:nvSpPr>
        <p:spPr>
          <a:xfrm>
            <a:off x="6000646" y="4106292"/>
            <a:ext cx="1781384" cy="400110"/>
          </a:xfrm>
          <a:prstGeom prst="rect">
            <a:avLst/>
          </a:prstGeom>
          <a:noFill/>
        </p:spPr>
        <p:txBody>
          <a:bodyPr wrap="square" rtlCol="0">
            <a:spAutoFit/>
          </a:bodyPr>
          <a:lstStyle/>
          <a:p>
            <a:pPr algn="r"/>
            <a:r>
              <a:rPr lang="fr-FR" sz="2000" b="1" dirty="0">
                <a:hlinkClick r:id="rId7"/>
              </a:rPr>
              <a:t>Jason de </a:t>
            </a:r>
            <a:r>
              <a:rPr lang="fr-FR" sz="2000" b="1" dirty="0" smtClean="0">
                <a:hlinkClick r:id="rId7"/>
              </a:rPr>
              <a:t>Nys</a:t>
            </a:r>
            <a:endParaRPr lang="fr-FR" sz="2000" b="1" dirty="0" smtClean="0"/>
          </a:p>
        </p:txBody>
      </p:sp>
      <p:sp>
        <p:nvSpPr>
          <p:cNvPr id="10" name="Rectangle 9"/>
          <p:cNvSpPr/>
          <p:nvPr/>
        </p:nvSpPr>
        <p:spPr>
          <a:xfrm>
            <a:off x="6202800" y="4051300"/>
            <a:ext cx="2432438" cy="918592"/>
          </a:xfrm>
          <a:prstGeom prst="rect">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46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376238"/>
          </a:xfrm>
        </p:spPr>
        <p:txBody>
          <a:bodyPr>
            <a:noAutofit/>
          </a:bodyPr>
          <a:lstStyle/>
          <a:p>
            <a:r>
              <a:rPr lang="en-US" sz="1600" dirty="0">
                <a:latin typeface="Arial"/>
                <a:cs typeface="Arial"/>
              </a:rPr>
              <a:t>8.1.</a:t>
            </a:r>
            <a:r>
              <a:rPr lang="en-US" sz="1600" dirty="0" smtClean="0">
                <a:latin typeface="Arial"/>
                <a:cs typeface="Arial"/>
              </a:rPr>
              <a:t>U1 Metabolic </a:t>
            </a:r>
            <a:r>
              <a:rPr lang="en-US" sz="1600" dirty="0">
                <a:latin typeface="Arial"/>
                <a:cs typeface="Arial"/>
              </a:rPr>
              <a:t>pathways consist of chains and cycles of enzyme-</a:t>
            </a:r>
            <a:r>
              <a:rPr lang="en-US" sz="1600" dirty="0" err="1">
                <a:latin typeface="Arial"/>
                <a:cs typeface="Arial"/>
              </a:rPr>
              <a:t>catalysed</a:t>
            </a:r>
            <a:r>
              <a:rPr lang="en-US" sz="1600" dirty="0">
                <a:latin typeface="Arial"/>
                <a:cs typeface="Arial"/>
              </a:rPr>
              <a:t> reactions.</a:t>
            </a:r>
            <a:endParaRPr lang="en-US" sz="1600" dirty="0"/>
          </a:p>
        </p:txBody>
      </p:sp>
      <p:sp>
        <p:nvSpPr>
          <p:cNvPr id="3" name="TextBox 2"/>
          <p:cNvSpPr txBox="1"/>
          <p:nvPr/>
        </p:nvSpPr>
        <p:spPr>
          <a:xfrm>
            <a:off x="519113" y="947241"/>
            <a:ext cx="7175500" cy="1107996"/>
          </a:xfrm>
          <a:prstGeom prst="rect">
            <a:avLst/>
          </a:prstGeom>
          <a:noFill/>
        </p:spPr>
        <p:txBody>
          <a:bodyPr wrap="square" rtlCol="0">
            <a:spAutoFit/>
          </a:bodyPr>
          <a:lstStyle/>
          <a:p>
            <a:r>
              <a:rPr lang="en-US" sz="2200" dirty="0" smtClean="0"/>
              <a:t>Challenge: </a:t>
            </a:r>
            <a:r>
              <a:rPr lang="en-US" sz="2200" dirty="0" smtClean="0">
                <a:solidFill>
                  <a:srgbClr val="0000FF"/>
                </a:solidFill>
              </a:rPr>
              <a:t>by changing just one letter at a time</a:t>
            </a:r>
            <a:r>
              <a:rPr lang="en-US" sz="2200" dirty="0" smtClean="0"/>
              <a:t>, get from ‘</a:t>
            </a:r>
            <a:r>
              <a:rPr lang="en-US" sz="2200" dirty="0" smtClean="0">
                <a:solidFill>
                  <a:srgbClr val="800000"/>
                </a:solidFill>
              </a:rPr>
              <a:t>TREAD</a:t>
            </a:r>
            <a:r>
              <a:rPr lang="en-US" sz="2200" dirty="0" smtClean="0"/>
              <a:t>’ to ‘</a:t>
            </a:r>
            <a:r>
              <a:rPr lang="en-US" sz="2200" dirty="0" smtClean="0">
                <a:solidFill>
                  <a:srgbClr val="008000"/>
                </a:solidFill>
              </a:rPr>
              <a:t>BLINK</a:t>
            </a:r>
            <a:r>
              <a:rPr lang="en-US" sz="2200" dirty="0" smtClean="0"/>
              <a:t>’. All </a:t>
            </a:r>
            <a:r>
              <a:rPr lang="en-US" sz="2200" dirty="0" smtClean="0">
                <a:solidFill>
                  <a:srgbClr val="0000FF"/>
                </a:solidFill>
              </a:rPr>
              <a:t>intermediates</a:t>
            </a:r>
            <a:r>
              <a:rPr lang="en-US" sz="2200" dirty="0" smtClean="0"/>
              <a:t> must be real </a:t>
            </a:r>
            <a:r>
              <a:rPr lang="en-US" sz="2200" dirty="0"/>
              <a:t>E</a:t>
            </a:r>
            <a:r>
              <a:rPr lang="en-US" sz="2200" dirty="0" smtClean="0"/>
              <a:t>nglish words.</a:t>
            </a:r>
            <a:endParaRPr lang="en-US" sz="2200" dirty="0"/>
          </a:p>
        </p:txBody>
      </p:sp>
      <p:sp>
        <p:nvSpPr>
          <p:cNvPr id="4" name="Rectangle 3"/>
          <p:cNvSpPr/>
          <p:nvPr/>
        </p:nvSpPr>
        <p:spPr>
          <a:xfrm>
            <a:off x="519113" y="2190234"/>
            <a:ext cx="1228183" cy="553998"/>
          </a:xfrm>
          <a:prstGeom prst="rect">
            <a:avLst/>
          </a:prstGeom>
        </p:spPr>
        <p:txBody>
          <a:bodyPr wrap="none">
            <a:spAutoFit/>
          </a:bodyPr>
          <a:lstStyle/>
          <a:p>
            <a:r>
              <a:rPr lang="en-US" sz="3000" dirty="0">
                <a:solidFill>
                  <a:srgbClr val="800000"/>
                </a:solidFill>
              </a:rPr>
              <a:t>TREAD</a:t>
            </a:r>
            <a:endParaRPr lang="en-US" sz="3000" dirty="0"/>
          </a:p>
        </p:txBody>
      </p:sp>
      <p:sp>
        <p:nvSpPr>
          <p:cNvPr id="7" name="Rectangle 6"/>
          <p:cNvSpPr/>
          <p:nvPr/>
        </p:nvSpPr>
        <p:spPr>
          <a:xfrm>
            <a:off x="493713" y="5694065"/>
            <a:ext cx="1100820" cy="553998"/>
          </a:xfrm>
          <a:prstGeom prst="rect">
            <a:avLst/>
          </a:prstGeom>
        </p:spPr>
        <p:txBody>
          <a:bodyPr wrap="none">
            <a:spAutoFit/>
          </a:bodyPr>
          <a:lstStyle/>
          <a:p>
            <a:r>
              <a:rPr lang="en-US" sz="3000" dirty="0" smtClean="0">
                <a:solidFill>
                  <a:srgbClr val="008000"/>
                </a:solidFill>
              </a:rPr>
              <a:t>BLINK</a:t>
            </a:r>
            <a:endParaRPr lang="en-US" sz="3000" dirty="0">
              <a:solidFill>
                <a:srgbClr val="008000"/>
              </a:solidFill>
            </a:endParaRPr>
          </a:p>
        </p:txBody>
      </p:sp>
      <p:sp>
        <p:nvSpPr>
          <p:cNvPr id="8" name="Rectangle 7"/>
          <p:cNvSpPr/>
          <p:nvPr/>
        </p:nvSpPr>
        <p:spPr>
          <a:xfrm>
            <a:off x="493713" y="2770664"/>
            <a:ext cx="1146468" cy="553998"/>
          </a:xfrm>
          <a:prstGeom prst="rect">
            <a:avLst/>
          </a:prstGeom>
        </p:spPr>
        <p:txBody>
          <a:bodyPr wrap="none">
            <a:spAutoFit/>
          </a:bodyPr>
          <a:lstStyle/>
          <a:p>
            <a:r>
              <a:rPr lang="en-US" sz="3000" dirty="0" smtClean="0">
                <a:solidFill>
                  <a:srgbClr val="0000FF"/>
                </a:solidFill>
              </a:rPr>
              <a:t>_____</a:t>
            </a:r>
            <a:endParaRPr lang="en-US" sz="3000" dirty="0">
              <a:solidFill>
                <a:srgbClr val="0000FF"/>
              </a:solidFill>
            </a:endParaRPr>
          </a:p>
        </p:txBody>
      </p:sp>
      <p:sp>
        <p:nvSpPr>
          <p:cNvPr id="9" name="Rectangle 8"/>
          <p:cNvSpPr/>
          <p:nvPr/>
        </p:nvSpPr>
        <p:spPr>
          <a:xfrm>
            <a:off x="493713" y="3393996"/>
            <a:ext cx="1146468" cy="553998"/>
          </a:xfrm>
          <a:prstGeom prst="rect">
            <a:avLst/>
          </a:prstGeom>
        </p:spPr>
        <p:txBody>
          <a:bodyPr wrap="none">
            <a:spAutoFit/>
          </a:bodyPr>
          <a:lstStyle/>
          <a:p>
            <a:r>
              <a:rPr lang="en-US" sz="3000" dirty="0" smtClean="0">
                <a:solidFill>
                  <a:srgbClr val="0000FF"/>
                </a:solidFill>
              </a:rPr>
              <a:t>_____</a:t>
            </a:r>
            <a:endParaRPr lang="en-US" sz="3000" dirty="0">
              <a:solidFill>
                <a:srgbClr val="0000FF"/>
              </a:solidFill>
            </a:endParaRPr>
          </a:p>
        </p:txBody>
      </p:sp>
      <p:sp>
        <p:nvSpPr>
          <p:cNvPr id="11" name="Rectangle 10"/>
          <p:cNvSpPr/>
          <p:nvPr/>
        </p:nvSpPr>
        <p:spPr>
          <a:xfrm>
            <a:off x="493713" y="4554835"/>
            <a:ext cx="1146468" cy="553998"/>
          </a:xfrm>
          <a:prstGeom prst="rect">
            <a:avLst/>
          </a:prstGeom>
        </p:spPr>
        <p:txBody>
          <a:bodyPr wrap="none">
            <a:spAutoFit/>
          </a:bodyPr>
          <a:lstStyle/>
          <a:p>
            <a:r>
              <a:rPr lang="en-US" sz="3000" dirty="0" smtClean="0">
                <a:solidFill>
                  <a:srgbClr val="0000FF"/>
                </a:solidFill>
              </a:rPr>
              <a:t>_____</a:t>
            </a:r>
            <a:endParaRPr lang="en-US" sz="3000" dirty="0">
              <a:solidFill>
                <a:srgbClr val="0000FF"/>
              </a:solidFill>
            </a:endParaRPr>
          </a:p>
        </p:txBody>
      </p:sp>
      <p:sp>
        <p:nvSpPr>
          <p:cNvPr id="12" name="Rectangle 11"/>
          <p:cNvSpPr/>
          <p:nvPr/>
        </p:nvSpPr>
        <p:spPr>
          <a:xfrm>
            <a:off x="513809" y="3947994"/>
            <a:ext cx="1146468" cy="553998"/>
          </a:xfrm>
          <a:prstGeom prst="rect">
            <a:avLst/>
          </a:prstGeom>
        </p:spPr>
        <p:txBody>
          <a:bodyPr wrap="none">
            <a:spAutoFit/>
          </a:bodyPr>
          <a:lstStyle/>
          <a:p>
            <a:r>
              <a:rPr lang="en-US" sz="3000" dirty="0" smtClean="0">
                <a:solidFill>
                  <a:srgbClr val="0000FF"/>
                </a:solidFill>
              </a:rPr>
              <a:t>_____</a:t>
            </a:r>
            <a:endParaRPr lang="en-US" sz="3000" dirty="0">
              <a:solidFill>
                <a:srgbClr val="0000FF"/>
              </a:solidFill>
            </a:endParaRPr>
          </a:p>
        </p:txBody>
      </p:sp>
      <p:sp>
        <p:nvSpPr>
          <p:cNvPr id="13" name="Rectangle 12"/>
          <p:cNvSpPr/>
          <p:nvPr/>
        </p:nvSpPr>
        <p:spPr>
          <a:xfrm>
            <a:off x="493713" y="5140067"/>
            <a:ext cx="1146468" cy="553998"/>
          </a:xfrm>
          <a:prstGeom prst="rect">
            <a:avLst/>
          </a:prstGeom>
        </p:spPr>
        <p:txBody>
          <a:bodyPr wrap="none">
            <a:spAutoFit/>
          </a:bodyPr>
          <a:lstStyle/>
          <a:p>
            <a:r>
              <a:rPr lang="en-US" sz="3000" dirty="0" smtClean="0">
                <a:solidFill>
                  <a:srgbClr val="0000FF"/>
                </a:solidFill>
              </a:rPr>
              <a:t>_____</a:t>
            </a:r>
            <a:endParaRPr lang="en-US" sz="3000" dirty="0">
              <a:solidFill>
                <a:srgbClr val="0000FF"/>
              </a:solidFill>
            </a:endParaRPr>
          </a:p>
        </p:txBody>
      </p:sp>
      <p:pic>
        <p:nvPicPr>
          <p:cNvPr id="14" name="Picture 1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6493371"/>
            <a:ext cx="1574799" cy="377329"/>
          </a:xfrm>
          <a:prstGeom prst="rect">
            <a:avLst/>
          </a:prstGeom>
        </p:spPr>
      </p:pic>
    </p:spTree>
    <p:extLst>
      <p:ext uri="{BB962C8B-B14F-4D97-AF65-F5344CB8AC3E}">
        <p14:creationId xmlns:p14="http://schemas.microsoft.com/office/powerpoint/2010/main" val="204595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77800" y="492036"/>
            <a:ext cx="8801100" cy="1631216"/>
          </a:xfrm>
          <a:prstGeom prst="rect">
            <a:avLst/>
          </a:prstGeom>
        </p:spPr>
        <p:txBody>
          <a:bodyPr wrap="square">
            <a:spAutoFit/>
          </a:bodyPr>
          <a:lstStyle/>
          <a:p>
            <a:pPr lvl="0"/>
            <a:r>
              <a:rPr lang="en-GB" sz="2000" b="1" dirty="0"/>
              <a:t>M</a:t>
            </a:r>
            <a:r>
              <a:rPr lang="en-GB" sz="2000" b="1" dirty="0" smtClean="0"/>
              <a:t>etabolism</a:t>
            </a:r>
            <a:r>
              <a:rPr lang="en-GB" sz="2000" dirty="0" smtClean="0"/>
              <a:t>: the </a:t>
            </a:r>
            <a:r>
              <a:rPr lang="en-GB" sz="2000" dirty="0"/>
              <a:t>sum total of all </a:t>
            </a:r>
            <a:r>
              <a:rPr lang="en-GB" sz="2000" dirty="0" smtClean="0"/>
              <a:t>chemical reactions </a:t>
            </a:r>
            <a:r>
              <a:rPr lang="en-GB" sz="2000" dirty="0"/>
              <a:t>that occur within an organism</a:t>
            </a:r>
            <a:r>
              <a:rPr lang="en-GB" sz="2000" dirty="0" smtClean="0"/>
              <a:t>.</a:t>
            </a:r>
            <a:endParaRPr lang="en-US" sz="2000" dirty="0" smtClean="0"/>
          </a:p>
          <a:p>
            <a:r>
              <a:rPr lang="en-US" sz="2000" b="1" dirty="0" smtClean="0"/>
              <a:t>Metabolic pathways</a:t>
            </a:r>
            <a:r>
              <a:rPr lang="en-US" sz="2000" dirty="0" smtClean="0"/>
              <a:t>*: cycles or chains of enzyme </a:t>
            </a:r>
            <a:r>
              <a:rPr lang="en-US" sz="2000" dirty="0" err="1" smtClean="0"/>
              <a:t>catalysed</a:t>
            </a:r>
            <a:r>
              <a:rPr lang="en-US" sz="2000" dirty="0" smtClean="0"/>
              <a:t> reactions. </a:t>
            </a:r>
            <a:r>
              <a:rPr lang="en-GB" sz="2000" i="1" dirty="0" smtClean="0"/>
              <a:t>The chemical change from one molecule to another often does not happen not in one large jump, but in a sequence of small steps. The small steps together form what is called a metabolic pathway.</a:t>
            </a:r>
            <a:endParaRPr lang="en-US" sz="2000" i="1" dirty="0"/>
          </a:p>
        </p:txBody>
      </p:sp>
      <p:sp>
        <p:nvSpPr>
          <p:cNvPr id="2" name="Title 1"/>
          <p:cNvSpPr>
            <a:spLocks noGrp="1"/>
          </p:cNvSpPr>
          <p:nvPr>
            <p:ph type="title"/>
          </p:nvPr>
        </p:nvSpPr>
        <p:spPr>
          <a:xfrm>
            <a:off x="0" y="4762"/>
            <a:ext cx="9144000" cy="376238"/>
          </a:xfrm>
        </p:spPr>
        <p:txBody>
          <a:bodyPr>
            <a:noAutofit/>
          </a:bodyPr>
          <a:lstStyle/>
          <a:p>
            <a:r>
              <a:rPr lang="en-US" sz="1600" dirty="0">
                <a:latin typeface="Arial"/>
                <a:cs typeface="Arial"/>
              </a:rPr>
              <a:t>8.1.</a:t>
            </a:r>
            <a:r>
              <a:rPr lang="en-US" sz="1600" dirty="0" smtClean="0">
                <a:latin typeface="Arial"/>
                <a:cs typeface="Arial"/>
              </a:rPr>
              <a:t>U1 Metabolic </a:t>
            </a:r>
            <a:r>
              <a:rPr lang="en-US" sz="1600" dirty="0">
                <a:latin typeface="Arial"/>
                <a:cs typeface="Arial"/>
              </a:rPr>
              <a:t>pathways consist of chains and cycles of enzyme-</a:t>
            </a:r>
            <a:r>
              <a:rPr lang="en-US" sz="1600" dirty="0" err="1">
                <a:latin typeface="Arial"/>
                <a:cs typeface="Arial"/>
              </a:rPr>
              <a:t>catalysed</a:t>
            </a:r>
            <a:r>
              <a:rPr lang="en-US" sz="1600" dirty="0">
                <a:latin typeface="Arial"/>
                <a:cs typeface="Arial"/>
              </a:rPr>
              <a:t> reactions.</a:t>
            </a:r>
            <a:endParaRPr lang="en-US" sz="1600" dirty="0"/>
          </a:p>
        </p:txBody>
      </p:sp>
      <p:sp>
        <p:nvSpPr>
          <p:cNvPr id="4" name="Rectangle 3"/>
          <p:cNvSpPr/>
          <p:nvPr/>
        </p:nvSpPr>
        <p:spPr>
          <a:xfrm>
            <a:off x="519113" y="2190234"/>
            <a:ext cx="1228183" cy="553998"/>
          </a:xfrm>
          <a:prstGeom prst="rect">
            <a:avLst/>
          </a:prstGeom>
        </p:spPr>
        <p:txBody>
          <a:bodyPr wrap="none">
            <a:spAutoFit/>
          </a:bodyPr>
          <a:lstStyle/>
          <a:p>
            <a:r>
              <a:rPr lang="en-US" sz="3000" dirty="0">
                <a:solidFill>
                  <a:srgbClr val="800000"/>
                </a:solidFill>
              </a:rPr>
              <a:t>TREAD</a:t>
            </a:r>
            <a:endParaRPr lang="en-US" sz="3000" dirty="0"/>
          </a:p>
        </p:txBody>
      </p:sp>
      <p:sp>
        <p:nvSpPr>
          <p:cNvPr id="7" name="Rectangle 6"/>
          <p:cNvSpPr/>
          <p:nvPr/>
        </p:nvSpPr>
        <p:spPr>
          <a:xfrm>
            <a:off x="493713" y="5694065"/>
            <a:ext cx="1107996" cy="553998"/>
          </a:xfrm>
          <a:prstGeom prst="rect">
            <a:avLst/>
          </a:prstGeom>
        </p:spPr>
        <p:txBody>
          <a:bodyPr wrap="none">
            <a:spAutoFit/>
          </a:bodyPr>
          <a:lstStyle/>
          <a:p>
            <a:r>
              <a:rPr lang="en-US" sz="3000" dirty="0" smtClean="0">
                <a:solidFill>
                  <a:srgbClr val="008000"/>
                </a:solidFill>
              </a:rPr>
              <a:t>BLINK	</a:t>
            </a:r>
            <a:endParaRPr lang="en-US" sz="3000" dirty="0">
              <a:solidFill>
                <a:srgbClr val="008000"/>
              </a:solidFill>
            </a:endParaRPr>
          </a:p>
        </p:txBody>
      </p:sp>
      <p:sp>
        <p:nvSpPr>
          <p:cNvPr id="8" name="Rectangle 7"/>
          <p:cNvSpPr/>
          <p:nvPr/>
        </p:nvSpPr>
        <p:spPr>
          <a:xfrm>
            <a:off x="493713" y="2770664"/>
            <a:ext cx="1249974" cy="553998"/>
          </a:xfrm>
          <a:prstGeom prst="rect">
            <a:avLst/>
          </a:prstGeom>
        </p:spPr>
        <p:txBody>
          <a:bodyPr wrap="none">
            <a:spAutoFit/>
          </a:bodyPr>
          <a:lstStyle/>
          <a:p>
            <a:r>
              <a:rPr lang="en-US" sz="3000" dirty="0" smtClean="0">
                <a:solidFill>
                  <a:srgbClr val="0000FF"/>
                </a:solidFill>
              </a:rPr>
              <a:t>BREAD</a:t>
            </a:r>
            <a:endParaRPr lang="en-US" sz="3000" dirty="0">
              <a:solidFill>
                <a:srgbClr val="0000FF"/>
              </a:solidFill>
            </a:endParaRPr>
          </a:p>
        </p:txBody>
      </p:sp>
      <p:sp>
        <p:nvSpPr>
          <p:cNvPr id="9" name="Rectangle 8"/>
          <p:cNvSpPr/>
          <p:nvPr/>
        </p:nvSpPr>
        <p:spPr>
          <a:xfrm>
            <a:off x="493713" y="3393996"/>
            <a:ext cx="1215222" cy="553998"/>
          </a:xfrm>
          <a:prstGeom prst="rect">
            <a:avLst/>
          </a:prstGeom>
        </p:spPr>
        <p:txBody>
          <a:bodyPr wrap="none">
            <a:spAutoFit/>
          </a:bodyPr>
          <a:lstStyle/>
          <a:p>
            <a:r>
              <a:rPr lang="en-US" sz="3000" dirty="0" smtClean="0">
                <a:solidFill>
                  <a:srgbClr val="0000FF"/>
                </a:solidFill>
              </a:rPr>
              <a:t>BREED</a:t>
            </a:r>
            <a:endParaRPr lang="en-US" sz="3000" dirty="0">
              <a:solidFill>
                <a:srgbClr val="0000FF"/>
              </a:solidFill>
            </a:endParaRPr>
          </a:p>
        </p:txBody>
      </p:sp>
      <p:sp>
        <p:nvSpPr>
          <p:cNvPr id="11" name="Rectangle 10"/>
          <p:cNvSpPr/>
          <p:nvPr/>
        </p:nvSpPr>
        <p:spPr>
          <a:xfrm>
            <a:off x="493713" y="4554835"/>
            <a:ext cx="1228559" cy="553998"/>
          </a:xfrm>
          <a:prstGeom prst="rect">
            <a:avLst/>
          </a:prstGeom>
        </p:spPr>
        <p:txBody>
          <a:bodyPr wrap="none">
            <a:spAutoFit/>
          </a:bodyPr>
          <a:lstStyle/>
          <a:p>
            <a:r>
              <a:rPr lang="en-US" sz="3000" dirty="0" smtClean="0">
                <a:solidFill>
                  <a:srgbClr val="0000FF"/>
                </a:solidFill>
              </a:rPr>
              <a:t>BLEND</a:t>
            </a:r>
            <a:endParaRPr lang="en-US" sz="3000" dirty="0">
              <a:solidFill>
                <a:srgbClr val="0000FF"/>
              </a:solidFill>
            </a:endParaRPr>
          </a:p>
        </p:txBody>
      </p:sp>
      <p:sp>
        <p:nvSpPr>
          <p:cNvPr id="12" name="Rectangle 11"/>
          <p:cNvSpPr/>
          <p:nvPr/>
        </p:nvSpPr>
        <p:spPr>
          <a:xfrm>
            <a:off x="513809" y="3947994"/>
            <a:ext cx="1168071" cy="553998"/>
          </a:xfrm>
          <a:prstGeom prst="rect">
            <a:avLst/>
          </a:prstGeom>
        </p:spPr>
        <p:txBody>
          <a:bodyPr wrap="none">
            <a:spAutoFit/>
          </a:bodyPr>
          <a:lstStyle/>
          <a:p>
            <a:r>
              <a:rPr lang="en-US" sz="3000" dirty="0" smtClean="0">
                <a:solidFill>
                  <a:srgbClr val="0000FF"/>
                </a:solidFill>
              </a:rPr>
              <a:t>BLEED</a:t>
            </a:r>
            <a:endParaRPr lang="en-US" sz="3000" dirty="0">
              <a:solidFill>
                <a:srgbClr val="0000FF"/>
              </a:solidFill>
            </a:endParaRPr>
          </a:p>
        </p:txBody>
      </p:sp>
      <p:sp>
        <p:nvSpPr>
          <p:cNvPr id="13" name="Rectangle 12"/>
          <p:cNvSpPr/>
          <p:nvPr/>
        </p:nvSpPr>
        <p:spPr>
          <a:xfrm>
            <a:off x="493713" y="5140067"/>
            <a:ext cx="1137639" cy="553998"/>
          </a:xfrm>
          <a:prstGeom prst="rect">
            <a:avLst/>
          </a:prstGeom>
        </p:spPr>
        <p:txBody>
          <a:bodyPr wrap="none">
            <a:spAutoFit/>
          </a:bodyPr>
          <a:lstStyle/>
          <a:p>
            <a:r>
              <a:rPr lang="en-US" sz="3000" dirty="0" smtClean="0">
                <a:solidFill>
                  <a:srgbClr val="0000FF"/>
                </a:solidFill>
              </a:rPr>
              <a:t>BLIND</a:t>
            </a:r>
            <a:endParaRPr lang="en-US" sz="3000" dirty="0">
              <a:solidFill>
                <a:srgbClr val="0000FF"/>
              </a:solidFill>
            </a:endParaRPr>
          </a:p>
        </p:txBody>
      </p:sp>
      <p:sp>
        <p:nvSpPr>
          <p:cNvPr id="5" name="Right Brace 4"/>
          <p:cNvSpPr/>
          <p:nvPr/>
        </p:nvSpPr>
        <p:spPr>
          <a:xfrm>
            <a:off x="1747296" y="2946400"/>
            <a:ext cx="360904" cy="2587625"/>
          </a:xfrm>
          <a:prstGeom prst="rightBrac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FF"/>
              </a:solidFill>
            </a:endParaRPr>
          </a:p>
        </p:txBody>
      </p:sp>
      <p:sp>
        <p:nvSpPr>
          <p:cNvPr id="6" name="Rectangle 5"/>
          <p:cNvSpPr/>
          <p:nvPr/>
        </p:nvSpPr>
        <p:spPr>
          <a:xfrm>
            <a:off x="2200786" y="5795447"/>
            <a:ext cx="1463061" cy="400110"/>
          </a:xfrm>
          <a:prstGeom prst="rect">
            <a:avLst/>
          </a:prstGeom>
        </p:spPr>
        <p:txBody>
          <a:bodyPr wrap="none">
            <a:spAutoFit/>
          </a:bodyPr>
          <a:lstStyle/>
          <a:p>
            <a:r>
              <a:rPr lang="en-US" sz="2000" dirty="0">
                <a:solidFill>
                  <a:srgbClr val="008000"/>
                </a:solidFill>
              </a:rPr>
              <a:t>end product</a:t>
            </a:r>
          </a:p>
        </p:txBody>
      </p:sp>
      <p:sp>
        <p:nvSpPr>
          <p:cNvPr id="15" name="Rectangle 14"/>
          <p:cNvSpPr/>
          <p:nvPr/>
        </p:nvSpPr>
        <p:spPr>
          <a:xfrm>
            <a:off x="2168933" y="4003041"/>
            <a:ext cx="1644025" cy="400110"/>
          </a:xfrm>
          <a:prstGeom prst="rect">
            <a:avLst/>
          </a:prstGeom>
        </p:spPr>
        <p:txBody>
          <a:bodyPr wrap="none">
            <a:spAutoFit/>
          </a:bodyPr>
          <a:lstStyle/>
          <a:p>
            <a:r>
              <a:rPr lang="en-US" sz="2000" dirty="0" smtClean="0">
                <a:solidFill>
                  <a:srgbClr val="0000FF"/>
                </a:solidFill>
              </a:rPr>
              <a:t>intermediates</a:t>
            </a:r>
            <a:endParaRPr lang="en-US" sz="2000" dirty="0">
              <a:solidFill>
                <a:srgbClr val="0000FF"/>
              </a:solidFill>
            </a:endParaRPr>
          </a:p>
        </p:txBody>
      </p:sp>
      <p:sp>
        <p:nvSpPr>
          <p:cNvPr id="16" name="Rectangle 15"/>
          <p:cNvSpPr/>
          <p:nvPr/>
        </p:nvSpPr>
        <p:spPr>
          <a:xfrm>
            <a:off x="1993900" y="2280622"/>
            <a:ext cx="1807331" cy="400110"/>
          </a:xfrm>
          <a:prstGeom prst="rect">
            <a:avLst/>
          </a:prstGeom>
        </p:spPr>
        <p:txBody>
          <a:bodyPr wrap="none">
            <a:spAutoFit/>
          </a:bodyPr>
          <a:lstStyle/>
          <a:p>
            <a:r>
              <a:rPr lang="en-US" sz="2000" dirty="0" smtClean="0">
                <a:solidFill>
                  <a:srgbClr val="800000"/>
                </a:solidFill>
              </a:rPr>
              <a:t>Initial substrate</a:t>
            </a:r>
            <a:endParaRPr lang="en-US" sz="2000" dirty="0">
              <a:solidFill>
                <a:srgbClr val="800000"/>
              </a:solidFill>
            </a:endParaRPr>
          </a:p>
        </p:txBody>
      </p:sp>
      <p:sp>
        <p:nvSpPr>
          <p:cNvPr id="18" name="Rectangle 17"/>
          <p:cNvSpPr/>
          <p:nvPr/>
        </p:nvSpPr>
        <p:spPr>
          <a:xfrm>
            <a:off x="4673600" y="1953848"/>
            <a:ext cx="3170134" cy="369332"/>
          </a:xfrm>
          <a:prstGeom prst="rect">
            <a:avLst/>
          </a:prstGeom>
          <a:ln>
            <a:noFill/>
          </a:ln>
        </p:spPr>
        <p:txBody>
          <a:bodyPr wrap="square">
            <a:spAutoFit/>
          </a:bodyPr>
          <a:lstStyle/>
          <a:p>
            <a:r>
              <a:rPr lang="en-US" dirty="0" smtClean="0"/>
              <a:t>* aka biochemical pathways</a:t>
            </a:r>
            <a:endParaRPr lang="en-US" dirty="0"/>
          </a:p>
        </p:txBody>
      </p:sp>
      <p:pic>
        <p:nvPicPr>
          <p:cNvPr id="10" name="Picture 9" descr="Screen Shot 2014-10-04 at 08.03.52.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600" y="2291658"/>
            <a:ext cx="4254500" cy="4222985"/>
          </a:xfrm>
          <a:prstGeom prst="rect">
            <a:avLst/>
          </a:prstGeom>
        </p:spPr>
      </p:pic>
      <p:pic>
        <p:nvPicPr>
          <p:cNvPr id="19" name="Picture 18">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6493371"/>
            <a:ext cx="1574799" cy="377329"/>
          </a:xfrm>
          <a:prstGeom prst="rect">
            <a:avLst/>
          </a:prstGeom>
        </p:spPr>
      </p:pic>
      <p:sp>
        <p:nvSpPr>
          <p:cNvPr id="20" name="Rectangle 19"/>
          <p:cNvSpPr/>
          <p:nvPr/>
        </p:nvSpPr>
        <p:spPr>
          <a:xfrm>
            <a:off x="4660901" y="6534090"/>
            <a:ext cx="4495799" cy="246221"/>
          </a:xfrm>
          <a:prstGeom prst="rect">
            <a:avLst/>
          </a:prstGeom>
        </p:spPr>
        <p:txBody>
          <a:bodyPr wrap="square">
            <a:spAutoFit/>
          </a:bodyPr>
          <a:lstStyle/>
          <a:p>
            <a:r>
              <a:rPr lang="en-US" sz="1000" dirty="0">
                <a:hlinkClick r:id="rId2"/>
              </a:rPr>
              <a:t>http://</a:t>
            </a:r>
            <a:r>
              <a:rPr lang="en-US" sz="1000" dirty="0" err="1">
                <a:hlinkClick r:id="rId2"/>
              </a:rPr>
              <a:t>highered.mheducation.com</a:t>
            </a:r>
            <a:r>
              <a:rPr lang="en-US" sz="1000" dirty="0">
                <a:hlinkClick r:id="rId2"/>
              </a:rPr>
              <a:t>/sites/dl/free/0072437316/120070/bio09.swf</a:t>
            </a:r>
            <a:endParaRPr lang="en-US" sz="1000" dirty="0"/>
          </a:p>
        </p:txBody>
      </p:sp>
    </p:spTree>
    <p:extLst>
      <p:ext uri="{BB962C8B-B14F-4D97-AF65-F5344CB8AC3E}">
        <p14:creationId xmlns:p14="http://schemas.microsoft.com/office/powerpoint/2010/main" val="1818804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376238"/>
          </a:xfrm>
        </p:spPr>
        <p:txBody>
          <a:bodyPr>
            <a:noAutofit/>
          </a:bodyPr>
          <a:lstStyle/>
          <a:p>
            <a:r>
              <a:rPr lang="en-US" sz="1600" dirty="0">
                <a:latin typeface="Arial"/>
                <a:cs typeface="Arial"/>
              </a:rPr>
              <a:t>8.1.</a:t>
            </a:r>
            <a:r>
              <a:rPr lang="en-US" sz="1600" dirty="0" smtClean="0">
                <a:latin typeface="Arial"/>
                <a:cs typeface="Arial"/>
              </a:rPr>
              <a:t>U1 Metabolic </a:t>
            </a:r>
            <a:r>
              <a:rPr lang="en-US" sz="1600" dirty="0">
                <a:latin typeface="Arial"/>
                <a:cs typeface="Arial"/>
              </a:rPr>
              <a:t>pathways consist of chains and cycles of enzyme-</a:t>
            </a:r>
            <a:r>
              <a:rPr lang="en-US" sz="1600" dirty="0" err="1">
                <a:latin typeface="Arial"/>
                <a:cs typeface="Arial"/>
              </a:rPr>
              <a:t>catalysed</a:t>
            </a:r>
            <a:r>
              <a:rPr lang="en-US" sz="1600" dirty="0">
                <a:latin typeface="Arial"/>
                <a:cs typeface="Arial"/>
              </a:rPr>
              <a:t> reactions.</a:t>
            </a:r>
            <a:endParaRPr lang="en-US" sz="1600" dirty="0"/>
          </a:p>
        </p:txBody>
      </p:sp>
      <p:pic>
        <p:nvPicPr>
          <p:cNvPr id="7" name="Picture 6" descr="http://www.ib.bioninja.com.au/_Media/glycolysis_med.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1" y="2294793"/>
            <a:ext cx="3823652" cy="3945669"/>
          </a:xfrm>
          <a:prstGeom prst="rect">
            <a:avLst/>
          </a:prstGeom>
          <a:noFill/>
          <a:ln>
            <a:noFill/>
          </a:ln>
        </p:spPr>
      </p:pic>
      <p:sp>
        <p:nvSpPr>
          <p:cNvPr id="5" name="Rectangle 4"/>
          <p:cNvSpPr/>
          <p:nvPr/>
        </p:nvSpPr>
        <p:spPr>
          <a:xfrm>
            <a:off x="2616200" y="6611779"/>
            <a:ext cx="6527800" cy="246221"/>
          </a:xfrm>
          <a:prstGeom prst="rect">
            <a:avLst/>
          </a:prstGeom>
        </p:spPr>
        <p:txBody>
          <a:bodyPr wrap="square">
            <a:spAutoFit/>
          </a:bodyPr>
          <a:lstStyle/>
          <a:p>
            <a:pPr algn="r"/>
            <a:r>
              <a:rPr lang="en-US" sz="1000" dirty="0">
                <a:hlinkClick r:id="rId3"/>
              </a:rPr>
              <a:t>http://www.ib.bioninja.com.au/higher-level/topic-8-cell-respiration/81-cell-</a:t>
            </a:r>
            <a:r>
              <a:rPr lang="en-US" sz="1000" dirty="0" smtClean="0">
                <a:hlinkClick r:id="rId3"/>
              </a:rPr>
              <a:t>respiration.html</a:t>
            </a:r>
            <a:endParaRPr lang="en-US" sz="1000" dirty="0" smtClean="0"/>
          </a:p>
        </p:txBody>
      </p:sp>
      <p:pic>
        <p:nvPicPr>
          <p:cNvPr id="9" name="Picture 8" descr="http://www.ib.bioninja.com.au/_Media/light_independent_reaction_med.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5017" y="1911668"/>
            <a:ext cx="5534733" cy="3533458"/>
          </a:xfrm>
          <a:prstGeom prst="rect">
            <a:avLst/>
          </a:prstGeom>
          <a:noFill/>
          <a:ln>
            <a:noFill/>
          </a:ln>
        </p:spPr>
      </p:pic>
      <p:sp>
        <p:nvSpPr>
          <p:cNvPr id="8" name="Rectangle 7"/>
          <p:cNvSpPr/>
          <p:nvPr/>
        </p:nvSpPr>
        <p:spPr>
          <a:xfrm>
            <a:off x="3269650" y="6365558"/>
            <a:ext cx="5880100" cy="246221"/>
          </a:xfrm>
          <a:prstGeom prst="rect">
            <a:avLst/>
          </a:prstGeom>
        </p:spPr>
        <p:txBody>
          <a:bodyPr wrap="square">
            <a:spAutoFit/>
          </a:bodyPr>
          <a:lstStyle/>
          <a:p>
            <a:pPr algn="r"/>
            <a:r>
              <a:rPr lang="en-GB" sz="1000" u="sng" dirty="0">
                <a:hlinkClick r:id="rId5"/>
              </a:rPr>
              <a:t>http://www.ib.bioninja.com.au/higher-level/topic-8-cell-respiration/82-photosynthesis.html</a:t>
            </a:r>
            <a:endParaRPr lang="en-US" sz="1000" dirty="0"/>
          </a:p>
        </p:txBody>
      </p:sp>
      <p:sp>
        <p:nvSpPr>
          <p:cNvPr id="11" name="Rectangle 10"/>
          <p:cNvSpPr/>
          <p:nvPr/>
        </p:nvSpPr>
        <p:spPr>
          <a:xfrm>
            <a:off x="572674" y="1263134"/>
            <a:ext cx="3042344" cy="923330"/>
          </a:xfrm>
          <a:prstGeom prst="rect">
            <a:avLst/>
          </a:prstGeom>
        </p:spPr>
        <p:txBody>
          <a:bodyPr wrap="square">
            <a:spAutoFit/>
          </a:bodyPr>
          <a:lstStyle/>
          <a:p>
            <a:pPr algn="ctr"/>
            <a:r>
              <a:rPr lang="en-GB" b="1" dirty="0"/>
              <a:t>G</a:t>
            </a:r>
            <a:r>
              <a:rPr lang="en-GB" b="1" dirty="0" smtClean="0"/>
              <a:t>lycolysis</a:t>
            </a:r>
            <a:r>
              <a:rPr lang="en-GB" dirty="0"/>
              <a:t>, a part of </a:t>
            </a:r>
            <a:r>
              <a:rPr lang="en-GB" dirty="0" smtClean="0"/>
              <a:t>respiration</a:t>
            </a:r>
            <a:r>
              <a:rPr lang="en-US" dirty="0" smtClean="0"/>
              <a:t>, is an example of a </a:t>
            </a:r>
            <a:r>
              <a:rPr lang="en-US" b="1" dirty="0" smtClean="0"/>
              <a:t>metabolic chain</a:t>
            </a:r>
            <a:endParaRPr lang="en-US" b="1" dirty="0"/>
          </a:p>
        </p:txBody>
      </p:sp>
      <p:sp>
        <p:nvSpPr>
          <p:cNvPr id="12" name="Rectangle 11"/>
          <p:cNvSpPr/>
          <p:nvPr/>
        </p:nvSpPr>
        <p:spPr>
          <a:xfrm>
            <a:off x="4000500" y="1274328"/>
            <a:ext cx="4603940" cy="923330"/>
          </a:xfrm>
          <a:prstGeom prst="rect">
            <a:avLst/>
          </a:prstGeom>
        </p:spPr>
        <p:txBody>
          <a:bodyPr wrap="square">
            <a:spAutoFit/>
          </a:bodyPr>
          <a:lstStyle/>
          <a:p>
            <a:pPr algn="ctr"/>
            <a:r>
              <a:rPr lang="en-GB" dirty="0" smtClean="0"/>
              <a:t>The </a:t>
            </a:r>
            <a:r>
              <a:rPr lang="en-GB" b="1" dirty="0" smtClean="0"/>
              <a:t>Calvin </a:t>
            </a:r>
            <a:r>
              <a:rPr lang="en-GB" b="1" dirty="0"/>
              <a:t>cycle</a:t>
            </a:r>
            <a:r>
              <a:rPr lang="en-GB" dirty="0"/>
              <a:t>, a part of </a:t>
            </a:r>
            <a:r>
              <a:rPr lang="en-GB" dirty="0" smtClean="0"/>
              <a:t>photosynthesis</a:t>
            </a:r>
            <a:r>
              <a:rPr lang="en-US" dirty="0" smtClean="0"/>
              <a:t>, </a:t>
            </a:r>
            <a:r>
              <a:rPr lang="en-US" dirty="0"/>
              <a:t>is an example of a </a:t>
            </a:r>
            <a:r>
              <a:rPr lang="en-US" b="1" dirty="0"/>
              <a:t>metabolic </a:t>
            </a:r>
            <a:r>
              <a:rPr lang="en-US" b="1" dirty="0" smtClean="0"/>
              <a:t>cycle</a:t>
            </a:r>
            <a:endParaRPr lang="en-US" b="1" dirty="0"/>
          </a:p>
          <a:p>
            <a:pPr algn="ctr"/>
            <a:endParaRPr lang="en-US" dirty="0"/>
          </a:p>
        </p:txBody>
      </p:sp>
      <p:sp>
        <p:nvSpPr>
          <p:cNvPr id="13" name="Rectangle 12"/>
          <p:cNvSpPr/>
          <p:nvPr/>
        </p:nvSpPr>
        <p:spPr>
          <a:xfrm>
            <a:off x="100536" y="527735"/>
            <a:ext cx="8814864" cy="430887"/>
          </a:xfrm>
          <a:prstGeom prst="rect">
            <a:avLst/>
          </a:prstGeom>
        </p:spPr>
        <p:txBody>
          <a:bodyPr wrap="square">
            <a:spAutoFit/>
          </a:bodyPr>
          <a:lstStyle/>
          <a:p>
            <a:r>
              <a:rPr lang="en-US" sz="2200" b="1" dirty="0"/>
              <a:t>Metabolic pathways</a:t>
            </a:r>
            <a:r>
              <a:rPr lang="en-US" sz="2200" dirty="0"/>
              <a:t>*: cycles or chains of enzyme </a:t>
            </a:r>
            <a:r>
              <a:rPr lang="en-US" sz="2200" dirty="0" err="1"/>
              <a:t>catalysed</a:t>
            </a:r>
            <a:r>
              <a:rPr lang="en-US" sz="2200" dirty="0"/>
              <a:t> reactions.</a:t>
            </a:r>
          </a:p>
        </p:txBody>
      </p:sp>
    </p:spTree>
    <p:extLst>
      <p:ext uri="{BB962C8B-B14F-4D97-AF65-F5344CB8AC3E}">
        <p14:creationId xmlns:p14="http://schemas.microsoft.com/office/powerpoint/2010/main" val="3840387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734258" y="473752"/>
            <a:ext cx="3270042" cy="2942548"/>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4762"/>
            <a:ext cx="9144000" cy="376238"/>
          </a:xfrm>
        </p:spPr>
        <p:txBody>
          <a:bodyPr>
            <a:noAutofit/>
          </a:bodyPr>
          <a:lstStyle/>
          <a:p>
            <a:r>
              <a:rPr lang="en-US" sz="1600" dirty="0">
                <a:latin typeface="Arial"/>
                <a:cs typeface="Arial"/>
              </a:rPr>
              <a:t>8.1.U2 Enzymes lower the activation energy of the chemical reactions that they </a:t>
            </a:r>
            <a:r>
              <a:rPr lang="en-US" sz="1600" dirty="0" err="1">
                <a:latin typeface="Arial"/>
                <a:cs typeface="Arial"/>
              </a:rPr>
              <a:t>catalyse</a:t>
            </a:r>
            <a:r>
              <a:rPr lang="en-US" sz="1600" dirty="0" smtClean="0">
                <a:latin typeface="Arial"/>
                <a:cs typeface="Arial"/>
              </a:rPr>
              <a:t>.</a:t>
            </a:r>
            <a:endParaRPr lang="en-US" sz="1600" dirty="0"/>
          </a:p>
        </p:txBody>
      </p:sp>
      <p:sp>
        <p:nvSpPr>
          <p:cNvPr id="4" name="Rectangle 3"/>
          <p:cNvSpPr/>
          <p:nvPr/>
        </p:nvSpPr>
        <p:spPr>
          <a:xfrm>
            <a:off x="165100" y="566677"/>
            <a:ext cx="5648108" cy="769441"/>
          </a:xfrm>
          <a:prstGeom prst="rect">
            <a:avLst/>
          </a:prstGeom>
        </p:spPr>
        <p:txBody>
          <a:bodyPr wrap="square">
            <a:spAutoFit/>
          </a:bodyPr>
          <a:lstStyle/>
          <a:p>
            <a:pPr lvl="0"/>
            <a:r>
              <a:rPr lang="en-US" sz="2200" b="1" dirty="0"/>
              <a:t>Activation energy:</a:t>
            </a:r>
            <a:r>
              <a:rPr lang="en-US" sz="2200" dirty="0"/>
              <a:t> the initial input of energy that is required to trigger a chemical reaction.</a:t>
            </a:r>
          </a:p>
        </p:txBody>
      </p:sp>
      <p:pic>
        <p:nvPicPr>
          <p:cNvPr id="6" name="Picture 5"/>
          <p:cNvPicPr>
            <a:picLocks noChangeAspect="1"/>
          </p:cNvPicPr>
          <p:nvPr/>
        </p:nvPicPr>
        <p:blipFill>
          <a:blip r:embed="rId2"/>
          <a:stretch>
            <a:fillRect/>
          </a:stretch>
        </p:blipFill>
        <p:spPr>
          <a:xfrm>
            <a:off x="114385" y="2007443"/>
            <a:ext cx="5551719" cy="3237657"/>
          </a:xfrm>
          <a:prstGeom prst="rect">
            <a:avLst/>
          </a:prstGeom>
        </p:spPr>
      </p:pic>
      <p:pic>
        <p:nvPicPr>
          <p:cNvPr id="10" name="Picture 9" descr="Screen Shot 2014-10-04 at 09.22.36.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3208" y="511852"/>
            <a:ext cx="3038692" cy="2325641"/>
          </a:xfrm>
          <a:prstGeom prst="rect">
            <a:avLst/>
          </a:prstGeom>
        </p:spPr>
      </p:pic>
      <p:grpSp>
        <p:nvGrpSpPr>
          <p:cNvPr id="22" name="Group 21"/>
          <p:cNvGrpSpPr/>
          <p:nvPr/>
        </p:nvGrpSpPr>
        <p:grpSpPr>
          <a:xfrm>
            <a:off x="5105400" y="3918029"/>
            <a:ext cx="2667000" cy="738664"/>
            <a:chOff x="5105400" y="3651329"/>
            <a:chExt cx="2667000" cy="738664"/>
          </a:xfrm>
        </p:grpSpPr>
        <p:sp>
          <p:nvSpPr>
            <p:cNvPr id="14" name="Rectangle 13"/>
            <p:cNvSpPr/>
            <p:nvPr/>
          </p:nvSpPr>
          <p:spPr>
            <a:xfrm>
              <a:off x="5105400" y="3651329"/>
              <a:ext cx="2667000" cy="738664"/>
            </a:xfrm>
            <a:prstGeom prst="rect">
              <a:avLst/>
            </a:prstGeom>
            <a:ln>
              <a:noFill/>
            </a:ln>
            <a:effectLst/>
          </p:spPr>
          <p:txBody>
            <a:bodyPr wrap="square">
              <a:spAutoFit/>
            </a:bodyPr>
            <a:lstStyle/>
            <a:p>
              <a:pPr lvl="2"/>
              <a:r>
                <a:rPr lang="en-US" sz="1400" dirty="0" smtClean="0"/>
                <a:t>un-</a:t>
              </a:r>
              <a:r>
                <a:rPr lang="en-US" sz="1400" dirty="0" err="1" smtClean="0"/>
                <a:t>catalysed</a:t>
              </a:r>
              <a:r>
                <a:rPr lang="en-US" sz="1400" dirty="0" smtClean="0"/>
                <a:t> reaction</a:t>
              </a:r>
            </a:p>
            <a:p>
              <a:pPr lvl="2"/>
              <a:endParaRPr lang="en-US" sz="1400" dirty="0" smtClean="0"/>
            </a:p>
            <a:p>
              <a:pPr lvl="2"/>
              <a:r>
                <a:rPr lang="en-US" sz="1400" dirty="0" err="1"/>
                <a:t>c</a:t>
              </a:r>
              <a:r>
                <a:rPr lang="en-US" sz="1400" dirty="0" err="1" smtClean="0"/>
                <a:t>atalaysed</a:t>
              </a:r>
              <a:r>
                <a:rPr lang="en-US" sz="1400" dirty="0" smtClean="0"/>
                <a:t> reaction</a:t>
              </a:r>
              <a:endParaRPr lang="en-US" sz="1400" dirty="0"/>
            </a:p>
          </p:txBody>
        </p:sp>
        <p:cxnSp>
          <p:nvCxnSpPr>
            <p:cNvPr id="16" name="Straight Connector 15"/>
            <p:cNvCxnSpPr/>
            <p:nvPr/>
          </p:nvCxnSpPr>
          <p:spPr>
            <a:xfrm>
              <a:off x="5622708" y="3835400"/>
              <a:ext cx="422492" cy="0"/>
            </a:xfrm>
            <a:prstGeom prst="line">
              <a:avLst/>
            </a:prstGeom>
            <a:ln w="38100" cap="rnd">
              <a:solidFill>
                <a:srgbClr val="66006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619958" y="4279900"/>
              <a:ext cx="422492" cy="0"/>
            </a:xfrm>
            <a:prstGeom prst="line">
              <a:avLst/>
            </a:prstGeom>
            <a:ln w="38100" cap="rnd">
              <a:solidFill>
                <a:srgbClr val="F60066"/>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19" name="Rectangle 18"/>
          <p:cNvSpPr/>
          <p:nvPr/>
        </p:nvSpPr>
        <p:spPr>
          <a:xfrm>
            <a:off x="4572000" y="6618814"/>
            <a:ext cx="4572000" cy="246221"/>
          </a:xfrm>
          <a:prstGeom prst="rect">
            <a:avLst/>
          </a:prstGeom>
        </p:spPr>
        <p:txBody>
          <a:bodyPr>
            <a:spAutoFit/>
          </a:bodyPr>
          <a:lstStyle/>
          <a:p>
            <a:pPr algn="r"/>
            <a:r>
              <a:rPr lang="en-US" sz="1000" u="sng" dirty="0">
                <a:hlinkClick r:id="rId5"/>
              </a:rPr>
              <a:t>http://www.ib.bioninja.com.au/_Media/exergonic_reaction_med.jpeg</a:t>
            </a:r>
            <a:endParaRPr lang="en-US" sz="1000" dirty="0"/>
          </a:p>
        </p:txBody>
      </p:sp>
      <p:sp>
        <p:nvSpPr>
          <p:cNvPr id="20" name="Rectangle 19"/>
          <p:cNvSpPr/>
          <p:nvPr/>
        </p:nvSpPr>
        <p:spPr>
          <a:xfrm>
            <a:off x="6108700" y="2905780"/>
            <a:ext cx="2540000" cy="400110"/>
          </a:xfrm>
          <a:prstGeom prst="rect">
            <a:avLst/>
          </a:prstGeom>
        </p:spPr>
        <p:txBody>
          <a:bodyPr wrap="square">
            <a:spAutoFit/>
          </a:bodyPr>
          <a:lstStyle/>
          <a:p>
            <a:r>
              <a:rPr lang="en-US" sz="1000" dirty="0">
                <a:hlinkClick r:id="rId3"/>
              </a:rPr>
              <a:t>http://</a:t>
            </a:r>
            <a:r>
              <a:rPr lang="en-US" sz="1000" dirty="0" err="1">
                <a:hlinkClick r:id="rId3"/>
              </a:rPr>
              <a:t>www.stolaf.edu</a:t>
            </a:r>
            <a:r>
              <a:rPr lang="en-US" sz="1000" dirty="0">
                <a:hlinkClick r:id="rId3"/>
              </a:rPr>
              <a:t>/people/</a:t>
            </a:r>
            <a:r>
              <a:rPr lang="en-US" sz="1000" dirty="0" err="1">
                <a:hlinkClick r:id="rId3"/>
              </a:rPr>
              <a:t>giannini</a:t>
            </a:r>
            <a:r>
              <a:rPr lang="en-US" sz="1000" dirty="0">
                <a:hlinkClick r:id="rId3"/>
              </a:rPr>
              <a:t>/</a:t>
            </a:r>
            <a:r>
              <a:rPr lang="en-US" sz="1000" dirty="0" err="1">
                <a:hlinkClick r:id="rId3"/>
              </a:rPr>
              <a:t>flashanimat</a:t>
            </a:r>
            <a:r>
              <a:rPr lang="en-US" sz="1000" dirty="0">
                <a:hlinkClick r:id="rId3"/>
              </a:rPr>
              <a:t>/enzymes/transition%20state.swf</a:t>
            </a:r>
            <a:endParaRPr lang="en-US" sz="1000" dirty="0"/>
          </a:p>
        </p:txBody>
      </p:sp>
      <p:sp>
        <p:nvSpPr>
          <p:cNvPr id="23" name="Rectangle 22"/>
          <p:cNvSpPr/>
          <p:nvPr/>
        </p:nvSpPr>
        <p:spPr>
          <a:xfrm>
            <a:off x="533400" y="5575300"/>
            <a:ext cx="7581900" cy="646331"/>
          </a:xfrm>
          <a:prstGeom prst="rect">
            <a:avLst/>
          </a:prstGeom>
        </p:spPr>
        <p:txBody>
          <a:bodyPr wrap="square">
            <a:spAutoFit/>
          </a:bodyPr>
          <a:lstStyle/>
          <a:p>
            <a:pPr lvl="0"/>
            <a:r>
              <a:rPr lang="en-US" dirty="0"/>
              <a:t>Enzymes benefit organisms by speeding up the rate at which reactions </a:t>
            </a:r>
            <a:r>
              <a:rPr lang="en-US" dirty="0" smtClean="0"/>
              <a:t>occur, they make them happen millions </a:t>
            </a:r>
            <a:r>
              <a:rPr lang="en-US" dirty="0"/>
              <a:t>of times </a:t>
            </a:r>
            <a:r>
              <a:rPr lang="en-US" dirty="0" smtClean="0"/>
              <a:t>faster.</a:t>
            </a:r>
            <a:endParaRPr lang="en-US" dirty="0"/>
          </a:p>
        </p:txBody>
      </p:sp>
      <p:sp>
        <p:nvSpPr>
          <p:cNvPr id="25" name="TextBox 24"/>
          <p:cNvSpPr txBox="1"/>
          <p:nvPr/>
        </p:nvSpPr>
        <p:spPr>
          <a:xfrm>
            <a:off x="533400" y="1491734"/>
            <a:ext cx="4333225" cy="369332"/>
          </a:xfrm>
          <a:prstGeom prst="rect">
            <a:avLst/>
          </a:prstGeom>
          <a:noFill/>
        </p:spPr>
        <p:txBody>
          <a:bodyPr wrap="none" rtlCol="0">
            <a:spAutoFit/>
          </a:bodyPr>
          <a:lstStyle/>
          <a:p>
            <a:r>
              <a:rPr lang="en-US" dirty="0" smtClean="0">
                <a:solidFill>
                  <a:srgbClr val="0000FF"/>
                </a:solidFill>
              </a:rPr>
              <a:t>The key effect enzymes have upon reactions</a:t>
            </a:r>
            <a:endParaRPr lang="en-US" dirty="0">
              <a:solidFill>
                <a:srgbClr val="0000FF"/>
              </a:solidFill>
            </a:endParaRPr>
          </a:p>
        </p:txBody>
      </p:sp>
      <p:sp>
        <p:nvSpPr>
          <p:cNvPr id="26" name="Down Arrow 25"/>
          <p:cNvSpPr/>
          <p:nvPr/>
        </p:nvSpPr>
        <p:spPr>
          <a:xfrm rot="1710029">
            <a:off x="1582435" y="1841397"/>
            <a:ext cx="330200" cy="1583291"/>
          </a:xfrm>
          <a:prstGeom prst="downArrow">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089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376238"/>
          </a:xfrm>
        </p:spPr>
        <p:txBody>
          <a:bodyPr>
            <a:noAutofit/>
          </a:bodyPr>
          <a:lstStyle/>
          <a:p>
            <a:r>
              <a:rPr lang="en-US" sz="1600" dirty="0">
                <a:latin typeface="Arial"/>
                <a:cs typeface="Arial"/>
              </a:rPr>
              <a:t>8.1.U2 Enzymes lower the activation energy of the chemical reactions that they </a:t>
            </a:r>
            <a:r>
              <a:rPr lang="en-US" sz="1600" dirty="0" err="1">
                <a:latin typeface="Arial"/>
                <a:cs typeface="Arial"/>
              </a:rPr>
              <a:t>catalyse</a:t>
            </a:r>
            <a:r>
              <a:rPr lang="en-US" sz="1600" dirty="0" smtClean="0">
                <a:latin typeface="Arial"/>
                <a:cs typeface="Arial"/>
              </a:rPr>
              <a:t>.</a:t>
            </a:r>
            <a:endParaRPr lang="en-US" sz="1600" dirty="0"/>
          </a:p>
        </p:txBody>
      </p:sp>
      <p:sp>
        <p:nvSpPr>
          <p:cNvPr id="3" name="Rectangle 2"/>
          <p:cNvSpPr/>
          <p:nvPr/>
        </p:nvSpPr>
        <p:spPr>
          <a:xfrm>
            <a:off x="379412" y="4399487"/>
            <a:ext cx="8396288" cy="2031325"/>
          </a:xfrm>
          <a:prstGeom prst="rect">
            <a:avLst/>
          </a:prstGeom>
        </p:spPr>
        <p:txBody>
          <a:bodyPr wrap="square">
            <a:spAutoFit/>
          </a:bodyPr>
          <a:lstStyle/>
          <a:p>
            <a:pPr marL="285750" indent="-285750">
              <a:buFont typeface="Arial"/>
              <a:buChar char="•"/>
            </a:pPr>
            <a:r>
              <a:rPr lang="en-US" dirty="0" smtClean="0"/>
              <a:t>The </a:t>
            </a:r>
            <a:r>
              <a:rPr lang="en-US" dirty="0"/>
              <a:t>substrate binds to the enzymes’ active site and </a:t>
            </a:r>
            <a:r>
              <a:rPr lang="en-US" dirty="0" smtClean="0"/>
              <a:t>the active site is </a:t>
            </a:r>
            <a:r>
              <a:rPr lang="en-US" dirty="0"/>
              <a:t>altered to reach the transition state.</a:t>
            </a:r>
          </a:p>
          <a:p>
            <a:pPr marL="285750" lvl="0" indent="-285750">
              <a:buFont typeface="Arial"/>
              <a:buChar char="•"/>
            </a:pPr>
            <a:r>
              <a:rPr lang="en-US" dirty="0"/>
              <a:t>Due to the </a:t>
            </a:r>
            <a:r>
              <a:rPr lang="en-US" b="1" dirty="0"/>
              <a:t>binding</a:t>
            </a:r>
            <a:r>
              <a:rPr lang="en-US" dirty="0"/>
              <a:t> the </a:t>
            </a:r>
            <a:r>
              <a:rPr lang="en-US" b="1" dirty="0"/>
              <a:t>bonds</a:t>
            </a:r>
            <a:r>
              <a:rPr lang="en-US" dirty="0"/>
              <a:t> in the substrate molecule are </a:t>
            </a:r>
            <a:r>
              <a:rPr lang="en-US" b="1" dirty="0"/>
              <a:t>stressed/become less stable</a:t>
            </a:r>
            <a:r>
              <a:rPr lang="en-US" dirty="0"/>
              <a:t>.</a:t>
            </a:r>
          </a:p>
          <a:p>
            <a:pPr marL="285750" lvl="0" indent="-285750">
              <a:buFont typeface="Arial"/>
              <a:buChar char="•"/>
            </a:pPr>
            <a:r>
              <a:rPr lang="en-US" dirty="0"/>
              <a:t>The binding lowers the overall energy level of the transition state.</a:t>
            </a:r>
          </a:p>
          <a:p>
            <a:pPr marL="285750" lvl="0" indent="-285750">
              <a:buFont typeface="Arial"/>
              <a:buChar char="•"/>
            </a:pPr>
            <a:r>
              <a:rPr lang="en-US" dirty="0"/>
              <a:t>The activation energy of the reaction is therefore reduced.</a:t>
            </a:r>
          </a:p>
          <a:p>
            <a:pPr marL="285750" lvl="0" indent="-285750">
              <a:buFont typeface="Arial"/>
              <a:buChar char="•"/>
            </a:pPr>
            <a:r>
              <a:rPr lang="en-US" i="1" dirty="0" err="1"/>
              <a:t>n.b.</a:t>
            </a:r>
            <a:r>
              <a:rPr lang="en-US" i="1" dirty="0"/>
              <a:t> the net amount of energy released by the reaction is unchanged.</a:t>
            </a:r>
          </a:p>
        </p:txBody>
      </p:sp>
      <p:sp>
        <p:nvSpPr>
          <p:cNvPr id="5" name="Rectangle 4"/>
          <p:cNvSpPr/>
          <p:nvPr/>
        </p:nvSpPr>
        <p:spPr>
          <a:xfrm>
            <a:off x="201612" y="465435"/>
            <a:ext cx="8396287" cy="430887"/>
          </a:xfrm>
          <a:prstGeom prst="rect">
            <a:avLst/>
          </a:prstGeom>
        </p:spPr>
        <p:txBody>
          <a:bodyPr wrap="square">
            <a:spAutoFit/>
          </a:bodyPr>
          <a:lstStyle/>
          <a:p>
            <a:r>
              <a:rPr lang="en-US" sz="2200" dirty="0"/>
              <a:t> </a:t>
            </a:r>
            <a:r>
              <a:rPr lang="en-US" sz="2200" dirty="0" smtClean="0"/>
              <a:t>How </a:t>
            </a:r>
            <a:r>
              <a:rPr lang="en-US" sz="2200" dirty="0"/>
              <a:t>do enzymes lower the activation energy of a reaction? </a:t>
            </a:r>
          </a:p>
        </p:txBody>
      </p:sp>
      <p:pic>
        <p:nvPicPr>
          <p:cNvPr id="7" name="Picture 6"/>
          <p:cNvPicPr>
            <a:picLocks noChangeAspect="1"/>
          </p:cNvPicPr>
          <p:nvPr/>
        </p:nvPicPr>
        <p:blipFill>
          <a:blip r:embed="rId2"/>
          <a:stretch>
            <a:fillRect/>
          </a:stretch>
        </p:blipFill>
        <p:spPr>
          <a:xfrm>
            <a:off x="201612" y="1023322"/>
            <a:ext cx="8229600" cy="3213100"/>
          </a:xfrm>
          <a:prstGeom prst="rect">
            <a:avLst/>
          </a:prstGeom>
        </p:spPr>
      </p:pic>
      <p:sp>
        <p:nvSpPr>
          <p:cNvPr id="8" name="Rectangle 7"/>
          <p:cNvSpPr/>
          <p:nvPr/>
        </p:nvSpPr>
        <p:spPr>
          <a:xfrm>
            <a:off x="4572000" y="6611779"/>
            <a:ext cx="4572000" cy="246221"/>
          </a:xfrm>
          <a:prstGeom prst="rect">
            <a:avLst/>
          </a:prstGeom>
        </p:spPr>
        <p:txBody>
          <a:bodyPr>
            <a:spAutoFit/>
          </a:bodyPr>
          <a:lstStyle/>
          <a:p>
            <a:pPr algn="r"/>
            <a:r>
              <a:rPr lang="en-US" sz="1000" dirty="0">
                <a:hlinkClick r:id="rId3"/>
              </a:rPr>
              <a:t>http://</a:t>
            </a:r>
            <a:r>
              <a:rPr lang="en-US" sz="1000" dirty="0" err="1">
                <a:hlinkClick r:id="rId3"/>
              </a:rPr>
              <a:t>en.wikipedia.org</a:t>
            </a:r>
            <a:r>
              <a:rPr lang="en-US" sz="1000" dirty="0">
                <a:hlinkClick r:id="rId3"/>
              </a:rPr>
              <a:t>/wiki/</a:t>
            </a:r>
            <a:r>
              <a:rPr lang="en-US" sz="1000" dirty="0" err="1">
                <a:hlinkClick r:id="rId3"/>
              </a:rPr>
              <a:t>Image:Induced_fit_diagram.png</a:t>
            </a:r>
            <a:endParaRPr lang="en-US" sz="1000" dirty="0"/>
          </a:p>
        </p:txBody>
      </p:sp>
    </p:spTree>
    <p:extLst>
      <p:ext uri="{BB962C8B-B14F-4D97-AF65-F5344CB8AC3E}">
        <p14:creationId xmlns:p14="http://schemas.microsoft.com/office/powerpoint/2010/main" val="3728961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376238"/>
          </a:xfrm>
        </p:spPr>
        <p:txBody>
          <a:bodyPr>
            <a:noAutofit/>
          </a:bodyPr>
          <a:lstStyle/>
          <a:p>
            <a:r>
              <a:rPr lang="en-US" sz="1600" dirty="0">
                <a:latin typeface="Arial"/>
                <a:cs typeface="Arial"/>
              </a:rPr>
              <a:t>8.1.</a:t>
            </a:r>
            <a:r>
              <a:rPr lang="en-US" sz="1600" dirty="0" smtClean="0">
                <a:latin typeface="Arial"/>
                <a:cs typeface="Arial"/>
              </a:rPr>
              <a:t>U3 Enzyme </a:t>
            </a:r>
            <a:r>
              <a:rPr lang="en-US" sz="1600" dirty="0">
                <a:latin typeface="Arial"/>
                <a:cs typeface="Arial"/>
              </a:rPr>
              <a:t>inhibitors can be competitive or non-competitive.</a:t>
            </a:r>
          </a:p>
        </p:txBody>
      </p:sp>
      <p:pic>
        <p:nvPicPr>
          <p:cNvPr id="9" name="Picture 8" descr="Screen Shot 2014-07-15 at 18.44.21.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 y="850901"/>
            <a:ext cx="5245654" cy="4178300"/>
          </a:xfrm>
          <a:prstGeom prst="rect">
            <a:avLst/>
          </a:prstGeom>
        </p:spPr>
      </p:pic>
      <p:sp>
        <p:nvSpPr>
          <p:cNvPr id="10" name="Content Placeholder 2"/>
          <p:cNvSpPr txBox="1">
            <a:spLocks/>
          </p:cNvSpPr>
          <p:nvPr/>
        </p:nvSpPr>
        <p:spPr>
          <a:xfrm>
            <a:off x="177800" y="5232400"/>
            <a:ext cx="6548966" cy="749301"/>
          </a:xfrm>
          <a:prstGeom prst="rect">
            <a:avLst/>
          </a:prstGeom>
          <a:noFill/>
          <a:ln>
            <a:noFill/>
          </a:ln>
          <a:effec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smtClean="0"/>
              <a:t>Use the animation to find out more about inhibitors.</a:t>
            </a:r>
          </a:p>
          <a:p>
            <a:pPr marL="0" indent="0">
              <a:buNone/>
            </a:pPr>
            <a:r>
              <a:rPr lang="en-US" sz="1800" dirty="0" smtClean="0"/>
              <a:t>A good alternative is </a:t>
            </a:r>
            <a:r>
              <a:rPr lang="en-US" sz="1800" dirty="0" smtClean="0">
                <a:hlinkClick r:id="rId4"/>
              </a:rPr>
              <a:t>Enzyme Inhibition</a:t>
            </a:r>
            <a:r>
              <a:rPr lang="en-US" sz="1800" dirty="0" smtClean="0"/>
              <a:t> from Wiley</a:t>
            </a:r>
            <a:endParaRPr lang="en-US" sz="1800" dirty="0"/>
          </a:p>
        </p:txBody>
      </p:sp>
      <p:sp>
        <p:nvSpPr>
          <p:cNvPr id="11" name="Rectangle 10"/>
          <p:cNvSpPr/>
          <p:nvPr/>
        </p:nvSpPr>
        <p:spPr>
          <a:xfrm>
            <a:off x="4572000" y="6611779"/>
            <a:ext cx="4572000" cy="246221"/>
          </a:xfrm>
          <a:prstGeom prst="rect">
            <a:avLst/>
          </a:prstGeom>
        </p:spPr>
        <p:txBody>
          <a:bodyPr>
            <a:spAutoFit/>
          </a:bodyPr>
          <a:lstStyle/>
          <a:p>
            <a:pPr algn="r"/>
            <a:r>
              <a:rPr lang="en-US" sz="1000" dirty="0">
                <a:hlinkClick r:id="rId2"/>
              </a:rPr>
              <a:t>http://</a:t>
            </a:r>
            <a:r>
              <a:rPr lang="en-US" sz="1000" dirty="0" err="1">
                <a:hlinkClick r:id="rId2"/>
              </a:rPr>
              <a:t>www.northland.cc.mn.us</a:t>
            </a:r>
            <a:r>
              <a:rPr lang="en-US" sz="1000" dirty="0">
                <a:hlinkClick r:id="rId2"/>
              </a:rPr>
              <a:t>/biology/biology1111/animations/</a:t>
            </a:r>
            <a:r>
              <a:rPr lang="en-US" sz="1000" dirty="0" err="1">
                <a:hlinkClick r:id="rId2"/>
              </a:rPr>
              <a:t>enzyme.swf</a:t>
            </a:r>
            <a:endParaRPr lang="en-US" sz="1000" dirty="0"/>
          </a:p>
        </p:txBody>
      </p:sp>
      <p:sp>
        <p:nvSpPr>
          <p:cNvPr id="12" name="Content Placeholder 2"/>
          <p:cNvSpPr>
            <a:spLocks noGrp="1"/>
          </p:cNvSpPr>
          <p:nvPr>
            <p:ph idx="1"/>
          </p:nvPr>
        </p:nvSpPr>
        <p:spPr>
          <a:xfrm>
            <a:off x="4610100" y="952634"/>
            <a:ext cx="3998914" cy="1041266"/>
          </a:xfrm>
          <a:noFill/>
          <a:ln>
            <a:solidFill>
              <a:schemeClr val="tx1"/>
            </a:solidFill>
          </a:ln>
          <a:effectLst/>
        </p:spPr>
        <p:txBody>
          <a:bodyPr>
            <a:normAutofit/>
          </a:bodyPr>
          <a:lstStyle/>
          <a:p>
            <a:pPr marL="0" lvl="0" indent="0">
              <a:buNone/>
            </a:pPr>
            <a:r>
              <a:rPr lang="en-US" sz="1800" b="1" dirty="0" smtClean="0"/>
              <a:t>Inhibitor:</a:t>
            </a:r>
            <a:r>
              <a:rPr lang="en-US" sz="1800" dirty="0"/>
              <a:t> a</a:t>
            </a:r>
            <a:r>
              <a:rPr lang="en-US" sz="1800" dirty="0" smtClean="0"/>
              <a:t> </a:t>
            </a:r>
            <a:r>
              <a:rPr lang="en-US" sz="1800" dirty="0"/>
              <a:t>molecule that binds to an enzyme and slows down or stops the enzyme’s function. </a:t>
            </a:r>
          </a:p>
        </p:txBody>
      </p:sp>
    </p:spTree>
    <p:extLst>
      <p:ext uri="{BB962C8B-B14F-4D97-AF65-F5344CB8AC3E}">
        <p14:creationId xmlns:p14="http://schemas.microsoft.com/office/powerpoint/2010/main" val="210109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376238"/>
          </a:xfrm>
        </p:spPr>
        <p:txBody>
          <a:bodyPr>
            <a:noAutofit/>
          </a:bodyPr>
          <a:lstStyle/>
          <a:p>
            <a:r>
              <a:rPr lang="en-US" sz="1600" dirty="0">
                <a:latin typeface="Arial"/>
                <a:cs typeface="Arial"/>
              </a:rPr>
              <a:t>8.1.</a:t>
            </a:r>
            <a:r>
              <a:rPr lang="en-US" sz="1600" dirty="0" smtClean="0">
                <a:latin typeface="Arial"/>
                <a:cs typeface="Arial"/>
              </a:rPr>
              <a:t>U3 Enzyme </a:t>
            </a:r>
            <a:r>
              <a:rPr lang="en-US" sz="1600" dirty="0">
                <a:latin typeface="Arial"/>
                <a:cs typeface="Arial"/>
              </a:rPr>
              <a:t>inhibitors can be competitive or non-competitive.</a:t>
            </a:r>
          </a:p>
        </p:txBody>
      </p:sp>
      <p:pic>
        <p:nvPicPr>
          <p:cNvPr id="4" name="Picture 3" descr="Screen Shot 2014-10-04 at 09.54.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500"/>
            <a:ext cx="9144000" cy="5809129"/>
          </a:xfrm>
          <a:prstGeom prst="rect">
            <a:avLst/>
          </a:prstGeom>
        </p:spPr>
      </p:pic>
      <p:pic>
        <p:nvPicPr>
          <p:cNvPr id="13" name="Picture 12">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6493371"/>
            <a:ext cx="1574799" cy="377329"/>
          </a:xfrm>
          <a:prstGeom prst="rect">
            <a:avLst/>
          </a:prstGeom>
        </p:spPr>
      </p:pic>
      <p:sp>
        <p:nvSpPr>
          <p:cNvPr id="14" name="Rectangle 13"/>
          <p:cNvSpPr/>
          <p:nvPr/>
        </p:nvSpPr>
        <p:spPr>
          <a:xfrm>
            <a:off x="4572000" y="6611779"/>
            <a:ext cx="4572000" cy="246221"/>
          </a:xfrm>
          <a:prstGeom prst="rect">
            <a:avLst/>
          </a:prstGeom>
        </p:spPr>
        <p:txBody>
          <a:bodyPr>
            <a:spAutoFit/>
          </a:bodyPr>
          <a:lstStyle/>
          <a:p>
            <a:pPr algn="r"/>
            <a:r>
              <a:rPr lang="en-US" sz="1000" dirty="0">
                <a:hlinkClick r:id="rId5"/>
              </a:rPr>
              <a:t>http://</a:t>
            </a:r>
            <a:r>
              <a:rPr lang="en-US" sz="1000" dirty="0" err="1">
                <a:hlinkClick r:id="rId5"/>
              </a:rPr>
              <a:t>www.northland.cc.mn.us</a:t>
            </a:r>
            <a:r>
              <a:rPr lang="en-US" sz="1000" dirty="0">
                <a:hlinkClick r:id="rId5"/>
              </a:rPr>
              <a:t>/biology/biology1111/animations/</a:t>
            </a:r>
            <a:r>
              <a:rPr lang="en-US" sz="1000" dirty="0" err="1">
                <a:hlinkClick r:id="rId5"/>
              </a:rPr>
              <a:t>enzyme.swf</a:t>
            </a:r>
            <a:endParaRPr lang="en-US" sz="1000" dirty="0"/>
          </a:p>
        </p:txBody>
      </p:sp>
    </p:spTree>
    <p:extLst>
      <p:ext uri="{BB962C8B-B14F-4D97-AF65-F5344CB8AC3E}">
        <p14:creationId xmlns:p14="http://schemas.microsoft.com/office/powerpoint/2010/main" val="2013343784"/>
      </p:ext>
    </p:extLst>
  </p:cSld>
  <p:clrMapOvr>
    <a:masterClrMapping/>
  </p:clrMapOvr>
</p:sld>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 DP Student Notes.potx</Template>
  <TotalTime>11637</TotalTime>
  <Words>1364</Words>
  <Application>Microsoft Office PowerPoint</Application>
  <PresentationFormat>On-screen Show (4:3)</PresentationFormat>
  <Paragraphs>140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IB DP Student Notes</vt:lpstr>
      <vt:lpstr>8.1 Metabolism (AHL)</vt:lpstr>
      <vt:lpstr>Understandings, Applications and Skills</vt:lpstr>
      <vt:lpstr>8.1.U1 Metabolic pathways consist of chains and cycles of enzyme-catalysed reactions.</vt:lpstr>
      <vt:lpstr>8.1.U1 Metabolic pathways consist of chains and cycles of enzyme-catalysed reactions.</vt:lpstr>
      <vt:lpstr>8.1.U1 Metabolic pathways consist of chains and cycles of enzyme-catalysed reactions.</vt:lpstr>
      <vt:lpstr>8.1.U2 Enzymes lower the activation energy of the chemical reactions that they catalyse.</vt:lpstr>
      <vt:lpstr>8.1.U2 Enzymes lower the activation energy of the chemical reactions that they catalyse.</vt:lpstr>
      <vt:lpstr>8.1.U3 Enzyme inhibitors can be competitive or non-competitive.</vt:lpstr>
      <vt:lpstr>8.1.U3 Enzyme inhibitors can be competitive or non-competitive.</vt:lpstr>
      <vt:lpstr>8.1.U3 Enzyme inhibitors can be competitive or non-competitive.</vt:lpstr>
      <vt:lpstr>8.1.U3 Enzyme inhibitors can be competitive or non-competitive.</vt:lpstr>
      <vt:lpstr>8.1.U3 Enzyme inhibitors can be competitive or non-competitive.</vt:lpstr>
      <vt:lpstr>8.1.U3 Enzyme inhibitors can be competitive or non-competitive.</vt:lpstr>
      <vt:lpstr>8.1.S2 Distinguishing different types of inhibition from graphs at specified substrate concentration.</vt:lpstr>
      <vt:lpstr>8.1.S2 Distinguishing different types of inhibition from graphs at specified substrate concentration.</vt:lpstr>
      <vt:lpstr>8.1.U3 Enzyme inhibitors can be competitive or non-competitive.</vt:lpstr>
      <vt:lpstr>8.1.A1 End-product inhibition of the pathway that converts threonine to isoleucine.</vt:lpstr>
      <vt:lpstr>8.1.A2 Use of databases to identify potential new anti-malarial drugs.</vt:lpstr>
      <vt:lpstr>8.1.A2 Use of databases to identify potential new anti-malarial drugs.</vt:lpstr>
      <vt:lpstr>8.1.S1 Calculating and plotting rates of reaction from raw experimental results.</vt:lpstr>
      <vt:lpstr>Bibliography / 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Paine</dc:creator>
  <cp:lastModifiedBy>Jackson, Jennifer</cp:lastModifiedBy>
  <cp:revision>356</cp:revision>
  <dcterms:created xsi:type="dcterms:W3CDTF">2014-04-26T01:56:54Z</dcterms:created>
  <dcterms:modified xsi:type="dcterms:W3CDTF">2016-02-08T14:15:17Z</dcterms:modified>
</cp:coreProperties>
</file>