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0" r:id="rId2"/>
    <p:sldId id="395" r:id="rId3"/>
    <p:sldId id="472" r:id="rId4"/>
    <p:sldId id="831" r:id="rId5"/>
    <p:sldId id="832" r:id="rId6"/>
    <p:sldId id="833" r:id="rId7"/>
    <p:sldId id="834" r:id="rId8"/>
    <p:sldId id="835" r:id="rId9"/>
    <p:sldId id="836" r:id="rId10"/>
    <p:sldId id="794" r:id="rId11"/>
    <p:sldId id="821" r:id="rId12"/>
    <p:sldId id="823" r:id="rId13"/>
    <p:sldId id="877" r:id="rId14"/>
    <p:sldId id="878" r:id="rId15"/>
    <p:sldId id="879" r:id="rId16"/>
    <p:sldId id="843" r:id="rId17"/>
    <p:sldId id="851" r:id="rId18"/>
    <p:sldId id="824" r:id="rId19"/>
    <p:sldId id="852" r:id="rId20"/>
    <p:sldId id="853" r:id="rId21"/>
    <p:sldId id="854" r:id="rId22"/>
    <p:sldId id="855" r:id="rId23"/>
    <p:sldId id="856" r:id="rId24"/>
    <p:sldId id="861" r:id="rId25"/>
    <p:sldId id="858" r:id="rId26"/>
    <p:sldId id="859" r:id="rId27"/>
    <p:sldId id="883" r:id="rId28"/>
    <p:sldId id="860" r:id="rId29"/>
    <p:sldId id="841" r:id="rId30"/>
    <p:sldId id="829" r:id="rId31"/>
    <p:sldId id="876" r:id="rId32"/>
    <p:sldId id="875" r:id="rId33"/>
    <p:sldId id="830" r:id="rId34"/>
    <p:sldId id="871" r:id="rId35"/>
    <p:sldId id="872" r:id="rId36"/>
    <p:sldId id="870" r:id="rId37"/>
    <p:sldId id="26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F53345-1A6E-7045-BD3D-5021CEFB7936}">
          <p14:sldIdLst>
            <p14:sldId id="260"/>
            <p14:sldId id="395"/>
            <p14:sldId id="472"/>
            <p14:sldId id="831"/>
            <p14:sldId id="832"/>
            <p14:sldId id="833"/>
            <p14:sldId id="834"/>
            <p14:sldId id="835"/>
            <p14:sldId id="836"/>
            <p14:sldId id="794"/>
            <p14:sldId id="821"/>
            <p14:sldId id="823"/>
            <p14:sldId id="877"/>
            <p14:sldId id="878"/>
            <p14:sldId id="879"/>
            <p14:sldId id="843"/>
            <p14:sldId id="851"/>
            <p14:sldId id="824"/>
            <p14:sldId id="852"/>
            <p14:sldId id="853"/>
            <p14:sldId id="854"/>
            <p14:sldId id="855"/>
            <p14:sldId id="856"/>
            <p14:sldId id="861"/>
            <p14:sldId id="858"/>
            <p14:sldId id="859"/>
            <p14:sldId id="883"/>
            <p14:sldId id="860"/>
            <p14:sldId id="841"/>
            <p14:sldId id="829"/>
            <p14:sldId id="876"/>
            <p14:sldId id="875"/>
            <p14:sldId id="830"/>
            <p14:sldId id="871"/>
            <p14:sldId id="872"/>
            <p14:sldId id="870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1E1F"/>
    <a:srgbClr val="203B70"/>
    <a:srgbClr val="FEB4B5"/>
    <a:srgbClr val="FF6666"/>
    <a:srgbClr val="FFFFAF"/>
    <a:srgbClr val="C6BF60"/>
    <a:srgbClr val="FFF400"/>
    <a:srgbClr val="F09CA0"/>
    <a:srgbClr val="B6DCC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3" autoAdjust="0"/>
    <p:restoredTop sz="98723" autoAdjust="0"/>
  </p:normalViewPr>
  <p:slideViewPr>
    <p:cSldViewPr snapToGrid="0" snapToObjects="1" showGuides="1">
      <p:cViewPr varScale="1">
        <p:scale>
          <a:sx n="57" d="100"/>
          <a:sy n="57" d="100"/>
        </p:scale>
        <p:origin x="-1736" y="-104"/>
      </p:cViewPr>
      <p:guideLst>
        <p:guide orient="horz" pos="2934"/>
        <p:guide pos="23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3807-ED68-354E-B2A7-93262C600EB5}" type="datetimeFigureOut">
              <a:rPr lang="en-US" smtClean="0"/>
              <a:t>13/02/16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69C55-1A15-554C-B13A-F7A4EBB5A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1676400"/>
            <a:ext cx="8744301" cy="122872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31775" y="3159125"/>
            <a:ext cx="8744300" cy="188912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7607"/>
            <a:ext cx="4497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07368"/>
            <a:ext cx="4497388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7607"/>
            <a:ext cx="4498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07368"/>
            <a:ext cx="4498975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6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22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3017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0"/>
            <a:ext cx="5568950" cy="685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65513" cy="542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3538"/>
            <a:ext cx="9144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4435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10276"/>
            <a:ext cx="9144000" cy="847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20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1143000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6018"/>
            <a:ext cx="9144000" cy="569198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tissuegnostics.com/images/hemoquest_software/bloodcellsclases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bioknowledgy.weebl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hyperlink" Target="https://commons.wikimedia.org/wiki/File:Bleeding_finger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tprints-science.com/flash/Blood%20clotting.swf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://i-biology.net/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movie.com/medialibrary/index.htm" TargetMode="External"/><Relationship Id="rId4" Type="http://schemas.openxmlformats.org/officeDocument/2006/relationships/image" Target="../media/image14.png"/><Relationship Id="rId5" Type="http://schemas.openxmlformats.org/officeDocument/2006/relationships/hyperlink" Target="http://www.hhmi.org/biointeractive/obesity/heart_attack.html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://i-biology.net/" TargetMode="Externa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movie.com/medialibrary/index.htm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://i-biology.net/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pchute.com/lymphatic/inflam.html" TargetMode="External"/><Relationship Id="rId4" Type="http://schemas.openxmlformats.org/officeDocument/2006/relationships/image" Target="../media/image20.png"/><Relationship Id="rId5" Type="http://schemas.openxmlformats.org/officeDocument/2006/relationships/hyperlink" Target="http://i-biology.net/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dr.com.au/health-images/animation-phagocytosis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://youtube.com/watch?v=MgVPLNu_S-w" TargetMode="External"/><Relationship Id="rId6" Type="http://schemas.openxmlformats.org/officeDocument/2006/relationships/image" Target="../media/image23.png"/><Relationship Id="rId7" Type="http://schemas.openxmlformats.org/officeDocument/2006/relationships/hyperlink" Target="http://www.kscience.co.uk/animations/phagocyte.htm" TargetMode="External"/><Relationship Id="rId8" Type="http://schemas.openxmlformats.org/officeDocument/2006/relationships/image" Target="../media/image24.png"/><Relationship Id="rId9" Type="http://schemas.openxmlformats.org/officeDocument/2006/relationships/hyperlink" Target="http://i-biology.net/" TargetMode="Externa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216d.sl.pt/" TargetMode="External"/><Relationship Id="rId5" Type="http://schemas.openxmlformats.org/officeDocument/2006/relationships/image" Target="../media/image26.png"/><Relationship Id="rId6" Type="http://schemas.openxmlformats.org/officeDocument/2006/relationships/hyperlink" Target="http://i-biology.net/" TargetMode="External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216c.sl.pt/" TargetMode="External"/></Relationships>
</file>

<file path=ppt/slides/_rels/slide19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32.png"/><Relationship Id="rId13" Type="http://schemas.microsoft.com/office/2007/relationships/hdphoto" Target="../media/hdphoto6.wdp"/><Relationship Id="rId14" Type="http://schemas.openxmlformats.org/officeDocument/2006/relationships/image" Target="../media/image33.png"/><Relationship Id="rId15" Type="http://schemas.microsoft.com/office/2007/relationships/hdphoto" Target="../media/hdphoto7.wdp"/><Relationship Id="rId16" Type="http://schemas.openxmlformats.org/officeDocument/2006/relationships/hyperlink" Target="http://highered.mcgraw-hill.com/sites/0072495855/student_view0/chapter2/animation__phagocytosis.html" TargetMode="External"/><Relationship Id="rId17" Type="http://schemas.openxmlformats.org/officeDocument/2006/relationships/hyperlink" Target="http://i-biology.net/" TargetMode="Externa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5" Type="http://schemas.microsoft.com/office/2007/relationships/hdphoto" Target="../media/hdphoto2.wdp"/><Relationship Id="rId6" Type="http://schemas.openxmlformats.org/officeDocument/2006/relationships/image" Target="../media/image29.png"/><Relationship Id="rId7" Type="http://schemas.microsoft.com/office/2007/relationships/hdphoto" Target="../media/hdphoto3.wdp"/><Relationship Id="rId8" Type="http://schemas.openxmlformats.org/officeDocument/2006/relationships/image" Target="../media/image30.png"/><Relationship Id="rId9" Type="http://schemas.microsoft.com/office/2007/relationships/hdphoto" Target="../media/hdphoto4.wdp"/><Relationship Id="rId10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www.slideshare.net/gurustip/defense-against-infectious-disease-core-presentation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icrobelibrary.org/images/tterry/anim/phago053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www.slideshare.net/gurustip/defense-against-infectious-disease-core-presentation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icrobelibrary.org/images/tterry/anim/phago053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www.ib.bioninja.com.au/_Media/abo_blood_groups_med.jpeg" TargetMode="External"/><Relationship Id="rId5" Type="http://schemas.openxmlformats.org/officeDocument/2006/relationships/hyperlink" Target="http://www.slideshare.net/gurustip/defense-against-infectious-disease-core-presentation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cience.co.uk/animations/lymphocyte.htm" TargetMode="External"/><Relationship Id="rId4" Type="http://schemas.openxmlformats.org/officeDocument/2006/relationships/image" Target="../media/image38.png"/><Relationship Id="rId5" Type="http://schemas.openxmlformats.org/officeDocument/2006/relationships/hyperlink" Target="http://www.slideshare.net/gurustip/defense-against-infectious-disease-core-presentation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ley.com/college/pratt/0471393878/instructor/activities/bacterial_drug_resistance/antibiotic_targets_web.gif" TargetMode="External"/><Relationship Id="rId4" Type="http://schemas.openxmlformats.org/officeDocument/2006/relationships/image" Target="../media/image40.png"/><Relationship Id="rId5" Type="http://schemas.openxmlformats.org/officeDocument/2006/relationships/hyperlink" Target="http://edge.alluremedia.com.au/m/l/2015/04/Pills.jp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hyperlink" Target="http://www.hse.ie/images_upload/portal/eng/services/healthpromotion/AntibioticAwareness/nopoint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utreach.mcb.harvard.edu/animations/resistance7.swf" TargetMode="External"/><Relationship Id="rId4" Type="http://schemas.openxmlformats.org/officeDocument/2006/relationships/image" Target="../media/image43.png"/><Relationship Id="rId5" Type="http://schemas.openxmlformats.org/officeDocument/2006/relationships/hyperlink" Target="http://www.who.int/mediacentre/events/2015/world-antibiotic-awareness-week/infographic-causes.jpg?ua=1" TargetMode="External"/><Relationship Id="rId6" Type="http://schemas.openxmlformats.org/officeDocument/2006/relationships/image" Target="../media/image44.png"/><Relationship Id="rId7" Type="http://schemas.openxmlformats.org/officeDocument/2006/relationships/hyperlink" Target="http://www.sumanasinc.com/scienceinfocus/antibiotics/antibiotics_fla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://www.sumanasinc.com/scienceinfocus/antibiotics/antibiotics_fla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www.cdc.gov/drugresistance/images/3-tuberculosis.png" TargetMode="External"/><Relationship Id="rId5" Type="http://schemas.openxmlformats.org/officeDocument/2006/relationships/hyperlink" Target="https://iappe.files.wordpress.com/2015/09/1utoyp8uaxogawyqvmjq8_a.jp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u.com/p/2jxgj" TargetMode="External"/><Relationship Id="rId4" Type="http://schemas.openxmlformats.org/officeDocument/2006/relationships/hyperlink" Target="http://www.wired.com/wiredscience/2011/02/not-many-antibiotics/" TargetMode="External"/><Relationship Id="rId5" Type="http://schemas.openxmlformats.org/officeDocument/2006/relationships/image" Target="../media/image49.png"/><Relationship Id="rId6" Type="http://schemas.openxmlformats.org/officeDocument/2006/relationships/hyperlink" Target="http://www.extendingthecure.org/" TargetMode="External"/><Relationship Id="rId7" Type="http://schemas.openxmlformats.org/officeDocument/2006/relationships/image" Target="../media/image50.png"/><Relationship Id="rId8" Type="http://schemas.openxmlformats.org/officeDocument/2006/relationships/hyperlink" Target="http://i-biology.net/" TargetMode="External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hyperlink" Target="http://www.sciencemuseum.org.uk/hommedia.ashx?id=10271&amp;size=Small" TargetMode="External"/><Relationship Id="rId6" Type="http://schemas.openxmlformats.org/officeDocument/2006/relationships/hyperlink" Target="http://www.chemheritage.org/discover/online-resources/chemistry-in-history/themes/pharmaceuticals/preventing-and-treating-infectious-diseases/florey-and-chain.aspx" TargetMode="External"/><Relationship Id="rId7" Type="http://schemas.openxmlformats.org/officeDocument/2006/relationships/image" Target="../media/image53.png"/><Relationship Id="rId8" Type="http://schemas.openxmlformats.org/officeDocument/2006/relationships/hyperlink" Target="http://www.pbs.org/newshour/rundown/the-real-story-behind-the-worlds-first-antibiotic/" TargetMode="External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ellcomelibrary.org/player/b16778868%23?asi=0&amp;ai=0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hyperlink" Target="http://www.avert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216i.sl.pt/" TargetMode="External"/><Relationship Id="rId4" Type="http://schemas.openxmlformats.org/officeDocument/2006/relationships/image" Target="../media/image57.png"/><Relationship Id="rId5" Type="http://schemas.openxmlformats.org/officeDocument/2006/relationships/hyperlink" Target="http://www.sumanasinc.com/webcontent/animations/content/lifecyclehiv.html" TargetMode="External"/><Relationship Id="rId6" Type="http://schemas.openxmlformats.org/officeDocument/2006/relationships/image" Target="../media/image58.png"/><Relationship Id="rId7" Type="http://schemas.openxmlformats.org/officeDocument/2006/relationships/hyperlink" Target="http://highered.mheducation.com/sites/0072495855/student_view0/chapter24/animation__how_the_hiv_infection_cycle_works.html" TargetMode="External"/><Relationship Id="rId8" Type="http://schemas.openxmlformats.org/officeDocument/2006/relationships/hyperlink" Target="http://i-biology.net/" TargetMode="External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ert.org/" TargetMode="External"/><Relationship Id="rId4" Type="http://schemas.openxmlformats.org/officeDocument/2006/relationships/image" Target="../media/image62.png"/><Relationship Id="rId5" Type="http://schemas.openxmlformats.org/officeDocument/2006/relationships/hyperlink" Target="http://i-biology.net/" TargetMode="Externa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s://www.aidstruth.org/2009/11/26/constantine-and-weiss-pinpoint-misrepresentations/" TargetMode="External"/><Relationship Id="rId5" Type="http://schemas.openxmlformats.org/officeDocument/2006/relationships/image" Target="../media/image64.png"/><Relationship Id="rId6" Type="http://schemas.openxmlformats.org/officeDocument/2006/relationships/hyperlink" Target="http://www.badscience.net/2009/10/aids-denialism-at-the-spectator/" TargetMode="External"/><Relationship Id="rId7" Type="http://schemas.openxmlformats.org/officeDocument/2006/relationships/image" Target="../media/image65.png"/><Relationship Id="rId8" Type="http://schemas.openxmlformats.org/officeDocument/2006/relationships/hyperlink" Target="http://www.badscience.net/2009/04/matthias-rath-steal-this-chapter/" TargetMode="External"/><Relationship Id="rId9" Type="http://schemas.openxmlformats.org/officeDocument/2006/relationships/image" Target="../media/image66.png"/><Relationship Id="rId10" Type="http://schemas.openxmlformats.org/officeDocument/2006/relationships/hyperlink" Target="http://i-biology.net/" TargetMode="External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youtu.be/X_N4zgjF0K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hyperlink" Target="http://i-biology.net/" TargetMode="External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b.bioninja.com.a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Ericson_Type_II_Conjunctivitis.JPG" TargetMode="External"/><Relationship Id="rId4" Type="http://schemas.openxmlformats.org/officeDocument/2006/relationships/hyperlink" Target="http://i-biology.net/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1918_flu_pandemic" TargetMode="External"/><Relationship Id="rId4" Type="http://schemas.openxmlformats.org/officeDocument/2006/relationships/hyperlink" Target="http://i-biology.net/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thlete's_foot" TargetMode="External"/><Relationship Id="rId4" Type="http://schemas.openxmlformats.org/officeDocument/2006/relationships/hyperlink" Target="http://i-biology.net/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eishmaniasis" TargetMode="External"/><Relationship Id="rId4" Type="http://schemas.openxmlformats.org/officeDocument/2006/relationships/hyperlink" Target="http://i-biology.net/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8586" y="1092037"/>
            <a:ext cx="6485414" cy="707886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Essential </a:t>
            </a:r>
            <a:r>
              <a:rPr lang="en-US" sz="2000" dirty="0">
                <a:solidFill>
                  <a:schemeClr val="tx1"/>
                </a:solidFill>
              </a:rPr>
              <a:t>idea: The human body has structures and processes that resist the continuous threat of invasion by pathogens.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" y="1"/>
            <a:ext cx="6608711" cy="858648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6.3 Defense against infectious disease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49387" y="5778101"/>
            <a:ext cx="3498035" cy="9002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By </a:t>
            </a:r>
            <a:r>
              <a:rPr lang="en-US" dirty="0"/>
              <a:t>Chris Paine</a:t>
            </a:r>
          </a:p>
          <a:p>
            <a:pPr>
              <a:lnSpc>
                <a:spcPct val="150000"/>
              </a:lnSpc>
            </a:pP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bioknowledgy.weebly.com</a:t>
            </a:r>
            <a:r>
              <a:rPr lang="en-US" u="sng" dirty="0">
                <a:hlinkClick r:id="rId2"/>
              </a:rPr>
              <a:t>/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-2" y="5368901"/>
            <a:ext cx="4715567" cy="1015663"/>
          </a:xfrm>
          <a:prstGeom prst="rect">
            <a:avLst/>
          </a:prstGeo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500" dirty="0" smtClean="0"/>
              <a:t>Leukocytes are </a:t>
            </a:r>
            <a:r>
              <a:rPr lang="en-US" sz="1500" dirty="0"/>
              <a:t>very varied in their structure and function. </a:t>
            </a:r>
            <a:r>
              <a:rPr lang="en-US" sz="1500" dirty="0" smtClean="0"/>
              <a:t>Beyond </a:t>
            </a:r>
            <a:r>
              <a:rPr lang="en-US" sz="1500" dirty="0"/>
              <a:t>leukocytes the body has other mechanisms such mucous membranes and barriers, e.g. the skin which help resist the invasion of pathogens.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923"/>
            <a:ext cx="9144000" cy="3390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6581001"/>
            <a:ext cx="5807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http://www.tissuegnostics.com/images/hemoquest_software/</a:t>
            </a:r>
            <a:r>
              <a:rPr lang="en-US" sz="1200" dirty="0" smtClean="0">
                <a:hlinkClick r:id="rId4"/>
              </a:rPr>
              <a:t>bloodcellsclases.jpg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435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39738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U1 The skin and mucous membranes form a primary </a:t>
            </a:r>
            <a:r>
              <a:rPr lang="en-US" sz="1400" dirty="0" err="1">
                <a:latin typeface="Arial"/>
                <a:cs typeface="Arial"/>
              </a:rPr>
              <a:t>defence</a:t>
            </a:r>
            <a:r>
              <a:rPr lang="en-US" sz="1400" dirty="0">
                <a:latin typeface="Arial"/>
                <a:cs typeface="Arial"/>
              </a:rPr>
              <a:t> against pathogens that cause infectious disease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0"/>
            <a:ext cx="9143999" cy="591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56447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0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71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U2 Cuts in the skin are sealed by blood clotting</a:t>
            </a:r>
            <a:r>
              <a:rPr lang="en-US" sz="1400" dirty="0" smtClean="0">
                <a:latin typeface="Arial"/>
                <a:cs typeface="Arial"/>
              </a:rPr>
              <a:t>. AND 6.3</a:t>
            </a:r>
            <a:r>
              <a:rPr lang="en-US" sz="1400" dirty="0">
                <a:latin typeface="Arial"/>
                <a:cs typeface="Arial"/>
              </a:rPr>
              <a:t>.U3 Clotting factors are released from platelets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65610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https://commons.wikimedia.org/wiki/</a:t>
            </a:r>
            <a:r>
              <a:rPr lang="en-US" sz="1200" dirty="0" smtClean="0">
                <a:hlinkClick r:id="rId3"/>
              </a:rPr>
              <a:t>File:Bleeding_finger.jpg</a:t>
            </a:r>
            <a:endParaRPr lang="en-US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" y="534075"/>
            <a:ext cx="4031805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Wounds such as cuts to the skin causes opening through which pathogens can potentially enter the body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6000" y="1134239"/>
            <a:ext cx="431800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Blood clots at the site of a wound to prevent blood loss and the entry of pathogens.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40078"/>
            <a:ext cx="3415322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Platelets (small cell fragments) along with damaged tissue release clotting factors in response to a wound.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780979"/>
            <a:ext cx="308242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Clotting factors cause a series of reactions which end with fibrin (a protein) </a:t>
            </a:r>
            <a:r>
              <a:rPr lang="en-US" dirty="0" err="1"/>
              <a:t>fibres</a:t>
            </a:r>
            <a:r>
              <a:rPr lang="en-US" dirty="0"/>
              <a:t> forming a mesh across the wound site.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360720"/>
            <a:ext cx="3933168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fibrin </a:t>
            </a:r>
            <a:r>
              <a:rPr lang="en-US" dirty="0" err="1"/>
              <a:t>fibres</a:t>
            </a:r>
            <a:r>
              <a:rPr lang="en-US" dirty="0"/>
              <a:t> capture blood cells and platelets forming a clot. In the presence of air the clot dries to form a scab with shields the healing tissues underneath</a:t>
            </a:r>
          </a:p>
        </p:txBody>
      </p:sp>
    </p:spTree>
    <p:extLst>
      <p:ext uri="{BB962C8B-B14F-4D97-AF65-F5344CB8AC3E}">
        <p14:creationId xmlns:p14="http://schemas.microsoft.com/office/powerpoint/2010/main" val="38618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U4 The cascade results in the rapid conversion of fibrinogen to fibrin by thrombin.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4" y="331304"/>
            <a:ext cx="9140646" cy="661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" y="4041966"/>
            <a:ext cx="3849703" cy="275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3500" y="6334037"/>
            <a:ext cx="38199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http://www.footprints-science.com/flash/Blood%</a:t>
            </a:r>
            <a:r>
              <a:rPr lang="en-US" sz="1200" dirty="0" smtClean="0">
                <a:hlinkClick r:id="rId3"/>
              </a:rPr>
              <a:t>20clotting.swf</a:t>
            </a:r>
            <a:endParaRPr lang="en-US" sz="1200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60" y="346046"/>
            <a:ext cx="88947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160" y="3529631"/>
            <a:ext cx="2895600" cy="32670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967" y="3529631"/>
            <a:ext cx="3385794" cy="280541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hlinkClick r:id="rId5"/>
          </p:cNvPr>
          <p:cNvSpPr/>
          <p:nvPr/>
        </p:nvSpPr>
        <p:spPr>
          <a:xfrm>
            <a:off x="5574968" y="6335041"/>
            <a:ext cx="338579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hlinkClick r:id="rId5"/>
              </a:rPr>
              <a:t>http://www.hhmi.org/biointeractive/obesity/heart_attack.html</a:t>
            </a:r>
            <a:endParaRPr lang="ja-JP" altLang="en-US" sz="1200" dirty="0"/>
          </a:p>
        </p:txBody>
      </p:sp>
      <p:pic>
        <p:nvPicPr>
          <p:cNvPr id="13" name="Picture 12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26211"/>
            <a:ext cx="1384737" cy="3317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0871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dirty="0" smtClean="0">
                <a:latin typeface="Arial"/>
                <a:cs typeface="Arial"/>
              </a:rPr>
              <a:t>6.3</a:t>
            </a:r>
            <a:r>
              <a:rPr lang="en-US" sz="1300" dirty="0">
                <a:latin typeface="Arial"/>
                <a:cs typeface="Arial"/>
              </a:rPr>
              <a:t>.A1 Causes and consequences of blood clot formation in coronary </a:t>
            </a:r>
            <a:r>
              <a:rPr lang="en-US" sz="1300" dirty="0" smtClean="0">
                <a:latin typeface="Arial"/>
                <a:cs typeface="Arial"/>
              </a:rPr>
              <a:t>arteries </a:t>
            </a:r>
            <a:r>
              <a:rPr lang="en-US" sz="1300" dirty="0">
                <a:latin typeface="Arial"/>
                <a:cs typeface="Arial"/>
              </a:rPr>
              <a:t>AND Review: </a:t>
            </a:r>
            <a:r>
              <a:rPr lang="en-US" sz="1300" dirty="0" smtClean="0">
                <a:latin typeface="Arial"/>
                <a:cs typeface="Arial"/>
              </a:rPr>
              <a:t>6.2</a:t>
            </a:r>
            <a:r>
              <a:rPr lang="en-US" sz="1300" dirty="0">
                <a:latin typeface="Arial"/>
                <a:cs typeface="Arial"/>
              </a:rPr>
              <a:t>.A3 Causes and consequences of occlusion of the coronary arteries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endParaRPr lang="en-US"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40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138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52594"/>
            <a:ext cx="3457575" cy="64389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762"/>
            <a:ext cx="9144000" cy="40871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dirty="0">
                <a:latin typeface="Arial"/>
                <a:cs typeface="Arial"/>
              </a:rPr>
              <a:t>6.3.A1 Causes and consequences of blood clot formation in coronary arteries AND Review: 6.2.A3 Causes and consequences of occlusion of the coronary arteries.</a:t>
            </a:r>
          </a:p>
        </p:txBody>
      </p:sp>
    </p:spTree>
    <p:extLst>
      <p:ext uri="{BB962C8B-B14F-4D97-AF65-F5344CB8AC3E}">
        <p14:creationId xmlns:p14="http://schemas.microsoft.com/office/powerpoint/2010/main" val="326657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13474"/>
            <a:ext cx="87391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762"/>
            <a:ext cx="9144000" cy="40871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dirty="0">
                <a:latin typeface="Arial"/>
                <a:cs typeface="Arial"/>
              </a:rPr>
              <a:t>6.3.A1 Causes and consequences of blood clot formation in coronary arteries AND Review: 6.2.A3 Causes and consequences of occlusion of the coronary arteries.</a:t>
            </a:r>
          </a:p>
        </p:txBody>
      </p:sp>
    </p:spTree>
    <p:extLst>
      <p:ext uri="{BB962C8B-B14F-4D97-AF65-F5344CB8AC3E}">
        <p14:creationId xmlns:p14="http://schemas.microsoft.com/office/powerpoint/2010/main" val="85258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343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00"/>
          <a:stretch/>
        </p:blipFill>
        <p:spPr bwMode="auto">
          <a:xfrm>
            <a:off x="10857" y="2514600"/>
            <a:ext cx="5856543" cy="402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52400" y="6488668"/>
            <a:ext cx="4225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linkClick r:id="rId3"/>
              </a:rPr>
              <a:t>http://</a:t>
            </a:r>
            <a:r>
              <a:rPr lang="en-US" altLang="ja-JP" dirty="0" err="1">
                <a:hlinkClick r:id="rId3"/>
              </a:rPr>
              <a:t>apchute.com</a:t>
            </a:r>
            <a:r>
              <a:rPr lang="en-US" altLang="ja-JP" dirty="0">
                <a:hlinkClick r:id="rId3"/>
              </a:rPr>
              <a:t>/lymphatic/</a:t>
            </a:r>
            <a:r>
              <a:rPr lang="en-US" altLang="ja-JP" dirty="0" err="1">
                <a:hlinkClick r:id="rId3"/>
              </a:rPr>
              <a:t>inflam.html</a:t>
            </a:r>
            <a:endParaRPr lang="ja-JP" altLang="en-US" dirty="0"/>
          </a:p>
        </p:txBody>
      </p:sp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82197">
            <a:off x="4063004" y="3476101"/>
            <a:ext cx="3706666" cy="1138773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this topic you only need to be aware of </a:t>
            </a:r>
            <a:r>
              <a:rPr lang="en-US" sz="2400" dirty="0" smtClean="0">
                <a:solidFill>
                  <a:srgbClr val="0000FF"/>
                </a:solidFill>
              </a:rPr>
              <a:t>Phagocytes</a:t>
            </a:r>
            <a:r>
              <a:rPr lang="en-US" sz="2000" dirty="0" smtClean="0"/>
              <a:t> and </a:t>
            </a:r>
            <a:r>
              <a:rPr lang="en-US" sz="2400" dirty="0" smtClean="0">
                <a:solidFill>
                  <a:srgbClr val="0000FF"/>
                </a:solidFill>
              </a:rPr>
              <a:t>Lymphocytes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31304"/>
            <a:ext cx="5061962" cy="10686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U5 Ingestion of pathogens by phagocytic white blood cells gives non-specific immunity to diseases. </a:t>
            </a:r>
          </a:p>
        </p:txBody>
      </p:sp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107" y="1399940"/>
            <a:ext cx="3375793" cy="47181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9810" y="827572"/>
            <a:ext cx="4360081" cy="3460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3298" y="4507660"/>
            <a:ext cx="3886592" cy="2124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56447"/>
            <a:ext cx="1384737" cy="3317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107" y="5887274"/>
            <a:ext cx="33757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http://www.mydr.com.au/health-images/animation-</a:t>
            </a:r>
            <a:r>
              <a:rPr lang="en-US" sz="1200" dirty="0" smtClean="0">
                <a:hlinkClick r:id="rId3"/>
              </a:rPr>
              <a:t>phagocytosis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4339809" y="4010677"/>
            <a:ext cx="436008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http://youtube.com/watch?v=MgVPLNu_S-</a:t>
            </a:r>
            <a:r>
              <a:rPr lang="en-US" sz="1200" dirty="0" smtClean="0">
                <a:hlinkClick r:id="rId5"/>
              </a:rPr>
              <a:t>w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4813298" y="6379466"/>
            <a:ext cx="38865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http://www.kscience.co.uk/animations/</a:t>
            </a:r>
            <a:r>
              <a:rPr lang="en-US" sz="1200" dirty="0" smtClean="0">
                <a:hlinkClick r:id="rId7"/>
              </a:rPr>
              <a:t>phagocyte.htm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18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U5 Ingestion of pathogens by phagocytic white blood cells gives non-specific immunity to diseases. </a:t>
            </a:r>
          </a:p>
        </p:txBody>
      </p:sp>
      <p:pic>
        <p:nvPicPr>
          <p:cNvPr id="4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19" y="368249"/>
            <a:ext cx="2850324" cy="3039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3376" y="3602988"/>
            <a:ext cx="2794506" cy="304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331304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accent3"/>
                </a:solidFill>
              </a:rPr>
              <a:t>Phago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cytic</a:t>
            </a:r>
            <a:r>
              <a:rPr kumimoji="1" lang="en-US" altLang="ja-JP" sz="4400" dirty="0" smtClean="0"/>
              <a:t> </a:t>
            </a:r>
            <a:r>
              <a:rPr kumimoji="1" lang="en-US" altLang="ja-JP" sz="4400" dirty="0" smtClean="0">
                <a:solidFill>
                  <a:schemeClr val="tx2"/>
                </a:solidFill>
              </a:rPr>
              <a:t>Leuco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cytes</a:t>
            </a:r>
            <a:endParaRPr kumimoji="1" lang="ja-JP" altLang="en-US" sz="44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9409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“</a:t>
            </a:r>
            <a:r>
              <a:rPr kumimoji="1" lang="en-US" altLang="ja-JP" dirty="0" smtClean="0">
                <a:solidFill>
                  <a:schemeClr val="accent3"/>
                </a:solidFill>
              </a:rPr>
              <a:t>eating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C0504D"/>
                </a:solidFill>
              </a:rPr>
              <a:t>cell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9409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“</a:t>
            </a:r>
            <a:r>
              <a:rPr kumimoji="1" lang="en-US" altLang="ja-JP" dirty="0" smtClean="0">
                <a:solidFill>
                  <a:schemeClr val="tx2"/>
                </a:solidFill>
              </a:rPr>
              <a:t>white blood </a:t>
            </a:r>
            <a:r>
              <a:rPr kumimoji="1" lang="en-US" altLang="ja-JP" dirty="0" smtClean="0">
                <a:solidFill>
                  <a:srgbClr val="C0504D"/>
                </a:solidFill>
              </a:rPr>
              <a:t>cells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398104"/>
            <a:ext cx="55626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dirty="0" err="1" smtClean="0"/>
              <a:t>Chemotaxis</a:t>
            </a:r>
            <a:r>
              <a:rPr kumimoji="1" lang="en-US" altLang="ja-JP" sz="1700" dirty="0" smtClean="0"/>
              <a:t> (movement in response to chemicals) attracts the phagocytes to the area of invasion as response to: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700" dirty="0" smtClean="0"/>
              <a:t>proteins produced by the pathogen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700" dirty="0" smtClean="0"/>
              <a:t>phospholipids released by damaged cells</a:t>
            </a:r>
          </a:p>
          <a:p>
            <a:endParaRPr kumimoji="1" lang="en-US" altLang="ja-JP" sz="1700" dirty="0"/>
          </a:p>
          <a:p>
            <a:r>
              <a:rPr kumimoji="1" lang="en-US" altLang="ja-JP" sz="1700" dirty="0" smtClean="0"/>
              <a:t>The phagocyte attaches to the pathogen’s cell surface proteins and then engulfs it. The fluid nature of the plasma membrane allows this to happen. </a:t>
            </a:r>
          </a:p>
          <a:p>
            <a:endParaRPr kumimoji="1" lang="en-US" altLang="ja-JP" sz="1700" dirty="0"/>
          </a:p>
          <a:p>
            <a:r>
              <a:rPr kumimoji="1" lang="en-US" altLang="ja-JP" sz="1700" dirty="0" smtClean="0"/>
              <a:t>A </a:t>
            </a:r>
            <a:r>
              <a:rPr kumimoji="1" lang="en-US" altLang="ja-JP" sz="1700" dirty="0" err="1" smtClean="0"/>
              <a:t>phagosome</a:t>
            </a:r>
            <a:r>
              <a:rPr kumimoji="1" lang="en-US" altLang="ja-JP" sz="1700" dirty="0" smtClean="0"/>
              <a:t> forms. This is a vesicle that contains the pathogen. Lysosomes – vesicles of digestive enzymes – deposit the enzymes into the </a:t>
            </a:r>
            <a:r>
              <a:rPr kumimoji="1" lang="en-US" altLang="ja-JP" sz="1700" dirty="0" err="1" smtClean="0"/>
              <a:t>phagosome</a:t>
            </a:r>
            <a:r>
              <a:rPr kumimoji="1" lang="en-US" altLang="ja-JP" sz="1700" dirty="0" smtClean="0"/>
              <a:t>. </a:t>
            </a:r>
          </a:p>
          <a:p>
            <a:endParaRPr kumimoji="1" lang="en-US" altLang="ja-JP" sz="1700" dirty="0"/>
          </a:p>
          <a:p>
            <a:r>
              <a:rPr kumimoji="1" lang="en-US" altLang="ja-JP" sz="1700" dirty="0" smtClean="0"/>
              <a:t>The digestive enzymes break down the pathogen and the waste products are expelled from the cell by exocytosis. </a:t>
            </a:r>
            <a:endParaRPr kumimoji="1" lang="ja-JP" alt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1842350" y="5414588"/>
            <a:ext cx="3693677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Review opportunity: 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1600" dirty="0" smtClean="0"/>
              <a:t>Plasma membranes and vesicles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1600" dirty="0" smtClean="0"/>
              <a:t>Membrane fluidity and fusion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1600" dirty="0" smtClean="0"/>
              <a:t>Endo- and </a:t>
            </a:r>
            <a:r>
              <a:rPr kumimoji="1" lang="en-US" altLang="ja-JP" sz="1600" dirty="0" err="1" smtClean="0"/>
              <a:t>exo-cytosis</a:t>
            </a:r>
            <a:endParaRPr kumimoji="1" lang="ja-JP" alt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238819" y="3227330"/>
            <a:ext cx="2850323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http://216c.sl.pt</a:t>
            </a:r>
            <a:r>
              <a:rPr lang="en-US" sz="1200" dirty="0" smtClean="0">
                <a:hlinkClick r:id="rId2"/>
              </a:rPr>
              <a:t>/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6283376" y="6368326"/>
            <a:ext cx="2805767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http://216d.sl.pt</a:t>
            </a:r>
            <a:r>
              <a:rPr lang="en-US" sz="1200" dirty="0" smtClean="0">
                <a:hlinkClick r:id="rId4"/>
              </a:rPr>
              <a:t>/</a:t>
            </a:r>
            <a:endParaRPr lang="en-US" sz="1200" dirty="0"/>
          </a:p>
        </p:txBody>
      </p:sp>
      <p:pic>
        <p:nvPicPr>
          <p:cNvPr id="13" name="Picture 12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56447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U5 Ingestion of pathogens by phagocytic white blood cells gives non-specific immunity to diseases.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2743" y="331304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accent3"/>
                </a:solidFill>
              </a:rPr>
              <a:t>Phago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cytic</a:t>
            </a:r>
            <a:r>
              <a:rPr kumimoji="1" lang="en-US" altLang="ja-JP" sz="4400" dirty="0" smtClean="0"/>
              <a:t> </a:t>
            </a:r>
            <a:r>
              <a:rPr kumimoji="1" lang="en-US" altLang="ja-JP" sz="4400" dirty="0" smtClean="0">
                <a:solidFill>
                  <a:schemeClr val="tx2"/>
                </a:solidFill>
              </a:rPr>
              <a:t>Leuco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cytes</a:t>
            </a:r>
            <a:endParaRPr kumimoji="1" lang="ja-JP" altLang="en-US" sz="44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412528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card sort game: order the images </a:t>
            </a:r>
          </a:p>
          <a:p>
            <a:r>
              <a:rPr kumimoji="1" lang="en-US" altLang="ja-JP" dirty="0" smtClean="0"/>
              <a:t>&amp; outline the processes</a:t>
            </a:r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98" b="89802" l="14868" r="98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4146328"/>
            <a:ext cx="2967698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7" b="81972" l="8866" r="87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841528"/>
            <a:ext cx="3747752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3765328"/>
            <a:ext cx="3568735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4" b="89577" l="9651" r="97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400" y="1326928"/>
            <a:ext cx="3200400" cy="2332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66" b="89802" l="9816" r="96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3322" y="1326928"/>
            <a:ext cx="3494946" cy="2522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250728"/>
            <a:ext cx="3270738" cy="236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4070128"/>
            <a:ext cx="927100" cy="444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400" y="1174528"/>
            <a:ext cx="8839200" cy="51816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971800" y="1174528"/>
            <a:ext cx="0" cy="51816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19800" y="1174528"/>
            <a:ext cx="0" cy="51816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1"/>
          </p:cNvCxnSpPr>
          <p:nvPr/>
        </p:nvCxnSpPr>
        <p:spPr>
          <a:xfrm>
            <a:off x="152400" y="3765328"/>
            <a:ext cx="88392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4400" y="6584728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 smtClean="0"/>
              <a:t>Images from</a:t>
            </a:r>
            <a:r>
              <a:rPr kumimoji="1" lang="en-US" altLang="ja-JP" sz="1200" dirty="0"/>
              <a:t>: </a:t>
            </a:r>
            <a:r>
              <a:rPr kumimoji="1" lang="en-US" altLang="ja-JP" sz="1200" dirty="0">
                <a:hlinkClick r:id="rId16"/>
              </a:rPr>
              <a:t>http://</a:t>
            </a:r>
            <a:r>
              <a:rPr kumimoji="1" lang="en-US" altLang="ja-JP" sz="1200" dirty="0" err="1">
                <a:hlinkClick r:id="rId16"/>
              </a:rPr>
              <a:t>highered.mcgraw-hill.com</a:t>
            </a:r>
            <a:r>
              <a:rPr kumimoji="1" lang="en-US" altLang="ja-JP" sz="1200" dirty="0">
                <a:hlinkClick r:id="rId16"/>
              </a:rPr>
              <a:t>/sites/0072495855/student_view0/chapter2/animation__</a:t>
            </a:r>
            <a:r>
              <a:rPr kumimoji="1" lang="en-US" altLang="ja-JP" sz="1200" dirty="0" err="1">
                <a:hlinkClick r:id="rId16"/>
              </a:rPr>
              <a:t>phagocytosis.html</a:t>
            </a:r>
            <a:endParaRPr kumimoji="1" lang="ja-JP" altLang="en-US" sz="1200" dirty="0"/>
          </a:p>
        </p:txBody>
      </p:sp>
      <p:pic>
        <p:nvPicPr>
          <p:cNvPr id="18" name="Picture 17">
            <a:hlinkClick r:id="rId17"/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56447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2897475" cy="630237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Understandings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711496"/>
              </p:ext>
            </p:extLst>
          </p:nvPr>
        </p:nvGraphicFramePr>
        <p:xfrm>
          <a:off x="321932" y="784225"/>
          <a:ext cx="8500119" cy="548385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27211"/>
                <a:gridCol w="3854657"/>
                <a:gridCol w="3818251"/>
              </a:tblGrid>
              <a:tr h="22343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 err="1">
                          <a:effectLst/>
                          <a:latin typeface="Arial"/>
                          <a:cs typeface="Arial"/>
                        </a:rPr>
                        <a:t>Statement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Guidance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6.3.U1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The skin and mucous membranes form a primary </a:t>
                      </a:r>
                      <a:r>
                        <a:rPr lang="en-US" sz="1400" dirty="0" err="1">
                          <a:latin typeface="Arial"/>
                          <a:cs typeface="Arial"/>
                        </a:rPr>
                        <a:t>defence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against pathogens that cause infectious disease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Diagrams of skin are not required.</a:t>
                      </a: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6.3.U2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Cuts in the skin are sealed by blood clotting.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6.3.U3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Clotting factors are released from platelets.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6.3.U4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The cascade results in the rapid conversion of fibrinogen to fibrin by thrombin.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6.3.U5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Ingestion of pathogens by phagocytic white blood cells gives non-specific immunity to diseases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Subgroups of phagocyte are not required</a:t>
                      </a: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6.3.U6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Production of antibodies by lymphocytes in response to particular pathogens gives specific immunity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Arial"/>
                          <a:cs typeface="Arial"/>
                        </a:rPr>
                        <a:t>Subgroups of lymphocyte are not required but students should be aware that some lymphocytes act as memory cells and can quickly reproduce to form a clone of plasma cells if a pathogen carrying a specific antigen is re-encountered.</a:t>
                      </a:r>
                      <a:endParaRPr lang="en-GB" sz="13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6.3.U7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Antibiotics block processes that occur in prokaryotic cells but not in eukaryotic cells.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6.3.U8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Viruses lack a metabolism and cannot therefore be treated with antibiotics. Some strains of bacteria have evolved with genes that confer resistance to antibiotics and some strains of bacteria have multiple resistance.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7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U5 Ingestion of pathogens by phagocytic white blood cells gives non-specific immunity to diseases.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1304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accent3"/>
                </a:solidFill>
              </a:rPr>
              <a:t>Phago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cytic</a:t>
            </a:r>
            <a:r>
              <a:rPr kumimoji="1" lang="en-US" altLang="ja-JP" sz="4400" dirty="0" smtClean="0"/>
              <a:t> </a:t>
            </a:r>
            <a:r>
              <a:rPr kumimoji="1" lang="en-US" altLang="ja-JP" sz="4400" dirty="0" smtClean="0">
                <a:solidFill>
                  <a:schemeClr val="tx2"/>
                </a:solidFill>
              </a:rPr>
              <a:t>Leuco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cytes</a:t>
            </a:r>
            <a:endParaRPr kumimoji="1" lang="ja-JP" altLang="en-US" sz="44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9409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“</a:t>
            </a:r>
            <a:r>
              <a:rPr kumimoji="1" lang="en-US" altLang="ja-JP" dirty="0" smtClean="0">
                <a:solidFill>
                  <a:schemeClr val="accent3"/>
                </a:solidFill>
              </a:rPr>
              <a:t>eating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C0504D"/>
                </a:solidFill>
              </a:rPr>
              <a:t>cell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9409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“</a:t>
            </a:r>
            <a:r>
              <a:rPr kumimoji="1" lang="en-US" altLang="ja-JP" dirty="0" smtClean="0">
                <a:solidFill>
                  <a:schemeClr val="tx2"/>
                </a:solidFill>
              </a:rPr>
              <a:t>white blood </a:t>
            </a:r>
            <a:r>
              <a:rPr kumimoji="1" lang="en-US" altLang="ja-JP" dirty="0" smtClean="0">
                <a:solidFill>
                  <a:srgbClr val="C0504D"/>
                </a:solidFill>
              </a:rPr>
              <a:t>cells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398104"/>
            <a:ext cx="632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 summary phagocytosis involves </a:t>
            </a:r>
            <a:r>
              <a:rPr kumimoji="1" lang="en-US" altLang="ja-JP" sz="1600" dirty="0" smtClean="0"/>
              <a:t>a phagocyte:</a:t>
            </a:r>
            <a:endParaRPr kumimoji="1" lang="en-US" altLang="ja-JP" sz="1600" dirty="0"/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/>
              <a:t>Detecting and moving towards a foreign </a:t>
            </a:r>
            <a:r>
              <a:rPr kumimoji="1" lang="en-US" altLang="ja-JP" sz="1600" dirty="0" smtClean="0"/>
              <a:t>material* </a:t>
            </a:r>
            <a:r>
              <a:rPr kumimoji="1" lang="en-US" altLang="ja-JP" sz="1600" dirty="0"/>
              <a:t>using </a:t>
            </a:r>
            <a:r>
              <a:rPr kumimoji="1" lang="en-US" altLang="ja-JP" sz="1600" b="1" dirty="0" err="1" smtClean="0"/>
              <a:t>chemotaxis</a:t>
            </a:r>
            <a:endParaRPr kumimoji="1" lang="en-US" altLang="ja-JP" sz="1600" b="1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/>
              <a:t>The foreign material is ingested by </a:t>
            </a:r>
            <a:r>
              <a:rPr kumimoji="1" lang="en-US" altLang="ja-JP" sz="1600" b="1" dirty="0" smtClean="0"/>
              <a:t>endocytosis</a:t>
            </a:r>
          </a:p>
        </p:txBody>
      </p:sp>
      <p:pic>
        <p:nvPicPr>
          <p:cNvPr id="14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278" y="2292764"/>
            <a:ext cx="5387002" cy="3860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563278" y="5867680"/>
            <a:ext cx="5387002" cy="285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http://www.microbelibrary.org/images/tterry/anim/phago053.</a:t>
            </a:r>
            <a:r>
              <a:rPr lang="en-US" sz="1200" dirty="0" smtClean="0">
                <a:hlinkClick r:id="rId2"/>
              </a:rPr>
              <a:t>html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88530" y="2130469"/>
            <a:ext cx="3215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600" b="1" dirty="0"/>
              <a:t>Lysosomes</a:t>
            </a:r>
            <a:r>
              <a:rPr kumimoji="1" lang="en-US" altLang="ja-JP" sz="1600" dirty="0"/>
              <a:t> attach to the ingested vesicle (which encloses the foreign </a:t>
            </a:r>
            <a:r>
              <a:rPr kumimoji="1" lang="en-US" altLang="ja-JP" sz="1600" dirty="0" smtClean="0"/>
              <a:t>material) </a:t>
            </a:r>
            <a:r>
              <a:rPr kumimoji="1" lang="en-US" altLang="ja-JP" sz="1600" dirty="0"/>
              <a:t>and release </a:t>
            </a:r>
            <a:r>
              <a:rPr kumimoji="1" lang="en-US" altLang="ja-JP" sz="1600" b="1" dirty="0"/>
              <a:t>enzymes</a:t>
            </a:r>
            <a:r>
              <a:rPr kumimoji="1" lang="en-US" altLang="ja-JP" sz="1600" dirty="0"/>
              <a:t> into it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/>
              <a:t>The enzymes </a:t>
            </a:r>
            <a:r>
              <a:rPr kumimoji="1" lang="en-US" altLang="ja-JP" sz="1600" b="1" dirty="0"/>
              <a:t>digest/breakdown </a:t>
            </a:r>
            <a:r>
              <a:rPr kumimoji="1" lang="en-US" altLang="ja-JP" sz="1600" dirty="0"/>
              <a:t>the foreign </a:t>
            </a:r>
            <a:r>
              <a:rPr kumimoji="1" lang="en-US" altLang="ja-JP" sz="1600" dirty="0" smtClean="0"/>
              <a:t>material</a:t>
            </a:r>
            <a:endParaRPr kumimoji="1" lang="en-US" altLang="ja-JP" sz="1600" dirty="0"/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/>
              <a:t>The remains of the foreign </a:t>
            </a:r>
            <a:r>
              <a:rPr kumimoji="1" lang="en-US" altLang="ja-JP" sz="1600" dirty="0" smtClean="0"/>
              <a:t>material are </a:t>
            </a:r>
            <a:r>
              <a:rPr kumimoji="1" lang="en-US" altLang="ja-JP" sz="1600" b="1" dirty="0"/>
              <a:t>expelled</a:t>
            </a:r>
            <a:r>
              <a:rPr kumimoji="1" lang="en-US" altLang="ja-JP" sz="1600" dirty="0"/>
              <a:t> from the </a:t>
            </a:r>
            <a:r>
              <a:rPr kumimoji="1" lang="en-US" altLang="ja-JP" sz="1600" dirty="0" smtClean="0"/>
              <a:t>phagocyte</a:t>
            </a:r>
            <a:endParaRPr kumimoji="1" lang="en-US" altLang="ja-JP" sz="1600" dirty="0"/>
          </a:p>
        </p:txBody>
      </p:sp>
      <p:sp>
        <p:nvSpPr>
          <p:cNvPr id="16" name="Rectangle 15"/>
          <p:cNvSpPr/>
          <p:nvPr/>
        </p:nvSpPr>
        <p:spPr>
          <a:xfrm>
            <a:off x="88530" y="4721084"/>
            <a:ext cx="33391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500" dirty="0" smtClean="0"/>
              <a:t>*</a:t>
            </a:r>
            <a:r>
              <a:rPr kumimoji="1" lang="en-US" altLang="ja-JP" sz="1500" dirty="0"/>
              <a:t>foreign </a:t>
            </a:r>
            <a:r>
              <a:rPr kumimoji="1" lang="en-US" altLang="ja-JP" sz="1500" dirty="0" smtClean="0"/>
              <a:t>material is commonly a pathogen but can be other things such as dust, dirt, pollen and other allergens</a:t>
            </a:r>
            <a:endParaRPr kumimoji="1" lang="en-US" altLang="ja-JP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5400401" y="636199"/>
            <a:ext cx="3623860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Q – can you suggest how phagocytes </a:t>
            </a:r>
            <a:r>
              <a:rPr lang="en-US" i="1" dirty="0"/>
              <a:t>expelling the digested foreign </a:t>
            </a:r>
            <a:r>
              <a:rPr lang="en-US" i="1" dirty="0" smtClean="0"/>
              <a:t>material benefits humans?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2125714" y="6581001"/>
            <a:ext cx="7018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Edited from: </a:t>
            </a: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://www.slideshare.net/gurustip/defense-against-infectious-disease-core-</a:t>
            </a:r>
            <a:r>
              <a:rPr lang="en-US" sz="1200" dirty="0" smtClean="0">
                <a:hlinkClick r:id="rId4"/>
              </a:rPr>
              <a:t>presentation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996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U5 Ingestion of pathogens by phagocytic white blood cells gives non-specific immunity to diseases.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1304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accent3"/>
                </a:solidFill>
              </a:rPr>
              <a:t>Phago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cytic</a:t>
            </a:r>
            <a:r>
              <a:rPr kumimoji="1" lang="en-US" altLang="ja-JP" sz="4400" dirty="0" smtClean="0"/>
              <a:t> </a:t>
            </a:r>
            <a:r>
              <a:rPr kumimoji="1" lang="en-US" altLang="ja-JP" sz="4400" dirty="0" smtClean="0">
                <a:solidFill>
                  <a:schemeClr val="tx2"/>
                </a:solidFill>
              </a:rPr>
              <a:t>Leuco</a:t>
            </a:r>
            <a:r>
              <a:rPr kumimoji="1" lang="en-US" altLang="ja-JP" sz="4400" dirty="0" smtClean="0">
                <a:solidFill>
                  <a:schemeClr val="accent2"/>
                </a:solidFill>
              </a:rPr>
              <a:t>cytes</a:t>
            </a:r>
            <a:endParaRPr kumimoji="1" lang="ja-JP" altLang="en-US" sz="44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9409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“</a:t>
            </a:r>
            <a:r>
              <a:rPr kumimoji="1" lang="en-US" altLang="ja-JP" dirty="0" smtClean="0">
                <a:solidFill>
                  <a:schemeClr val="accent3"/>
                </a:solidFill>
              </a:rPr>
              <a:t>eating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C0504D"/>
                </a:solidFill>
              </a:rPr>
              <a:t>cell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94090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“</a:t>
            </a:r>
            <a:r>
              <a:rPr kumimoji="1" lang="en-US" altLang="ja-JP" dirty="0" smtClean="0">
                <a:solidFill>
                  <a:schemeClr val="tx2"/>
                </a:solidFill>
              </a:rPr>
              <a:t>white blood </a:t>
            </a:r>
            <a:r>
              <a:rPr kumimoji="1" lang="en-US" altLang="ja-JP" dirty="0" smtClean="0">
                <a:solidFill>
                  <a:srgbClr val="C0504D"/>
                </a:solidFill>
              </a:rPr>
              <a:t>cells</a:t>
            </a:r>
            <a:r>
              <a:rPr kumimoji="1"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398104"/>
            <a:ext cx="6322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 summary phagocytosis involves </a:t>
            </a:r>
            <a:r>
              <a:rPr kumimoji="1" lang="en-US" altLang="ja-JP" sz="1600" dirty="0" smtClean="0"/>
              <a:t>a phagocyte:</a:t>
            </a:r>
            <a:endParaRPr kumimoji="1" lang="en-US" altLang="ja-JP" sz="1600" dirty="0"/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/>
              <a:t>Detecting and moving towards a foreign </a:t>
            </a:r>
            <a:r>
              <a:rPr kumimoji="1" lang="en-US" altLang="ja-JP" sz="1600" dirty="0" smtClean="0"/>
              <a:t>material* </a:t>
            </a:r>
            <a:r>
              <a:rPr kumimoji="1" lang="en-US" altLang="ja-JP" sz="1600" dirty="0"/>
              <a:t>using </a:t>
            </a:r>
            <a:r>
              <a:rPr kumimoji="1" lang="en-US" altLang="ja-JP" sz="1600" b="1" dirty="0" err="1" smtClean="0"/>
              <a:t>chemotaxis</a:t>
            </a:r>
            <a:endParaRPr kumimoji="1" lang="en-US" altLang="ja-JP" sz="1600" b="1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 smtClean="0"/>
              <a:t>The foreign material is ingested by </a:t>
            </a:r>
            <a:r>
              <a:rPr kumimoji="1" lang="en-US" altLang="ja-JP" sz="1600" b="1" dirty="0" smtClean="0"/>
              <a:t>endocytosis</a:t>
            </a:r>
          </a:p>
        </p:txBody>
      </p:sp>
      <p:pic>
        <p:nvPicPr>
          <p:cNvPr id="14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278" y="2292764"/>
            <a:ext cx="5387002" cy="3860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563278" y="5867680"/>
            <a:ext cx="5387002" cy="285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http://www.microbelibrary.org/images/tterry/anim/phago053.</a:t>
            </a:r>
            <a:r>
              <a:rPr lang="en-US" sz="1200" dirty="0" smtClean="0">
                <a:hlinkClick r:id="rId2"/>
              </a:rPr>
              <a:t>html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88530" y="2130469"/>
            <a:ext cx="3215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1600" b="1" dirty="0"/>
              <a:t>Lysosomes</a:t>
            </a:r>
            <a:r>
              <a:rPr kumimoji="1" lang="en-US" altLang="ja-JP" sz="1600" dirty="0"/>
              <a:t> attach to the ingested vesicle (which encloses the foreign </a:t>
            </a:r>
            <a:r>
              <a:rPr kumimoji="1" lang="en-US" altLang="ja-JP" sz="1600" dirty="0" smtClean="0"/>
              <a:t>material) </a:t>
            </a:r>
            <a:r>
              <a:rPr kumimoji="1" lang="en-US" altLang="ja-JP" sz="1600" dirty="0"/>
              <a:t>and release </a:t>
            </a:r>
            <a:r>
              <a:rPr kumimoji="1" lang="en-US" altLang="ja-JP" sz="1600" b="1" dirty="0"/>
              <a:t>enzymes</a:t>
            </a:r>
            <a:r>
              <a:rPr kumimoji="1" lang="en-US" altLang="ja-JP" sz="1600" dirty="0"/>
              <a:t> into it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/>
              <a:t>The enzymes </a:t>
            </a:r>
            <a:r>
              <a:rPr kumimoji="1" lang="en-US" altLang="ja-JP" sz="1600" b="1" dirty="0"/>
              <a:t>digest/breakdown </a:t>
            </a:r>
            <a:r>
              <a:rPr kumimoji="1" lang="en-US" altLang="ja-JP" sz="1600" dirty="0"/>
              <a:t>the foreign </a:t>
            </a:r>
            <a:r>
              <a:rPr kumimoji="1" lang="en-US" altLang="ja-JP" sz="1600" dirty="0" smtClean="0"/>
              <a:t>material</a:t>
            </a:r>
            <a:endParaRPr kumimoji="1" lang="en-US" altLang="ja-JP" sz="1600" dirty="0"/>
          </a:p>
          <a:p>
            <a:pPr marL="285750" indent="-285750">
              <a:buFont typeface="Arial"/>
              <a:buChar char="•"/>
            </a:pPr>
            <a:r>
              <a:rPr kumimoji="1" lang="en-US" altLang="ja-JP" sz="1600" dirty="0"/>
              <a:t>The remains of the foreign </a:t>
            </a:r>
            <a:r>
              <a:rPr kumimoji="1" lang="en-US" altLang="ja-JP" sz="1600" dirty="0" smtClean="0"/>
              <a:t>material are </a:t>
            </a:r>
            <a:r>
              <a:rPr kumimoji="1" lang="en-US" altLang="ja-JP" sz="1600" b="1" dirty="0"/>
              <a:t>expelled</a:t>
            </a:r>
            <a:r>
              <a:rPr kumimoji="1" lang="en-US" altLang="ja-JP" sz="1600" dirty="0"/>
              <a:t> from the </a:t>
            </a:r>
            <a:r>
              <a:rPr kumimoji="1" lang="en-US" altLang="ja-JP" sz="1600" dirty="0" smtClean="0"/>
              <a:t>phagocyte</a:t>
            </a:r>
            <a:endParaRPr kumimoji="1" lang="en-US" altLang="ja-JP" sz="1600" dirty="0"/>
          </a:p>
        </p:txBody>
      </p:sp>
      <p:sp>
        <p:nvSpPr>
          <p:cNvPr id="16" name="Rectangle 15"/>
          <p:cNvSpPr/>
          <p:nvPr/>
        </p:nvSpPr>
        <p:spPr>
          <a:xfrm>
            <a:off x="88530" y="4721084"/>
            <a:ext cx="33391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500" dirty="0" smtClean="0"/>
              <a:t>*</a:t>
            </a:r>
            <a:r>
              <a:rPr kumimoji="1" lang="en-US" altLang="ja-JP" sz="1500" dirty="0"/>
              <a:t>foreign </a:t>
            </a:r>
            <a:r>
              <a:rPr kumimoji="1" lang="en-US" altLang="ja-JP" sz="1500" dirty="0" smtClean="0"/>
              <a:t>material is commonly a pathogen but can be other things such as dust, dirt, pollen and other allergens</a:t>
            </a:r>
            <a:endParaRPr kumimoji="1" lang="en-US" altLang="ja-JP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5400401" y="636199"/>
            <a:ext cx="3623860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Q – can you suggest how phagocytes </a:t>
            </a:r>
            <a:r>
              <a:rPr lang="en-US" i="1" dirty="0"/>
              <a:t>expelling the digested foreign </a:t>
            </a:r>
            <a:r>
              <a:rPr lang="en-US" i="1" dirty="0" smtClean="0"/>
              <a:t>material benefits humans?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2125714" y="6581001"/>
            <a:ext cx="7018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Edited from: </a:t>
            </a: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://www.slideshare.net/gurustip/defense-against-infectious-disease-core-</a:t>
            </a:r>
            <a:r>
              <a:rPr lang="en-US" sz="1200" dirty="0" smtClean="0">
                <a:hlinkClick r:id="rId4"/>
              </a:rPr>
              <a:t>presentation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 rot="21292060">
            <a:off x="627943" y="2596106"/>
            <a:ext cx="7360358" cy="163121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Phagocytes</a:t>
            </a:r>
            <a:r>
              <a:rPr lang="en-US" sz="2000" dirty="0"/>
              <a:t> provide the body with a </a:t>
            </a:r>
            <a:r>
              <a:rPr lang="en-US" sz="2000" dirty="0">
                <a:solidFill>
                  <a:srgbClr val="008000"/>
                </a:solidFill>
              </a:rPr>
              <a:t>non-specific immune response </a:t>
            </a:r>
            <a:r>
              <a:rPr lang="en-US" sz="2000" dirty="0"/>
              <a:t>to any material judged to be foreign. </a:t>
            </a:r>
            <a:r>
              <a:rPr lang="en-US" sz="2000" dirty="0" smtClean="0"/>
              <a:t>If the </a:t>
            </a:r>
            <a:r>
              <a:rPr lang="en-US" sz="2000" dirty="0"/>
              <a:t>response is </a:t>
            </a:r>
            <a:r>
              <a:rPr lang="en-US" sz="2000" dirty="0" smtClean="0"/>
              <a:t>not </a:t>
            </a:r>
            <a:r>
              <a:rPr lang="en-US" sz="2000" dirty="0"/>
              <a:t>enough and infection becomes </a:t>
            </a:r>
            <a:r>
              <a:rPr lang="en-US" sz="2000" dirty="0" smtClean="0"/>
              <a:t>widespread then lymphocytes, which </a:t>
            </a:r>
            <a:r>
              <a:rPr lang="en-US" sz="2000" dirty="0"/>
              <a:t>control the specific immune </a:t>
            </a:r>
            <a:r>
              <a:rPr lang="en-US" sz="2000" dirty="0" smtClean="0"/>
              <a:t>response, are called into action </a:t>
            </a:r>
            <a:r>
              <a:rPr lang="en-US" sz="2000" dirty="0"/>
              <a:t>– this is dealt with next</a:t>
            </a:r>
          </a:p>
        </p:txBody>
      </p:sp>
    </p:spTree>
    <p:extLst>
      <p:ext uri="{BB962C8B-B14F-4D97-AF65-F5344CB8AC3E}">
        <p14:creationId xmlns:p14="http://schemas.microsoft.com/office/powerpoint/2010/main" val="406412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U6 Production of antibodies by lymphocytes in response to particular pathogens gives specific immunity.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331304"/>
            <a:ext cx="8890001" cy="633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80" y="3283858"/>
            <a:ext cx="4514713" cy="2793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1680" y="6067177"/>
            <a:ext cx="4514713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http://www.ib.bioninja.com.au/_Media/</a:t>
            </a:r>
            <a:r>
              <a:rPr lang="en-US" sz="1200" dirty="0" smtClean="0">
                <a:hlinkClick r:id="rId4"/>
              </a:rPr>
              <a:t>abo_blood_groups_med.jpeg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2125714" y="6581001"/>
            <a:ext cx="7018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Edited from: </a:t>
            </a: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://www.slideshare.net/gurustip/defense-against-infectious-disease-core-</a:t>
            </a:r>
            <a:r>
              <a:rPr lang="en-US" sz="1200" dirty="0" smtClean="0">
                <a:hlinkClick r:id="rId5"/>
              </a:rPr>
              <a:t>presentation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614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U6 Production of antibodies by lymphocytes in response to particular pathogens gives specific immunity.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331304"/>
            <a:ext cx="8969393" cy="641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046088" y="6374230"/>
            <a:ext cx="392838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http://www.kscience.co.uk/animations/</a:t>
            </a:r>
            <a:r>
              <a:rPr lang="en-US" sz="1200" dirty="0" smtClean="0">
                <a:hlinkClick r:id="rId3"/>
              </a:rPr>
              <a:t>lymphocyte.htm</a:t>
            </a:r>
            <a:endParaRPr lang="en-US" sz="1200" dirty="0"/>
          </a:p>
        </p:txBody>
      </p:sp>
      <p:pic>
        <p:nvPicPr>
          <p:cNvPr id="6" name="Picture 5" descr="Screen Shot 2016-02-09 at 15.35.3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88" y="4417024"/>
            <a:ext cx="3928384" cy="1980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6581001"/>
            <a:ext cx="7018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Edited from: </a:t>
            </a: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://www.slideshare.net/gurustip/defense-against-infectious-disease-core-</a:t>
            </a:r>
            <a:r>
              <a:rPr lang="en-US" sz="1200" dirty="0" smtClean="0">
                <a:hlinkClick r:id="rId5"/>
              </a:rPr>
              <a:t>presentation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614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1"/>
            <a:ext cx="9144000" cy="366231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dirty="0" smtClean="0">
                <a:latin typeface="Arial"/>
                <a:cs typeface="Arial"/>
              </a:rPr>
              <a:t>6.5.</a:t>
            </a:r>
            <a:r>
              <a:rPr lang="en-US" sz="1300" dirty="0">
                <a:latin typeface="Arial"/>
                <a:cs typeface="Arial"/>
              </a:rPr>
              <a:t>U7 Antibiotics block processes that occur in prokaryotic cells but not in eukaryotic cells</a:t>
            </a:r>
            <a:r>
              <a:rPr lang="en-US" sz="1300" dirty="0" smtClean="0">
                <a:latin typeface="Arial"/>
                <a:cs typeface="Arial"/>
              </a:rPr>
              <a:t>. </a:t>
            </a:r>
            <a:r>
              <a:rPr lang="en-US" sz="1300" dirty="0">
                <a:latin typeface="Arial"/>
                <a:cs typeface="Arial"/>
              </a:rPr>
              <a:t>AND 6.3.U8 Viruses lack a metabolism and cannot therefore be treated with antibiotics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457088"/>
            <a:ext cx="8771353" cy="400110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Antibiotics</a:t>
            </a:r>
            <a:r>
              <a:rPr kumimoji="1" lang="en-US" altLang="ja-JP" sz="2000" dirty="0" smtClean="0"/>
              <a:t> are drugs used in the treatment and prevention of prokaryotic bacteria</a:t>
            </a:r>
            <a:endParaRPr kumimoji="1" lang="ja-JP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70308" y="5496116"/>
            <a:ext cx="7485047" cy="92333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Eukaryote (e.g. human) cells are also very different in structure and function to prokaryotes. Therefore drugs that inhibit prokaryotes often have little or no effect on eukaryotes</a:t>
            </a:r>
            <a:endParaRPr kumimoji="1" lang="ja-JP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91880" y="1002209"/>
            <a:ext cx="3552120" cy="3308599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Antibiotics are designed to disrupt structures or metabolic pathways in bacteria and fungi: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cell walls and membranes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Protein synthesis (translation)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DNA/RNA synthesis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Other metabolic processes (e.g. enzyme function)</a:t>
            </a:r>
          </a:p>
          <a:p>
            <a:endParaRPr kumimoji="1" lang="en-US" altLang="ja-JP" sz="1100" dirty="0" smtClean="0"/>
          </a:p>
          <a:p>
            <a:r>
              <a:rPr kumimoji="1" lang="en-US" altLang="ja-JP" dirty="0" smtClean="0"/>
              <a:t>These do not exist, or are very different, in viruses so antibiotics have no effect upon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1767" y="6581001"/>
            <a:ext cx="8102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http://www.wiley.com/college/pratt/0471393878/instructor/activities/bacterial_drug_resistance/</a:t>
            </a:r>
            <a:r>
              <a:rPr lang="en-US" sz="1200" dirty="0" smtClean="0">
                <a:hlinkClick r:id="rId3"/>
              </a:rPr>
              <a:t>antibiotic_targets_web.gif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" y="997474"/>
            <a:ext cx="5216727" cy="4355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641021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http://edge.alluremedia.com.au/m/l/2015/04/</a:t>
            </a:r>
            <a:r>
              <a:rPr lang="en-US" sz="1200" dirty="0" smtClean="0">
                <a:hlinkClick r:id="rId5"/>
              </a:rPr>
              <a:t>Pills.jpg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38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65138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U8 Viruses lack a metabolism and cannot therefore be treated with antibiotics. Some strains of bacteria have evolved with genes that confer resistance to antibiotics and some strains of bacteria have multiple resistance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42" y="469900"/>
            <a:ext cx="7121117" cy="38749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11392" y="6581001"/>
            <a:ext cx="723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http://www.hse.ie/images_upload/portal/eng/services/healthpromotion/AntibioticAwareness/</a:t>
            </a:r>
            <a:r>
              <a:rPr lang="en-US" sz="1200" dirty="0" smtClean="0">
                <a:hlinkClick r:id="rId3"/>
              </a:rPr>
              <a:t>nopoint.jpg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21398317">
            <a:off x="171250" y="4259262"/>
            <a:ext cx="5293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Viruses use the (eukaryotic) host cell metabolism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51317">
            <a:off x="4055067" y="4796693"/>
            <a:ext cx="5082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Viruses are protected by the host cell structure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745" y="5351239"/>
            <a:ext cx="5977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Viruses have a very different structure to prokaryote, just a protein capsid and genetic material - no cell wall or membrane to attack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6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91" y="323972"/>
            <a:ext cx="4413309" cy="441330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65138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U8 Viruses lack a metabolism and cannot therefore be treated with antibiotics. Some strains of bacteria have evolved with genes that confer resistance to antibiotics and some strains of bacteria have multiple resistance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8" name="Picture 7" descr="Screen Shot 2016-02-09 at 14.36.40.png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20" y="3375879"/>
            <a:ext cx="3773022" cy="281364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1" y="469900"/>
            <a:ext cx="4866336" cy="707886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Indiscriminate use of antibiotics is leading to </a:t>
            </a:r>
            <a:r>
              <a:rPr lang="en-US" sz="2000" b="1" dirty="0" smtClean="0">
                <a:solidFill>
                  <a:srgbClr val="800000"/>
                </a:solidFill>
              </a:rPr>
              <a:t>antibiotic resistance</a:t>
            </a:r>
            <a:r>
              <a:rPr lang="en-US" sz="2000" dirty="0" smtClean="0"/>
              <a:t> in bacteria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1270639"/>
            <a:ext cx="4866334" cy="1923604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An example of evolution by natural selection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Bacteria mutate and resistance to an antibiotic naturally arises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Bacteria divide rapidly therefore a resistant strain of bacteria can quickly proliferate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Over time strains of bacteria can become resistant to multiple strains of bacteria</a:t>
            </a:r>
            <a:endParaRPr lang="en-US" sz="1700" dirty="0"/>
          </a:p>
        </p:txBody>
      </p:sp>
      <p:sp>
        <p:nvSpPr>
          <p:cNvPr id="12" name="Rectangle 11"/>
          <p:cNvSpPr/>
          <p:nvPr/>
        </p:nvSpPr>
        <p:spPr>
          <a:xfrm>
            <a:off x="1755307" y="6614464"/>
            <a:ext cx="73886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http://www.who.int/mediacentre/events/2015/world-antibiotic-awareness-week/infographic-causes.jpg?ua=</a:t>
            </a:r>
            <a:r>
              <a:rPr lang="en-US" sz="1200" dirty="0" smtClean="0">
                <a:hlinkClick r:id="rId5"/>
              </a:rPr>
              <a:t>1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73819" y="5977982"/>
            <a:ext cx="3773023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http://outreach.mcb.harvard.edu/animations/resistance7.</a:t>
            </a:r>
            <a:r>
              <a:rPr lang="en-US" sz="1200" dirty="0" smtClean="0">
                <a:hlinkClick r:id="rId3"/>
              </a:rPr>
              <a:t>swf</a:t>
            </a:r>
            <a:endParaRPr lang="en-US" sz="1200" dirty="0"/>
          </a:p>
        </p:txBody>
      </p:sp>
      <p:pic>
        <p:nvPicPr>
          <p:cNvPr id="13" name="Picture 12" descr="Screen Shot 2016-02-09 at 15.16.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706" y="4276464"/>
            <a:ext cx="2774614" cy="18702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650706" y="6051022"/>
            <a:ext cx="2774614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hlinkClick r:id="rId7"/>
              </a:rPr>
              <a:t>http://www.sumanasinc.com/scienceinfocus/antibiotics/</a:t>
            </a:r>
            <a:r>
              <a:rPr lang="en-US" sz="1100" dirty="0" smtClean="0">
                <a:hlinkClick r:id="rId7"/>
              </a:rPr>
              <a:t>antibiotics_fla.html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6265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4evolution-090827205731-phpapp02_Page_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0" y="417600"/>
            <a:ext cx="8596800" cy="64510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600" dirty="0" smtClean="0">
                <a:latin typeface="Arial"/>
                <a:cs typeface="Arial"/>
              </a:rPr>
              <a:t>Review: 5.2.A2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明朝"/>
                <a:cs typeface="Arial"/>
              </a:rPr>
              <a:t>Evolution of antibiotic resistance in bacteria.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003" y="2505439"/>
            <a:ext cx="3015122" cy="442035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US" sz="1200" dirty="0">
                <a:hlinkClick r:id="rId5"/>
              </a:rPr>
              <a:t>http://www.sumanasinc.com/scienceinfocus/antibiotics/</a:t>
            </a:r>
            <a:r>
              <a:rPr lang="en-US" sz="1200" dirty="0" smtClean="0">
                <a:hlinkClick r:id="rId5"/>
              </a:rPr>
              <a:t>antibiotics_fla.html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1600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E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923"/>
            <a:ext cx="9304546" cy="6394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403" y="4431248"/>
            <a:ext cx="5433598" cy="2132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http://www.cdc.gov/drugresistance/images/3-</a:t>
            </a:r>
            <a:r>
              <a:rPr lang="en-US" sz="1200" dirty="0" smtClean="0">
                <a:hlinkClick r:id="rId4"/>
              </a:rPr>
              <a:t>tuberculosis.png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0" y="6593802"/>
            <a:ext cx="54906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https://iappe.files.wordpress.com/2015/09/</a:t>
            </a:r>
            <a:r>
              <a:rPr lang="en-US" sz="1200" dirty="0" smtClean="0">
                <a:hlinkClick r:id="rId5"/>
              </a:rPr>
              <a:t>1utoyp8uaxogawyqvmjq8_a.jpg</a:t>
            </a:r>
            <a:endParaRPr lang="en-US" sz="1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65138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U8 Viruses lack a metabolism and cannot therefore be treated with antibiotics. Some strains of bacteria have evolved with genes that confer resistance to antibiotics and some strains of bacteria have multiple resistance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21125416">
            <a:off x="4229232" y="1038270"/>
            <a:ext cx="4673725" cy="461665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 you take antibiotics for granted?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017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535" y="0"/>
            <a:ext cx="535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/>
              <a:t>Antibiotics are ineffective against viruses! </a:t>
            </a:r>
            <a:endParaRPr kumimoji="1" lang="ja-JP" alt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52400"/>
            <a:ext cx="4064000" cy="243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25908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i="1" dirty="0" smtClean="0"/>
              <a:t>Chlamydia trachomatis </a:t>
            </a:r>
            <a:r>
              <a:rPr kumimoji="1" lang="en-US" altLang="ja-JP" sz="1400" dirty="0" smtClean="0"/>
              <a:t>bacteria. Are you ready for the end of antibiotics? Guardian: </a:t>
            </a:r>
            <a:r>
              <a:rPr lang="en-US" altLang="ja-JP" sz="1400" dirty="0">
                <a:hlinkClick r:id="rId3"/>
              </a:rPr>
              <a:t>http://gu.com/p/</a:t>
            </a:r>
            <a:r>
              <a:rPr lang="en-US" altLang="ja-JP" sz="1400" dirty="0" smtClean="0">
                <a:hlinkClick r:id="rId3"/>
              </a:rPr>
              <a:t>2jxgj</a:t>
            </a:r>
            <a:endParaRPr lang="ja-JP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161871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Analyse</a:t>
            </a:r>
            <a:r>
              <a:rPr kumimoji="1" lang="en-US" altLang="ja-JP" dirty="0" smtClean="0"/>
              <a:t> the graph below. Over time, outline what has happened to: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The number of new approved antibiotics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The diversity of new approved antibiotics</a:t>
            </a:r>
          </a:p>
          <a:p>
            <a:endParaRPr kumimoji="1" lang="en-US" altLang="ja-JP" sz="1600" dirty="0"/>
          </a:p>
          <a:p>
            <a:r>
              <a:rPr kumimoji="1" lang="en-US" altLang="ja-JP" sz="1600" dirty="0" smtClean="0"/>
              <a:t>Suggest reasons for your answers. Use the graph to write your own DBQ practice questions.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scariest graph you’ll ever see. Read the article by </a:t>
            </a:r>
            <a:r>
              <a:rPr kumimoji="1" lang="en-US" altLang="ja-JP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Maryn</a:t>
            </a:r>
            <a:r>
              <a:rPr kumimoji="1" lang="en-US" altLang="ja-JP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McKenna:</a:t>
            </a:r>
          </a:p>
          <a:p>
            <a:r>
              <a:rPr kumimoji="1" lang="en-US" altLang="ja-JP" sz="1400" dirty="0">
                <a:hlinkClick r:id="rId4"/>
              </a:rPr>
              <a:t>http://</a:t>
            </a:r>
            <a:r>
              <a:rPr kumimoji="1" lang="en-US" altLang="ja-JP" sz="1400" dirty="0" err="1">
                <a:hlinkClick r:id="rId4"/>
              </a:rPr>
              <a:t>www.wired.com</a:t>
            </a:r>
            <a:r>
              <a:rPr kumimoji="1" lang="en-US" altLang="ja-JP" sz="1400" dirty="0">
                <a:hlinkClick r:id="rId4"/>
              </a:rPr>
              <a:t>/</a:t>
            </a:r>
            <a:r>
              <a:rPr kumimoji="1" lang="en-US" altLang="ja-JP" sz="1400" dirty="0" err="1">
                <a:hlinkClick r:id="rId4"/>
              </a:rPr>
              <a:t>wiredscience</a:t>
            </a:r>
            <a:r>
              <a:rPr kumimoji="1" lang="en-US" altLang="ja-JP" sz="1400" dirty="0">
                <a:hlinkClick r:id="rId4"/>
              </a:rPr>
              <a:t>/2011/02/not-many-antibiotics/</a:t>
            </a:r>
            <a:endParaRPr kumimoji="1" lang="ja-JP" altLang="en-US" sz="1400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1428"/>
            <a:ext cx="6552560" cy="3259371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5681388"/>
            <a:ext cx="2667000" cy="770211"/>
          </a:xfrm>
          <a:prstGeom prst="rect">
            <a:avLst/>
          </a:prstGeom>
        </p:spPr>
      </p:pic>
      <p:pic>
        <p:nvPicPr>
          <p:cNvPr id="10" name="Picture 9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763"/>
            <a:ext cx="3957828" cy="630237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Applications </a:t>
            </a:r>
            <a:r>
              <a:rPr lang="en-US" dirty="0"/>
              <a:t>and Skills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939444"/>
              </p:ext>
            </p:extLst>
          </p:nvPr>
        </p:nvGraphicFramePr>
        <p:xfrm>
          <a:off x="321932" y="784225"/>
          <a:ext cx="8500119" cy="232917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715431"/>
                <a:gridCol w="4077911"/>
                <a:gridCol w="3706777"/>
              </a:tblGrid>
              <a:tr h="22343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 err="1">
                          <a:effectLst/>
                          <a:latin typeface="Arial"/>
                          <a:cs typeface="Arial"/>
                        </a:rPr>
                        <a:t>Statement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Guidance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6.3.A1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Causes and consequences of blood clot formation in coronary arteries.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6.3.A2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Florey and Chain’s experiments to test penicillin on bacterial infections in mice.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  <a:cs typeface="Arial"/>
                        </a:rPr>
                        <a:t>6.3.A3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/>
                          <a:cs typeface="Arial"/>
                        </a:rPr>
                        <a:t>Effects of HIV on the immune system and methods of transmission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.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The effects of HIV on the immune system should be limited to a reduction in the number of active lymphocytes and a loss of the ability to produce antibodies, leading to the development of AIDS.</a:t>
                      </a: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35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625014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dirty="0" smtClean="0">
                <a:latin typeface="Arial"/>
                <a:cs typeface="Arial"/>
              </a:rPr>
              <a:t>6.3.A2</a:t>
            </a:r>
            <a:r>
              <a:rPr lang="en-US" sz="1300" dirty="0">
                <a:latin typeface="Arial"/>
                <a:cs typeface="Arial"/>
              </a:rPr>
              <a:t> Florey and Chain’s experiments to test penicillin on bacterial infections in mice</a:t>
            </a:r>
            <a:r>
              <a:rPr lang="en-US" sz="1300" dirty="0" smtClean="0">
                <a:latin typeface="Arial"/>
                <a:cs typeface="Arial"/>
              </a:rPr>
              <a:t>. AND </a:t>
            </a:r>
            <a:r>
              <a:rPr lang="en-US" sz="1300" dirty="0">
                <a:latin typeface="Arial"/>
                <a:cs typeface="Arial"/>
              </a:rPr>
              <a:t>Nature of science: Risks associated with scientific research - Florey and Chain’s tests on the safety of penicillin would not be compliant with current protocol on testing. (4.8</a:t>
            </a:r>
            <a:r>
              <a:rPr lang="en-US" sz="1300" dirty="0" smtClean="0">
                <a:latin typeface="Arial"/>
                <a:cs typeface="Arial"/>
              </a:rPr>
              <a:t>)</a:t>
            </a:r>
            <a:endParaRPr lang="en-US" sz="13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3700" y="1507204"/>
            <a:ext cx="3366778" cy="2817278"/>
            <a:chOff x="279226" y="619280"/>
            <a:chExt cx="3366778" cy="2817278"/>
          </a:xfrm>
        </p:grpSpPr>
        <p:pic>
          <p:nvPicPr>
            <p:cNvPr id="4" name="Picture 3" descr="Screen Shot 2016-02-09 at 19.57.34.png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226" y="619280"/>
              <a:ext cx="3366778" cy="281727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279226" y="619280"/>
              <a:ext cx="26693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The discovery of penicillin.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79226" y="2974893"/>
              <a:ext cx="3366778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2"/>
                </a:rPr>
                <a:t>http://wellcomelibrary.org/player/b16778868#?asi=0&amp;ai=</a:t>
              </a:r>
              <a:r>
                <a:rPr lang="en-US" sz="1200" dirty="0" smtClean="0">
                  <a:hlinkClick r:id="rId2"/>
                </a:rPr>
                <a:t>0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5943" y="730472"/>
            <a:ext cx="658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For their work on </a:t>
            </a:r>
            <a:r>
              <a:rPr lang="en-US" b="1" dirty="0" smtClean="0">
                <a:latin typeface="Arial"/>
                <a:cs typeface="Arial"/>
              </a:rPr>
              <a:t>penicillin</a:t>
            </a:r>
            <a:r>
              <a:rPr lang="en-US" dirty="0" smtClean="0">
                <a:latin typeface="Arial"/>
                <a:cs typeface="Arial"/>
              </a:rPr>
              <a:t> Fleming, </a:t>
            </a:r>
            <a:r>
              <a:rPr lang="en-US" b="1" dirty="0" smtClean="0">
                <a:latin typeface="Arial"/>
                <a:cs typeface="Arial"/>
              </a:rPr>
              <a:t>Florey </a:t>
            </a:r>
            <a:r>
              <a:rPr lang="en-US" b="1" dirty="0">
                <a:latin typeface="Arial"/>
                <a:cs typeface="Arial"/>
              </a:rPr>
              <a:t>and </a:t>
            </a:r>
            <a:r>
              <a:rPr lang="en-US" b="1" dirty="0" smtClean="0">
                <a:latin typeface="Arial"/>
                <a:cs typeface="Arial"/>
              </a:rPr>
              <a:t>Chain </a:t>
            </a:r>
            <a:r>
              <a:rPr lang="en-US" dirty="0" smtClean="0">
                <a:latin typeface="Arial"/>
                <a:cs typeface="Arial"/>
              </a:rPr>
              <a:t>were awarded the Nobel prize for medicine in 1945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400" y="629776"/>
            <a:ext cx="2366599" cy="26189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77401" y="2417724"/>
            <a:ext cx="2366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http://www.sciencemuseum.org.uk/hommedia.ashx?id=10271&amp;size=</a:t>
            </a:r>
            <a:r>
              <a:rPr lang="en-US" sz="1200" dirty="0" smtClean="0">
                <a:hlinkClick r:id="rId5"/>
              </a:rPr>
              <a:t>Small</a:t>
            </a:r>
            <a:endParaRPr lang="en-US" sz="1200" dirty="0"/>
          </a:p>
        </p:txBody>
      </p:sp>
      <p:sp>
        <p:nvSpPr>
          <p:cNvPr id="10" name="Rectangle 9">
            <a:hlinkClick r:id="rId6"/>
          </p:cNvPr>
          <p:cNvSpPr/>
          <p:nvPr/>
        </p:nvSpPr>
        <p:spPr>
          <a:xfrm>
            <a:off x="3639768" y="1507204"/>
            <a:ext cx="2648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Florey and Chain</a:t>
            </a:r>
            <a:endParaRPr lang="en-US" dirty="0"/>
          </a:p>
        </p:txBody>
      </p:sp>
      <p:pic>
        <p:nvPicPr>
          <p:cNvPr id="11" name="Picture 10" descr="Screen Shot 2016-02-09 at 20.07.52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203" y="1873538"/>
            <a:ext cx="3007419" cy="4587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07202" y="2318403"/>
            <a:ext cx="2648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6"/>
              </a:rPr>
              <a:t>http://www.chemheritage.org/</a:t>
            </a:r>
            <a:endParaRPr lang="en-US" sz="1200" dirty="0"/>
          </a:p>
        </p:txBody>
      </p:sp>
      <p:sp>
        <p:nvSpPr>
          <p:cNvPr id="14" name="Rectangle 13">
            <a:hlinkClick r:id="rId8"/>
          </p:cNvPr>
          <p:cNvSpPr/>
          <p:nvPr/>
        </p:nvSpPr>
        <p:spPr>
          <a:xfrm>
            <a:off x="3705375" y="2788782"/>
            <a:ext cx="3069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real story behind penicillin</a:t>
            </a:r>
          </a:p>
        </p:txBody>
      </p:sp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011" y="3158115"/>
            <a:ext cx="2960611" cy="4368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05374" y="3594981"/>
            <a:ext cx="3070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http://www.pbs.org/newshour/rundown/the-real-story-behind-the-worlds-first-antibiotic</a:t>
            </a:r>
            <a:r>
              <a:rPr lang="en-US" sz="1200" dirty="0" smtClean="0">
                <a:hlinkClick r:id="rId8"/>
              </a:rPr>
              <a:t>/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9307" y="4469452"/>
            <a:ext cx="572737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 outline of the modern process of drug testing and clinical trials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Years of extensive </a:t>
            </a:r>
            <a:r>
              <a:rPr lang="en-US" sz="1400" dirty="0"/>
              <a:t>laboratory research </a:t>
            </a:r>
            <a:r>
              <a:rPr lang="en-US" sz="1400" dirty="0" smtClean="0"/>
              <a:t>on </a:t>
            </a:r>
            <a:r>
              <a:rPr lang="en-US" sz="1400" dirty="0"/>
              <a:t>animals and human </a:t>
            </a:r>
            <a:r>
              <a:rPr lang="en-US" sz="1400" dirty="0" smtClean="0"/>
              <a:t>cells to determine usefulness, likely dosage and possible side-effects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Assess the safety of the drug and the impact of side-effects on a small group of healthy volunteers – starting with a small dosage which is slowly increased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Test the effectiveness of the drug against a control on a small group of affected volunteers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Randomised</a:t>
            </a:r>
            <a:r>
              <a:rPr lang="en-US" sz="1400" dirty="0" smtClean="0"/>
              <a:t> and blind testing on a large group of </a:t>
            </a:r>
            <a:r>
              <a:rPr lang="en-US" sz="1400" dirty="0"/>
              <a:t>affected </a:t>
            </a:r>
            <a:r>
              <a:rPr lang="en-US" sz="1400" dirty="0" smtClean="0"/>
              <a:t>volunteers against a placebo and competing drugs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46677" y="4791889"/>
            <a:ext cx="2973567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Discuss the ways in which Florey and Chain’s work is accord with and breaches the modern practices of drug testing.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A3 Effects of HIV on the immune system and methods of transmission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252" y="583215"/>
            <a:ext cx="5982301" cy="30678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3976" y="1644824"/>
            <a:ext cx="3037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Human Immunodeficiency Virus (</a:t>
            </a:r>
            <a:r>
              <a:rPr lang="en-US" dirty="0"/>
              <a:t>HIV) </a:t>
            </a:r>
            <a:r>
              <a:rPr lang="en-US" dirty="0" smtClean="0"/>
              <a:t>gradually </a:t>
            </a:r>
            <a:r>
              <a:rPr lang="en-US" dirty="0"/>
              <a:t>attacks the immune system, which is our body’s natural </a:t>
            </a:r>
            <a:r>
              <a:rPr lang="en-US" dirty="0" err="1"/>
              <a:t>defence</a:t>
            </a:r>
            <a:r>
              <a:rPr lang="en-US" dirty="0"/>
              <a:t> against illness. If a person becomes infected with HIV, they will find it harder to fight off infections and </a:t>
            </a:r>
            <a:r>
              <a:rPr lang="en-US" dirty="0" smtClean="0"/>
              <a:t>diseases.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5956" y="424947"/>
            <a:ext cx="3150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are HIV and AIDS?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0409" y="6550223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See </a:t>
            </a:r>
            <a:r>
              <a:rPr lang="en-US" sz="1400" dirty="0"/>
              <a:t>more at: </a:t>
            </a:r>
            <a:r>
              <a:rPr lang="en-US" sz="1400" dirty="0">
                <a:hlinkClick r:id="rId3"/>
              </a:rPr>
              <a:t>http://www.avert.org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23976" y="3972532"/>
            <a:ext cx="879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AIDS is a syndrome caused by </a:t>
            </a:r>
            <a:r>
              <a:rPr lang="en-US" dirty="0" smtClean="0"/>
              <a:t>HIV. </a:t>
            </a:r>
            <a:r>
              <a:rPr lang="en-US" dirty="0"/>
              <a:t>It is when a person’s immune system is too weak to fight off </a:t>
            </a:r>
            <a:r>
              <a:rPr lang="en-US" dirty="0" smtClean="0"/>
              <a:t>infections</a:t>
            </a:r>
            <a:r>
              <a:rPr lang="en-US" dirty="0"/>
              <a:t>, and develops when the HIV </a:t>
            </a:r>
            <a:r>
              <a:rPr lang="en-US" dirty="0" smtClean="0"/>
              <a:t>is advanced</a:t>
            </a:r>
            <a:r>
              <a:rPr lang="en-US" dirty="0"/>
              <a:t>. This is the last stage of HIV </a:t>
            </a:r>
            <a:r>
              <a:rPr lang="en-US" dirty="0" smtClean="0"/>
              <a:t>where </a:t>
            </a:r>
            <a:r>
              <a:rPr lang="en-US" dirty="0"/>
              <a:t>the body can no longer defend itself and may develop various </a:t>
            </a:r>
            <a:r>
              <a:rPr lang="en-US" dirty="0" smtClean="0"/>
              <a:t>diseases and </a:t>
            </a:r>
            <a:r>
              <a:rPr lang="en-US" dirty="0"/>
              <a:t>if left untreated, death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6599" y="5172861"/>
            <a:ext cx="879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is currently no cure for </a:t>
            </a:r>
            <a:r>
              <a:rPr lang="en-US" dirty="0" smtClean="0"/>
              <a:t>HIV. </a:t>
            </a:r>
            <a:r>
              <a:rPr lang="en-US" dirty="0"/>
              <a:t>However, with the right treatment and support, people can live long and healthy </a:t>
            </a:r>
            <a:r>
              <a:rPr lang="en-US" dirty="0" smtClean="0"/>
              <a:t>lives.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4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A3 Effects of HIV on the immune system and methods of transmission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304"/>
            <a:ext cx="8964425" cy="641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45" y="2429172"/>
            <a:ext cx="4142364" cy="442964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6" name="Picture 5" descr="Screen Shot 2016-02-09 at 17.20.40.pn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494" y="398859"/>
            <a:ext cx="3471762" cy="27363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62495" y="3135224"/>
            <a:ext cx="348372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http://www.sumanasinc.com/webcontent/animations/content/</a:t>
            </a:r>
            <a:r>
              <a:rPr lang="en-US" sz="1200" dirty="0" smtClean="0">
                <a:hlinkClick r:id="rId5"/>
              </a:rPr>
              <a:t>lifecyclehiv.html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50945" y="6144754"/>
            <a:ext cx="4142364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http://highered.mheducation.com/sites/0072495855/student_view0/chapter24/animation__how_the_hiv_infection_cycle_works.html</a:t>
            </a:r>
            <a:endParaRPr lang="en-US" sz="1200" dirty="0"/>
          </a:p>
        </p:txBody>
      </p:sp>
      <p:pic>
        <p:nvPicPr>
          <p:cNvPr id="9" name="Picture 8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A3 Effects of HIV on the immune system and methods of transmission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05" y="329174"/>
            <a:ext cx="8743501" cy="627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A3 Effects of HIV on the immune system and methods of transmission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65" y="331304"/>
            <a:ext cx="9010210" cy="642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32654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latin typeface="Arial"/>
                <a:cs typeface="Arial"/>
              </a:rPr>
              <a:t>6.3.</a:t>
            </a:r>
            <a:r>
              <a:rPr lang="en-US" sz="1400" dirty="0">
                <a:latin typeface="Arial"/>
                <a:cs typeface="Arial"/>
              </a:rPr>
              <a:t>A3 Effects of HIV on the immune system and methods of transmission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5" y="331304"/>
            <a:ext cx="9050980" cy="296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77887"/>
            <a:ext cx="7634646" cy="28907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937086" y="4130687"/>
            <a:ext cx="2997335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http://www.avert.org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46" y="569908"/>
            <a:ext cx="4294442" cy="3124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076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0101" y="569908"/>
            <a:ext cx="4367212" cy="22813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077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9756" y="3134863"/>
            <a:ext cx="4018251" cy="7482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3078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846" y="4298078"/>
            <a:ext cx="6660861" cy="24535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9756" y="2429002"/>
            <a:ext cx="4367212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https://www.aidstruth.org/2009/11/26/constantine-and-weiss-pinpoint-misrepresentations</a:t>
            </a:r>
            <a:r>
              <a:rPr lang="en-US" sz="1200" dirty="0" smtClean="0">
                <a:hlinkClick r:id="rId4"/>
              </a:rPr>
              <a:t>/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22846" y="3694691"/>
            <a:ext cx="4294442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https://youtu.be/</a:t>
            </a:r>
            <a:r>
              <a:rPr lang="en-US" sz="1200" dirty="0" smtClean="0">
                <a:hlinkClick r:id="rId2"/>
              </a:rPr>
              <a:t>X_N4zgjF0K0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2211707" y="6474589"/>
            <a:ext cx="4572000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r>
              <a:rPr lang="en-US" sz="1200" dirty="0">
                <a:hlinkClick r:id="rId8"/>
              </a:rPr>
              <a:t>http://www.badscience.net/2009/04/matthias-rath-steal-this-chapter</a:t>
            </a:r>
            <a:r>
              <a:rPr lang="en-US" sz="1200" dirty="0" smtClean="0">
                <a:hlinkClick r:id="rId8"/>
              </a:rPr>
              <a:t>/</a:t>
            </a:r>
            <a:endParaRPr lang="en-US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99756" y="3617981"/>
            <a:ext cx="4018251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http://www.badscience.net/2009/10/aids-denialism-at-the-spectator</a:t>
            </a:r>
            <a:r>
              <a:rPr lang="en-US" sz="1200" dirty="0" smtClean="0">
                <a:hlinkClick r:id="rId6"/>
              </a:rPr>
              <a:t>/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0126" y="36347"/>
            <a:ext cx="701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House of numbers: bad science and the popular media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1522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4"/>
            <a:ext cx="6521397" cy="746554"/>
          </a:xfrm>
        </p:spPr>
        <p:txBody>
          <a:bodyPr/>
          <a:lstStyle/>
          <a:p>
            <a:r>
              <a:rPr lang="en-US" dirty="0" smtClean="0"/>
              <a:t>Bibliography / Acknowledgments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20" y="1000912"/>
            <a:ext cx="5328420" cy="966430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747" y="2285992"/>
            <a:ext cx="2695172" cy="2515494"/>
          </a:xfrm>
          <a:prstGeom prst="rect">
            <a:avLst/>
          </a:prstGeom>
        </p:spPr>
      </p:pic>
      <p:pic>
        <p:nvPicPr>
          <p:cNvPr id="7" name="Picture 6" descr="Screen Shot 2014-04-27 at 14.39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7" y="2178578"/>
            <a:ext cx="3176219" cy="42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82297"/>
            <a:ext cx="8942832" cy="654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42"/>
            <a:ext cx="9144000" cy="6871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54" y="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lumMod val="95000"/>
                  </a:schemeClr>
                </a:solidFill>
              </a:rPr>
              <a:t>Bacteria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800" dirty="0" smtClean="0">
                <a:solidFill>
                  <a:schemeClr val="bg1">
                    <a:lumMod val="95000"/>
                  </a:schemeClr>
                </a:solidFill>
              </a:rPr>
              <a:t>Prokaryotes  (no real nucleus)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800" dirty="0" smtClean="0">
                <a:solidFill>
                  <a:schemeClr val="bg1">
                    <a:lumMod val="95000"/>
                  </a:schemeClr>
                </a:solidFill>
              </a:rPr>
              <a:t>Divide by binary fission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30420"/>
            <a:ext cx="746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lumMod val="95000"/>
                  </a:schemeClr>
                </a:solidFill>
              </a:rPr>
              <a:t>Can cause: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800" dirty="0" smtClean="0">
                <a:solidFill>
                  <a:schemeClr val="bg1">
                    <a:lumMod val="95000"/>
                  </a:schemeClr>
                </a:solidFill>
              </a:rPr>
              <a:t>Food poisoning (e.g. Salmonella)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800" dirty="0" smtClean="0">
                <a:solidFill>
                  <a:schemeClr val="bg1">
                    <a:lumMod val="95000"/>
                  </a:schemeClr>
                </a:solidFill>
              </a:rPr>
              <a:t>Ear and eye infections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800" dirty="0" smtClean="0">
                <a:solidFill>
                  <a:schemeClr val="bg1">
                    <a:lumMod val="95000"/>
                  </a:schemeClr>
                </a:solidFill>
              </a:rPr>
              <a:t>Cholera, diarrhea</a:t>
            </a:r>
            <a:endParaRPr kumimoji="1" lang="ja-JP" alt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3187263" y="659118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ja-JP" sz="1200" dirty="0">
                <a:hlinkClick r:id="rId3"/>
              </a:rPr>
              <a:t>http://</a:t>
            </a:r>
            <a:r>
              <a:rPr lang="en-US" altLang="ja-JP" sz="1200" dirty="0" err="1">
                <a:hlinkClick r:id="rId3"/>
              </a:rPr>
              <a:t>en.wikipedia.org</a:t>
            </a:r>
            <a:r>
              <a:rPr lang="en-US" altLang="ja-JP" sz="1200" dirty="0">
                <a:hlinkClick r:id="rId3"/>
              </a:rPr>
              <a:t>/wiki/</a:t>
            </a:r>
            <a:r>
              <a:rPr lang="en-US" altLang="ja-JP" sz="1200" dirty="0" err="1">
                <a:hlinkClick r:id="rId3"/>
              </a:rPr>
              <a:t>File:Ericson_Type_II_Conjunctivitis.JPG</a:t>
            </a:r>
            <a:endParaRPr lang="ja-JP" altLang="en-US" sz="1200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32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67526"/>
            <a:ext cx="56388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2F2F2"/>
                </a:solidFill>
              </a:rPr>
              <a:t>The 1918 flu epidemic killed between 50 and 130 </a:t>
            </a:r>
            <a:r>
              <a:rPr lang="en-US" altLang="ja-JP" u="sng" dirty="0" smtClean="0">
                <a:solidFill>
                  <a:srgbClr val="F2F2F2"/>
                </a:solidFill>
              </a:rPr>
              <a:t>million</a:t>
            </a:r>
            <a:r>
              <a:rPr lang="en-US" altLang="ja-JP" dirty="0" smtClean="0">
                <a:solidFill>
                  <a:srgbClr val="F2F2F2"/>
                </a:solidFill>
              </a:rPr>
              <a:t> people.</a:t>
            </a:r>
            <a:r>
              <a:rPr lang="en-US" altLang="ja-JP" dirty="0" smtClean="0">
                <a:solidFill>
                  <a:srgbClr val="F2F2F2"/>
                </a:solidFill>
                <a:hlinkClick r:id="rId3"/>
              </a:rPr>
              <a:t> http</a:t>
            </a:r>
            <a:r>
              <a:rPr lang="en-US" altLang="ja-JP" dirty="0">
                <a:solidFill>
                  <a:srgbClr val="F2F2F2"/>
                </a:solidFill>
                <a:hlinkClick r:id="rId3"/>
              </a:rPr>
              <a:t>://</a:t>
            </a:r>
            <a:r>
              <a:rPr lang="en-US" altLang="ja-JP" dirty="0" err="1">
                <a:solidFill>
                  <a:srgbClr val="F2F2F2"/>
                </a:solidFill>
                <a:hlinkClick r:id="rId3"/>
              </a:rPr>
              <a:t>en.wikipedia.org</a:t>
            </a:r>
            <a:r>
              <a:rPr lang="en-US" altLang="ja-JP" dirty="0">
                <a:solidFill>
                  <a:srgbClr val="F2F2F2"/>
                </a:solidFill>
                <a:hlinkClick r:id="rId3"/>
              </a:rPr>
              <a:t>/wiki/1918_flu_pandemic</a:t>
            </a:r>
            <a:endParaRPr lang="ja-JP" altLang="en-US" dirty="0">
              <a:solidFill>
                <a:srgbClr val="F2F2F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4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2F2F2"/>
                </a:solidFill>
              </a:rPr>
              <a:t>Viruses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000" dirty="0" err="1" smtClean="0">
                <a:solidFill>
                  <a:srgbClr val="F2F2F2"/>
                </a:solidFill>
              </a:rPr>
              <a:t>Acellular</a:t>
            </a:r>
            <a:r>
              <a:rPr kumimoji="1" lang="en-US" altLang="ja-JP" sz="2000" dirty="0">
                <a:solidFill>
                  <a:srgbClr val="F2F2F2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F2F2F2"/>
                </a:solidFill>
              </a:rPr>
              <a:t>(non-living?)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000" dirty="0" smtClean="0">
                <a:solidFill>
                  <a:srgbClr val="F2F2F2"/>
                </a:solidFill>
              </a:rPr>
              <a:t>Need a ‘host’ cell to carry out functions of life, including reproduction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000" dirty="0" smtClean="0">
                <a:solidFill>
                  <a:srgbClr val="F2F2F2"/>
                </a:solidFill>
              </a:rPr>
              <a:t>Can have DNA or RNA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000" dirty="0" smtClean="0">
                <a:solidFill>
                  <a:srgbClr val="F2F2F2"/>
                </a:solidFill>
              </a:rPr>
              <a:t>Mutate, evolve and recombine quickly</a:t>
            </a:r>
            <a:endParaRPr kumimoji="1" lang="en-US" altLang="ja-JP" sz="2000" dirty="0">
              <a:solidFill>
                <a:srgbClr val="F2F2F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526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2F2F2"/>
                </a:solidFill>
              </a:rPr>
              <a:t>Cause: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sz="2000" dirty="0" smtClean="0">
                <a:solidFill>
                  <a:srgbClr val="F2F2F2"/>
                </a:solidFill>
              </a:rPr>
              <a:t>Flu, HIV/AIDS, smallpox, measles, common cold, herpes, </a:t>
            </a:r>
            <a:r>
              <a:rPr kumimoji="1" lang="en-US" altLang="ja-JP" sz="2000" dirty="0" err="1" smtClean="0">
                <a:solidFill>
                  <a:srgbClr val="F2F2F2"/>
                </a:solidFill>
              </a:rPr>
              <a:t>ebola</a:t>
            </a:r>
            <a:r>
              <a:rPr kumimoji="1" lang="en-US" altLang="ja-JP" sz="2000" dirty="0" smtClean="0">
                <a:solidFill>
                  <a:srgbClr val="F2F2F2"/>
                </a:solidFill>
              </a:rPr>
              <a:t> </a:t>
            </a:r>
            <a:endParaRPr kumimoji="1" lang="en-US" altLang="ja-JP" sz="2000" dirty="0">
              <a:solidFill>
                <a:srgbClr val="F2F2F2"/>
              </a:solidFill>
            </a:endParaRPr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1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" y="0"/>
            <a:ext cx="91430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66139"/>
            <a:ext cx="571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2F2F2"/>
                </a:solidFill>
              </a:rPr>
              <a:t>Fungi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>
                <a:solidFill>
                  <a:srgbClr val="F2F2F2"/>
                </a:solidFill>
              </a:rPr>
              <a:t>Eukaryotes, reproduce with spores</a:t>
            </a:r>
          </a:p>
          <a:p>
            <a:endParaRPr kumimoji="1" lang="en-US" altLang="ja-JP" sz="2400" dirty="0">
              <a:solidFill>
                <a:srgbClr val="F2F2F2"/>
              </a:solidFill>
            </a:endParaRPr>
          </a:p>
          <a:p>
            <a:r>
              <a:rPr kumimoji="1" lang="en-US" altLang="ja-JP" sz="2400" dirty="0" smtClean="0"/>
              <a:t>Cause: 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/>
              <a:t>Athlete’s foot, </a:t>
            </a:r>
            <a:r>
              <a:rPr kumimoji="1" lang="en-US" altLang="ja-JP" sz="2400" dirty="0" err="1" smtClean="0"/>
              <a:t>mould</a:t>
            </a:r>
            <a:r>
              <a:rPr kumimoji="1" lang="en-US" altLang="ja-JP" sz="2400" dirty="0" smtClean="0"/>
              <a:t>, ringworm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/>
              <a:t>Allergic reactions and respiratory problems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92369" y="6599160"/>
            <a:ext cx="3866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200" dirty="0" smtClean="0"/>
              <a:t>Image from: </a:t>
            </a:r>
            <a:r>
              <a:rPr lang="en-US" altLang="ja-JP" sz="1200" dirty="0" smtClean="0">
                <a:hlinkClick r:id="rId3"/>
              </a:rPr>
              <a:t>http</a:t>
            </a:r>
            <a:r>
              <a:rPr lang="en-US" altLang="ja-JP" sz="1200" dirty="0">
                <a:hlinkClick r:id="rId3"/>
              </a:rPr>
              <a:t>://en.wikipedia.org/wiki/Athlete's_foot</a:t>
            </a:r>
            <a:endParaRPr lang="ja-JP" altLang="en-US" sz="1200" dirty="0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276600" cy="3108544"/>
          </a:xfrm>
          <a:prstGeom prst="rect">
            <a:avLst/>
          </a:prstGeom>
          <a:solidFill>
            <a:schemeClr val="bg1">
              <a:lumMod val="6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Protozoa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/>
              <a:t>Simple parasites</a:t>
            </a:r>
          </a:p>
          <a:p>
            <a:endParaRPr kumimoji="1" lang="en-US" altLang="ja-JP" sz="2800" dirty="0"/>
          </a:p>
          <a:p>
            <a:r>
              <a:rPr kumimoji="1" lang="en-US" altLang="ja-JP" sz="2800" dirty="0" smtClean="0"/>
              <a:t>Cause:</a:t>
            </a:r>
          </a:p>
          <a:p>
            <a:pPr marL="457200" indent="-457200">
              <a:buFont typeface="Arial"/>
              <a:buChar char="•"/>
            </a:pPr>
            <a:r>
              <a:rPr kumimoji="1" lang="en-US" altLang="ja-JP" sz="2800" dirty="0" smtClean="0"/>
              <a:t>Malaria</a:t>
            </a:r>
          </a:p>
          <a:p>
            <a:pPr marL="457200" indent="-457200">
              <a:buFont typeface="Arial"/>
              <a:buChar char="•"/>
            </a:pPr>
            <a:r>
              <a:rPr kumimoji="1" lang="en-US" altLang="ja-JP" sz="2800" dirty="0" err="1" smtClean="0"/>
              <a:t>Leishmaniasis</a:t>
            </a:r>
            <a:endParaRPr kumimoji="1" lang="en-US" altLang="ja-JP" sz="2800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ja-JP" sz="2800" dirty="0" smtClean="0"/>
              <a:t>Toxoplasmosis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-28301" y="6211669"/>
            <a:ext cx="4218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chemeClr val="bg1">
                    <a:lumMod val="95000"/>
                  </a:schemeClr>
                </a:solidFill>
              </a:rPr>
              <a:t>Leishmaniasis</a:t>
            </a:r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</a:rPr>
              <a:t> image from: </a:t>
            </a:r>
          </a:p>
          <a:p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http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hlinkClick r:id="rId3"/>
              </a:rPr>
              <a:t>://</a:t>
            </a:r>
            <a:r>
              <a:rPr lang="en-US" altLang="ja-JP" dirty="0" err="1">
                <a:solidFill>
                  <a:schemeClr val="bg1">
                    <a:lumMod val="95000"/>
                  </a:schemeClr>
                </a:solidFill>
                <a:hlinkClick r:id="rId3"/>
              </a:rPr>
              <a:t>en.wikipedia.org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hlinkClick r:id="rId3"/>
              </a:rPr>
              <a:t>/wiki/</a:t>
            </a:r>
            <a:r>
              <a:rPr lang="en-US" altLang="ja-JP" dirty="0" err="1">
                <a:solidFill>
                  <a:schemeClr val="bg1">
                    <a:lumMod val="95000"/>
                  </a:schemeClr>
                </a:solidFill>
                <a:hlinkClick r:id="rId3"/>
              </a:rPr>
              <a:t>Leishmaniasis</a:t>
            </a:r>
            <a:endParaRPr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2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263" y="6526211"/>
            <a:ext cx="1384737" cy="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B DP Student No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 DP Student Notes.potx</Template>
  <TotalTime>44621</TotalTime>
  <Words>2778</Words>
  <Application>Microsoft Macintosh PowerPoint</Application>
  <PresentationFormat>On-screen Show (4:3)</PresentationFormat>
  <Paragraphs>224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IB DP Student Notes</vt:lpstr>
      <vt:lpstr>6.3 Defense against infectious disease</vt:lpstr>
      <vt:lpstr>Understandings</vt:lpstr>
      <vt:lpstr>Applications and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Review: 5.2.A2 Evolution of antibiotic resistance in bacteria.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Bibliography / Acknowledgments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Paine</dc:creator>
  <cp:lastModifiedBy>C P</cp:lastModifiedBy>
  <cp:revision>823</cp:revision>
  <dcterms:created xsi:type="dcterms:W3CDTF">2014-04-26T01:56:54Z</dcterms:created>
  <dcterms:modified xsi:type="dcterms:W3CDTF">2016-02-13T05:07:20Z</dcterms:modified>
</cp:coreProperties>
</file>