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0" r:id="rId2"/>
    <p:sldId id="395" r:id="rId3"/>
    <p:sldId id="472" r:id="rId4"/>
    <p:sldId id="762" r:id="rId5"/>
    <p:sldId id="763" r:id="rId6"/>
    <p:sldId id="764" r:id="rId7"/>
    <p:sldId id="769" r:id="rId8"/>
    <p:sldId id="747" r:id="rId9"/>
    <p:sldId id="752" r:id="rId10"/>
    <p:sldId id="767" r:id="rId11"/>
    <p:sldId id="768" r:id="rId12"/>
    <p:sldId id="770" r:id="rId13"/>
    <p:sldId id="772" r:id="rId14"/>
    <p:sldId id="773" r:id="rId15"/>
    <p:sldId id="749" r:id="rId16"/>
    <p:sldId id="774" r:id="rId17"/>
    <p:sldId id="758" r:id="rId18"/>
    <p:sldId id="753" r:id="rId19"/>
    <p:sldId id="775" r:id="rId20"/>
    <p:sldId id="754" r:id="rId21"/>
    <p:sldId id="776" r:id="rId22"/>
    <p:sldId id="751" r:id="rId23"/>
    <p:sldId id="26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395"/>
            <p14:sldId id="472"/>
            <p14:sldId id="762"/>
            <p14:sldId id="763"/>
            <p14:sldId id="764"/>
            <p14:sldId id="769"/>
            <p14:sldId id="747"/>
            <p14:sldId id="752"/>
            <p14:sldId id="767"/>
            <p14:sldId id="768"/>
            <p14:sldId id="770"/>
            <p14:sldId id="772"/>
            <p14:sldId id="773"/>
            <p14:sldId id="749"/>
            <p14:sldId id="774"/>
            <p14:sldId id="758"/>
            <p14:sldId id="753"/>
            <p14:sldId id="775"/>
            <p14:sldId id="754"/>
            <p14:sldId id="776"/>
            <p14:sldId id="751"/>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EB4B5"/>
    <a:srgbClr val="FF6666"/>
    <a:srgbClr val="FFFFAF"/>
    <a:srgbClr val="C6BF60"/>
    <a:srgbClr val="FFF400"/>
    <a:srgbClr val="F09CA0"/>
    <a:srgbClr val="B6DCC6"/>
    <a:srgbClr val="EAEAEA"/>
    <a:srgbClr val="EEEEEE"/>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9" autoAdjust="0"/>
    <p:restoredTop sz="98723" autoAdjust="0"/>
  </p:normalViewPr>
  <p:slideViewPr>
    <p:cSldViewPr snapToGrid="0" snapToObjects="1" showGuides="1">
      <p:cViewPr varScale="1">
        <p:scale>
          <a:sx n="122" d="100"/>
          <a:sy n="122" d="100"/>
        </p:scale>
        <p:origin x="-312" y="-112"/>
      </p:cViewPr>
      <p:guideLst>
        <p:guide orient="horz" pos="2934"/>
        <p:guide pos="237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08/01/16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19</a:t>
            </a:fld>
            <a:endParaRPr lang="en-US" dirty="0"/>
          </a:p>
        </p:txBody>
      </p:sp>
    </p:spTree>
    <p:extLst>
      <p:ext uri="{BB962C8B-B14F-4D97-AF65-F5344CB8AC3E}">
        <p14:creationId xmlns:p14="http://schemas.microsoft.com/office/powerpoint/2010/main" val="118298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oknowledgy.weebly.com/" TargetMode="External"/><Relationship Id="rId4" Type="http://schemas.openxmlformats.org/officeDocument/2006/relationships/hyperlink" Target="http://napavalley.edu/people/bmoore/PublishingImages/Pages/Histology-Page/Diaphragm%20100X.bmp"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hyperlink" Target="http://media1.shmoop.com/images/biology/biobook_animalmovement_graphik_36.p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hyperlink" Target="http://neurobio.drexelmed.edu/education/pil/microanatomy/Cases/01_Quintana/4_Epithelium/Images/alveolarepithelium.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hyperlink" Target="http://neurobio.drexelmed.edu/education/pil/microanatomy/Cases/01_Quintana/4_Epithelium/Images/alveolarepithelium.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s://beyondthedish.files.wordpress.com/2011/11/gas-barrier-small.jpg" TargetMode="External"/><Relationship Id="rId5" Type="http://schemas.openxmlformats.org/officeDocument/2006/relationships/hyperlink" Target="http://neurobio.drexelmed.edu/education/pil/microanatomy/Cases/01_Quintana/4_Epithelium/Images/alveolarepithelium.jpg" TargetMode="External"/><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Blausen_0343_Emphysema.png" TargetMode="External"/><Relationship Id="rId4" Type="http://schemas.openxmlformats.org/officeDocument/2006/relationships/hyperlink" Target="http://www.lung.org/lung-health-and-diseases/lung-disease-lookup/copd/" TargetMode="External"/><Relationship Id="rId5"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www.e-learningforkids.org/health/lesson/cancer/" TargetMode="External"/><Relationship Id="rId4" Type="http://schemas.openxmlformats.org/officeDocument/2006/relationships/image" Target="../media/image17.png"/><Relationship Id="rId5" Type="http://schemas.openxmlformats.org/officeDocument/2006/relationships/hyperlink" Target="http://www.cancer.gov/cancertopics/types/commoncancers" TargetMode="External"/><Relationship Id="rId6" Type="http://schemas.openxmlformats.org/officeDocument/2006/relationships/image" Target="../media/image18.png"/><Relationship Id="rId7" Type="http://schemas.openxmlformats.org/officeDocument/2006/relationships/hyperlink" Target="http://youtu.be/8BJ8_5Gyhg8" TargetMode="External"/><Relationship Id="rId8" Type="http://schemas.openxmlformats.org/officeDocument/2006/relationships/image" Target="../media/image19.png"/><Relationship Id="rId9" Type="http://schemas.openxmlformats.org/officeDocument/2006/relationships/hyperlink" Target="http://www.cancerresearchuk.org/cancer-info/cancerandresearch/all-about-cancer/what-is-cancer/" TargetMode="External"/><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ancer.gov/types/lung" TargetMode="External"/><Relationship Id="rId4" Type="http://schemas.openxmlformats.org/officeDocument/2006/relationships/hyperlink" Target="http://www.cancerresearchuk.org/about-cancer/type/lung-cancer/" TargetMode="External"/><Relationship Id="rId5" Type="http://schemas.openxmlformats.org/officeDocument/2006/relationships/hyperlink" Target="http://spacecoastdaily.com/wp-content/uploads/2014/01/Cigarette-Smoking-is-Mainly-Causes-of-Lung-Cancer.jpg" TargetMode="External"/><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www.who.int/topics/epidemiology/en/" TargetMode="External"/><Relationship Id="rId4" Type="http://schemas.openxmlformats.org/officeDocument/2006/relationships/hyperlink" Target="http://www.npr.org/2011/06/09/137085989/the-skinny-on-smoking-why-nicotine-curbs-appetite" TargetMode="External"/><Relationship Id="rId5" Type="http://schemas.openxmlformats.org/officeDocument/2006/relationships/hyperlink" Target="http://www.ncbi.nlm.nih.gov/pubmed/22777722" TargetMode="External"/><Relationship Id="rId6" Type="http://schemas.openxmlformats.org/officeDocument/2006/relationships/hyperlink" Target="http://www.umweltbundesamt.de/sites/default/files/medien/376/bilder/gruppe_c_4designersart_fotolia_53367840_m.jpg" TargetMode="External"/><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s://commons.wikimedia.org/wiki/File:DoingSpirometry.JPG" TargetMode="External"/><Relationship Id="rId5" Type="http://schemas.openxmlformats.org/officeDocument/2006/relationships/hyperlink" Target="https://en.wikipedia.org/wiki/File:Lungvolumes_Updated.png" TargetMode="External"/><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i-biology.net/" TargetMode="External"/><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hyperlink" Target="http://commackibbio.blogspot.com/" TargetMode="External"/><Relationship Id="rId8"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hyperlink" Target="http://ib.bioninja.com.a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hyperlink" Target="http://www.sciencequiz.net/jcscience/jcbiology/gapfilling/breathingsystem.htm" TargetMode="External"/><Relationship Id="rId5" Type="http://schemas.openxmlformats.org/officeDocument/2006/relationships/hyperlink" Target="http://i-biology.net/" TargetMode="External"/><Relationship Id="rId6"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i-biology.net/" TargetMode="External"/><Relationship Id="rId5"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hyperlink" Target="http://www.wisc-online.com/objects/ViewObject.aspx?ID=AP1510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highered.mheducation.com/sites/0072495855/student_view0/chapter25/animation__gas_exchange_during_respiration.html" TargetMode="External"/><Relationship Id="rId4" Type="http://schemas.openxmlformats.org/officeDocument/2006/relationships/image" Target="../media/image8.png"/><Relationship Id="rId5" Type="http://schemas.openxmlformats.org/officeDocument/2006/relationships/hyperlink" Target="http://i-biology.net/" TargetMode="External"/><Relationship Id="rId6"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9144002" cy="7315202"/>
          </a:xfrm>
          <a:prstGeom prst="rect">
            <a:avLst/>
          </a:prstGeom>
        </p:spPr>
      </p:pic>
      <p:sp>
        <p:nvSpPr>
          <p:cNvPr id="3" name="Subtitle 2"/>
          <p:cNvSpPr>
            <a:spLocks noGrp="1"/>
          </p:cNvSpPr>
          <p:nvPr>
            <p:ph type="subTitle" idx="1"/>
          </p:nvPr>
        </p:nvSpPr>
        <p:spPr>
          <a:xfrm>
            <a:off x="-2" y="1092037"/>
            <a:ext cx="5530250" cy="707886"/>
          </a:xfrm>
          <a:solidFill>
            <a:schemeClr val="accent1">
              <a:lumMod val="40000"/>
              <a:lumOff val="60000"/>
              <a:alpha val="78000"/>
            </a:schemeClr>
          </a:solidFill>
        </p:spPr>
        <p:txBody>
          <a:bodyPr wrap="square">
            <a:spAutoFit/>
          </a:bodyPr>
          <a:lstStyle/>
          <a:p>
            <a:pPr algn="l"/>
            <a:r>
              <a:rPr lang="en-US" sz="2000" dirty="0">
                <a:solidFill>
                  <a:schemeClr val="tx1"/>
                </a:solidFill>
              </a:rPr>
              <a:t>Essential idea: The lungs are actively ventilated to ensure that gas exchange can occur passively.</a:t>
            </a:r>
          </a:p>
        </p:txBody>
      </p:sp>
      <p:sp>
        <p:nvSpPr>
          <p:cNvPr id="2" name="Title 1"/>
          <p:cNvSpPr>
            <a:spLocks noGrp="1"/>
          </p:cNvSpPr>
          <p:nvPr>
            <p:ph type="ctrTitle"/>
          </p:nvPr>
        </p:nvSpPr>
        <p:spPr>
          <a:xfrm>
            <a:off x="-1" y="1"/>
            <a:ext cx="3462550" cy="858648"/>
          </a:xfrm>
          <a:solidFill>
            <a:schemeClr val="accent1">
              <a:lumMod val="40000"/>
              <a:lumOff val="60000"/>
              <a:alpha val="78000"/>
            </a:schemeClr>
          </a:solidFill>
        </p:spPr>
        <p:txBody>
          <a:bodyPr>
            <a:normAutofit/>
          </a:bodyPr>
          <a:lstStyle/>
          <a:p>
            <a:r>
              <a:rPr lang="en-US" dirty="0" smtClean="0"/>
              <a:t>6.4 Gas exchange</a:t>
            </a:r>
            <a:endParaRPr lang="en-US" dirty="0"/>
          </a:p>
        </p:txBody>
      </p:sp>
      <p:sp>
        <p:nvSpPr>
          <p:cNvPr id="14" name="TextBox 13"/>
          <p:cNvSpPr txBox="1"/>
          <p:nvPr/>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3"/>
              </a:rPr>
              <a:t>https</a:t>
            </a:r>
            <a:r>
              <a:rPr lang="en-US" u="sng" dirty="0">
                <a:hlinkClick r:id="rId3"/>
              </a:rPr>
              <a:t>://</a:t>
            </a:r>
            <a:r>
              <a:rPr lang="en-US" u="sng" dirty="0" smtClean="0">
                <a:hlinkClick r:id="rId3"/>
              </a:rPr>
              <a:t>bioknowledgy.weebly.com</a:t>
            </a:r>
            <a:r>
              <a:rPr lang="en-US" u="sng" dirty="0">
                <a:hlinkClick r:id="rId3"/>
              </a:rPr>
              <a:t>/</a:t>
            </a:r>
            <a:r>
              <a:rPr lang="en-US" dirty="0"/>
              <a:t> </a:t>
            </a:r>
            <a:endParaRPr lang="en-US" dirty="0" smtClean="0"/>
          </a:p>
        </p:txBody>
      </p:sp>
      <p:sp>
        <p:nvSpPr>
          <p:cNvPr id="17" name="Rectangle 16"/>
          <p:cNvSpPr/>
          <p:nvPr/>
        </p:nvSpPr>
        <p:spPr>
          <a:xfrm>
            <a:off x="4324405" y="2174087"/>
            <a:ext cx="4819595" cy="3093154"/>
          </a:xfrm>
          <a:prstGeom prst="rect">
            <a:avLst/>
          </a:prstGeom>
          <a:solidFill>
            <a:schemeClr val="accent1">
              <a:lumMod val="40000"/>
              <a:lumOff val="60000"/>
              <a:alpha val="78000"/>
            </a:schemeClr>
          </a:solidFill>
        </p:spPr>
        <p:txBody>
          <a:bodyPr vert="horz" wrap="square" lIns="91440" tIns="45720" rIns="91440" bIns="45720" rtlCol="0">
            <a:spAutoFit/>
          </a:bodyPr>
          <a:lstStyle/>
          <a:p>
            <a:r>
              <a:rPr lang="en-US" sz="1500" dirty="0"/>
              <a:t>Two processes maintain the concentration gradients between the blood and the alveolar air to ensure that diffusion of both oxygen and carbon dioxide can occur: firstly circulation of the blood brings a constant supply of high carbon dioxide, deoxygenated blood to the alveoli. Secondly the diaphragm </a:t>
            </a:r>
            <a:r>
              <a:rPr lang="en-US" sz="1500" dirty="0" smtClean="0"/>
              <a:t>(micrograph image) </a:t>
            </a:r>
            <a:r>
              <a:rPr lang="en-US" sz="1500" dirty="0"/>
              <a:t>and intercostal muscles constantly increase and decrease the volume of the lungs to cause ventilation to occur, this is turn ensures a supply of high oxygen, low carbon dioxide air to the alveoli. The muscles cause the lungs to increase and decrease in volume by contractions. You can clearly see the striations in the diaphragm muscle tissue above. The striations help the muscle tissue to contract and relax</a:t>
            </a:r>
            <a:r>
              <a:rPr lang="en-US" sz="1500" dirty="0" smtClean="0"/>
              <a:t>.</a:t>
            </a:r>
            <a:endParaRPr lang="en-US" sz="1500" dirty="0"/>
          </a:p>
        </p:txBody>
      </p:sp>
      <p:sp>
        <p:nvSpPr>
          <p:cNvPr id="4" name="Rectangle 3"/>
          <p:cNvSpPr/>
          <p:nvPr/>
        </p:nvSpPr>
        <p:spPr>
          <a:xfrm>
            <a:off x="8486" y="6396335"/>
            <a:ext cx="4572000" cy="461665"/>
          </a:xfrm>
          <a:prstGeom prst="rect">
            <a:avLst/>
          </a:prstGeom>
        </p:spPr>
        <p:txBody>
          <a:bodyPr>
            <a:spAutoFit/>
          </a:bodyPr>
          <a:lstStyle/>
          <a:p>
            <a:r>
              <a:rPr lang="en-US" sz="1200" dirty="0">
                <a:hlinkClick r:id="rId4"/>
              </a:rPr>
              <a:t>http://napavalley.edu/people/bmoore/PublishingImages/Pages/Histology-Page/Diaphragm%</a:t>
            </a:r>
            <a:r>
              <a:rPr lang="en-US" sz="1200" dirty="0" smtClean="0">
                <a:hlinkClick r:id="rId4"/>
              </a:rPr>
              <a:t>20100X.bmp</a:t>
            </a:r>
            <a:endParaRPr lang="en-US" sz="1200" dirty="0"/>
          </a:p>
        </p:txBody>
      </p:sp>
    </p:spTree>
    <p:extLst>
      <p:ext uri="{BB962C8B-B14F-4D97-AF65-F5344CB8AC3E}">
        <p14:creationId xmlns:p14="http://schemas.microsoft.com/office/powerpoint/2010/main" val="9543579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584518"/>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300" dirty="0" smtClean="0">
                <a:latin typeface="Arial"/>
                <a:cs typeface="Arial"/>
              </a:rPr>
              <a:t>6.4.</a:t>
            </a:r>
            <a:r>
              <a:rPr lang="en-US" sz="1300" dirty="0">
                <a:latin typeface="Arial"/>
                <a:cs typeface="Arial"/>
              </a:rPr>
              <a:t>A3 External and internal intercostal muscles, and diaphragm and abdominal muscles as examples of antagonistic muscle action</a:t>
            </a:r>
            <a:r>
              <a:rPr lang="en-US" sz="1300" dirty="0" smtClean="0">
                <a:latin typeface="Arial"/>
                <a:cs typeface="Arial"/>
              </a:rPr>
              <a:t>. AND </a:t>
            </a:r>
            <a:r>
              <a:rPr lang="en-US" sz="1300" dirty="0">
                <a:latin typeface="Arial"/>
                <a:cs typeface="Arial"/>
              </a:rPr>
              <a:t>6.4.U5 Muscle contractions cause the pressure changes inside the thorax that force air in and out of the lungs to ventilate them</a:t>
            </a:r>
            <a:r>
              <a:rPr lang="en-US" sz="1300" dirty="0" smtClean="0">
                <a:latin typeface="Arial"/>
                <a:cs typeface="Arial"/>
              </a:rPr>
              <a:t>.</a:t>
            </a:r>
            <a:endParaRPr lang="en-US" sz="1300" dirty="0">
              <a:latin typeface="Aria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001642073"/>
              </p:ext>
            </p:extLst>
          </p:nvPr>
        </p:nvGraphicFramePr>
        <p:xfrm>
          <a:off x="901163" y="894685"/>
          <a:ext cx="7931883" cy="5714999"/>
        </p:xfrm>
        <a:graphic>
          <a:graphicData uri="http://schemas.openxmlformats.org/drawingml/2006/table">
            <a:tbl>
              <a:tblPr firstRow="1" bandRow="1">
                <a:tableStyleId>{2D5ABB26-0587-4C30-8999-92F81FD0307C}</a:tableStyleId>
              </a:tblPr>
              <a:tblGrid>
                <a:gridCol w="2643961"/>
                <a:gridCol w="2643961"/>
                <a:gridCol w="2643961"/>
              </a:tblGrid>
              <a:tr h="370840">
                <a:tc>
                  <a:txBody>
                    <a:bodyPr/>
                    <a:lstStyle/>
                    <a:p>
                      <a:endParaRPr lang="en-US" sz="14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b="1" dirty="0" smtClean="0">
                          <a:solidFill>
                            <a:srgbClr val="FF0000"/>
                          </a:solidFill>
                        </a:rPr>
                        <a:t>Inspiration</a:t>
                      </a:r>
                      <a:endParaRPr lang="en-US" sz="14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b="1" dirty="0" smtClean="0">
                          <a:solidFill>
                            <a:srgbClr val="008000"/>
                          </a:solidFill>
                        </a:rPr>
                        <a:t>Expiration</a:t>
                      </a:r>
                      <a:endParaRPr lang="en-US" sz="1400" b="1"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dirty="0" smtClean="0"/>
                        <a:t>pressure change</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FF0000"/>
                          </a:solidFill>
                        </a:rPr>
                        <a:t>decrease in pressure</a:t>
                      </a:r>
                    </a:p>
                    <a:p>
                      <a:r>
                        <a:rPr lang="en-US" sz="1400" dirty="0" smtClean="0">
                          <a:solidFill>
                            <a:srgbClr val="FF0000"/>
                          </a:solidFill>
                        </a:rPr>
                        <a:t>(draws air inwards)</a:t>
                      </a:r>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8000"/>
                          </a:solidFill>
                        </a:rPr>
                        <a:t>increase in pressure</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8000"/>
                          </a:solidFill>
                        </a:rPr>
                        <a:t>(pushes air outwards)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baseline="0" dirty="0" smtClean="0"/>
                        <a:t>volume change</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FF0000"/>
                          </a:solidFill>
                        </a:rPr>
                        <a:t>increase</a:t>
                      </a:r>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008000"/>
                          </a:solidFill>
                        </a:rPr>
                        <a:t>decrease</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dirty="0" smtClean="0"/>
                        <a:t>ribcage movement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FF0000"/>
                          </a:solidFill>
                        </a:rPr>
                        <a:t>up and outward</a:t>
                      </a:r>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008000"/>
                          </a:solidFill>
                        </a:rPr>
                        <a:t>down and inward</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external intercostal</a:t>
                      </a:r>
                      <a:r>
                        <a:rPr lang="en-US" sz="1400" baseline="0" dirty="0" smtClean="0"/>
                        <a:t> muscles</a:t>
                      </a:r>
                      <a:endParaRPr lang="en-US" sz="1400" baseline="30000" dirty="0" smtClean="0"/>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FF0000"/>
                          </a:solidFill>
                        </a:rPr>
                        <a:t>contract</a:t>
                      </a:r>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008000"/>
                          </a:solidFill>
                        </a:rPr>
                        <a:t>relax</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internal intercostal</a:t>
                      </a:r>
                      <a:r>
                        <a:rPr lang="en-US" sz="1400" baseline="0" dirty="0" smtClean="0"/>
                        <a:t> muscles</a:t>
                      </a:r>
                      <a:endParaRPr lang="en-US" sz="1400" baseline="30000" dirty="0" smtClean="0"/>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FF0000"/>
                          </a:solidFill>
                        </a:rPr>
                        <a:t>relax</a:t>
                      </a:r>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008000"/>
                          </a:solidFill>
                        </a:rPr>
                        <a:t>contract</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dirty="0" smtClean="0"/>
                        <a:t>diaphragm</a:t>
                      </a:r>
                      <a:endParaRPr lang="en-US" sz="1400"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FF0000"/>
                          </a:solidFill>
                        </a:rPr>
                        <a:t>contract</a:t>
                      </a:r>
                    </a:p>
                    <a:p>
                      <a:r>
                        <a:rPr lang="en-US" sz="1400" dirty="0" smtClean="0">
                          <a:solidFill>
                            <a:srgbClr val="FF0000"/>
                          </a:solidFill>
                        </a:rPr>
                        <a:t>(flattens,</a:t>
                      </a:r>
                      <a:r>
                        <a:rPr lang="en-US" sz="1400" baseline="0" dirty="0" smtClean="0">
                          <a:solidFill>
                            <a:srgbClr val="FF0000"/>
                          </a:solidFill>
                        </a:rPr>
                        <a:t> moves downwards)</a:t>
                      </a:r>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008000"/>
                          </a:solidFill>
                        </a:rPr>
                        <a:t>relax</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dirty="0" smtClean="0"/>
                        <a:t>abdominal muscles</a:t>
                      </a:r>
                      <a:endParaRPr lang="en-US" sz="1400"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FF0000"/>
                          </a:solidFill>
                        </a:rPr>
                        <a:t>relax</a:t>
                      </a:r>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008000"/>
                          </a:solidFill>
                        </a:rPr>
                        <a:t>contract</a:t>
                      </a:r>
                    </a:p>
                    <a:p>
                      <a:r>
                        <a:rPr lang="en-US" sz="1400" dirty="0" smtClean="0">
                          <a:solidFill>
                            <a:srgbClr val="008000"/>
                          </a:solidFill>
                        </a:rPr>
                        <a:t>(pushes the diaphragm up)</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dirty="0" smtClean="0"/>
                        <a:t>diagrams</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0" y="505111"/>
            <a:ext cx="8543661" cy="400110"/>
          </a:xfrm>
          <a:prstGeom prst="rect">
            <a:avLst/>
          </a:prstGeom>
          <a:noFill/>
        </p:spPr>
        <p:txBody>
          <a:bodyPr wrap="square" rtlCol="0">
            <a:spAutoFit/>
          </a:bodyPr>
          <a:lstStyle/>
          <a:p>
            <a:r>
              <a:rPr lang="en-US" sz="2000" dirty="0" smtClean="0"/>
              <a:t>Summary of the mechanics of ventilation</a:t>
            </a:r>
            <a:endParaRPr lang="en-US" sz="2000" dirty="0"/>
          </a:p>
        </p:txBody>
      </p:sp>
      <p:pic>
        <p:nvPicPr>
          <p:cNvPr id="7" name="Picture 6"/>
          <p:cNvPicPr>
            <a:picLocks noChangeAspect="1"/>
          </p:cNvPicPr>
          <p:nvPr/>
        </p:nvPicPr>
        <p:blipFill>
          <a:blip r:embed="rId2"/>
          <a:stretch>
            <a:fillRect/>
          </a:stretch>
        </p:blipFill>
        <p:spPr>
          <a:xfrm>
            <a:off x="3921759" y="4629939"/>
            <a:ext cx="4530461" cy="1966220"/>
          </a:xfrm>
          <a:prstGeom prst="rect">
            <a:avLst/>
          </a:prstGeom>
        </p:spPr>
      </p:pic>
      <p:sp>
        <p:nvSpPr>
          <p:cNvPr id="9" name="TextBox 8"/>
          <p:cNvSpPr txBox="1"/>
          <p:nvPr/>
        </p:nvSpPr>
        <p:spPr>
          <a:xfrm rot="18818431">
            <a:off x="62655" y="1291642"/>
            <a:ext cx="759117" cy="323165"/>
          </a:xfrm>
          <a:prstGeom prst="rect">
            <a:avLst/>
          </a:prstGeom>
          <a:noFill/>
          <a:ln>
            <a:noFill/>
          </a:ln>
        </p:spPr>
        <p:txBody>
          <a:bodyPr wrap="none" rtlCol="0">
            <a:spAutoFit/>
          </a:bodyPr>
          <a:lstStyle/>
          <a:p>
            <a:r>
              <a:rPr lang="en-US" sz="1500" b="1" i="1" dirty="0" smtClean="0">
                <a:solidFill>
                  <a:schemeClr val="tx1">
                    <a:lumMod val="50000"/>
                    <a:lumOff val="50000"/>
                  </a:schemeClr>
                </a:solidFill>
              </a:rPr>
              <a:t>causes</a:t>
            </a:r>
            <a:endParaRPr lang="en-US" sz="1500" b="1" i="1" dirty="0">
              <a:solidFill>
                <a:schemeClr val="tx1">
                  <a:lumMod val="50000"/>
                  <a:lumOff val="50000"/>
                </a:schemeClr>
              </a:solidFill>
            </a:endParaRPr>
          </a:p>
        </p:txBody>
      </p:sp>
      <p:sp>
        <p:nvSpPr>
          <p:cNvPr id="11" name="TextBox 10"/>
          <p:cNvSpPr txBox="1"/>
          <p:nvPr/>
        </p:nvSpPr>
        <p:spPr>
          <a:xfrm rot="18818431">
            <a:off x="-62267" y="1890696"/>
            <a:ext cx="759117" cy="323165"/>
          </a:xfrm>
          <a:prstGeom prst="rect">
            <a:avLst/>
          </a:prstGeom>
          <a:noFill/>
          <a:ln>
            <a:noFill/>
          </a:ln>
        </p:spPr>
        <p:txBody>
          <a:bodyPr wrap="none" rtlCol="0">
            <a:spAutoFit/>
          </a:bodyPr>
          <a:lstStyle/>
          <a:p>
            <a:r>
              <a:rPr lang="en-US" sz="1500" b="1" i="1" dirty="0" smtClean="0">
                <a:solidFill>
                  <a:schemeClr val="tx1">
                    <a:lumMod val="50000"/>
                    <a:lumOff val="50000"/>
                  </a:schemeClr>
                </a:solidFill>
              </a:rPr>
              <a:t>causes</a:t>
            </a:r>
            <a:endParaRPr lang="en-US" sz="1500" b="1" i="1" dirty="0">
              <a:solidFill>
                <a:schemeClr val="tx1">
                  <a:lumMod val="50000"/>
                  <a:lumOff val="50000"/>
                </a:schemeClr>
              </a:solidFill>
            </a:endParaRPr>
          </a:p>
        </p:txBody>
      </p:sp>
      <p:sp>
        <p:nvSpPr>
          <p:cNvPr id="58" name="Arc 57"/>
          <p:cNvSpPr/>
          <p:nvPr/>
        </p:nvSpPr>
        <p:spPr>
          <a:xfrm rot="16200000">
            <a:off x="657178" y="1260070"/>
            <a:ext cx="487969" cy="874493"/>
          </a:xfrm>
          <a:prstGeom prst="arc">
            <a:avLst>
              <a:gd name="adj1" fmla="val 10647303"/>
              <a:gd name="adj2" fmla="val 0"/>
            </a:avLst>
          </a:prstGeom>
          <a:ln w="38100">
            <a:solidFill>
              <a:schemeClr val="tx1">
                <a:lumMod val="50000"/>
                <a:lumOff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Arc 58"/>
          <p:cNvSpPr/>
          <p:nvPr/>
        </p:nvSpPr>
        <p:spPr>
          <a:xfrm rot="16200000">
            <a:off x="657179" y="1748040"/>
            <a:ext cx="487969" cy="874493"/>
          </a:xfrm>
          <a:prstGeom prst="arc">
            <a:avLst>
              <a:gd name="adj1" fmla="val 10647303"/>
              <a:gd name="adj2" fmla="val 0"/>
            </a:avLst>
          </a:prstGeom>
          <a:ln w="38100">
            <a:solidFill>
              <a:schemeClr val="tx1">
                <a:lumMod val="50000"/>
                <a:lumOff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Arc 59"/>
          <p:cNvSpPr/>
          <p:nvPr/>
        </p:nvSpPr>
        <p:spPr>
          <a:xfrm rot="16200000">
            <a:off x="720777" y="2172410"/>
            <a:ext cx="360773" cy="874493"/>
          </a:xfrm>
          <a:prstGeom prst="arc">
            <a:avLst>
              <a:gd name="adj1" fmla="val 10790125"/>
              <a:gd name="adj2" fmla="val 0"/>
            </a:avLst>
          </a:prstGeom>
          <a:ln w="38100">
            <a:solidFill>
              <a:schemeClr val="tx1">
                <a:lumMod val="50000"/>
                <a:lumOff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Arc 60"/>
          <p:cNvSpPr/>
          <p:nvPr/>
        </p:nvSpPr>
        <p:spPr>
          <a:xfrm rot="16200000">
            <a:off x="475440" y="2255722"/>
            <a:ext cx="850072" cy="1197165"/>
          </a:xfrm>
          <a:prstGeom prst="arc">
            <a:avLst>
              <a:gd name="adj1" fmla="val 10790125"/>
              <a:gd name="adj2" fmla="val 0"/>
            </a:avLst>
          </a:prstGeom>
          <a:ln w="38100">
            <a:solidFill>
              <a:schemeClr val="tx1">
                <a:lumMod val="50000"/>
                <a:lumOff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Arc 61"/>
          <p:cNvSpPr/>
          <p:nvPr/>
        </p:nvSpPr>
        <p:spPr>
          <a:xfrm rot="16200000">
            <a:off x="-34014" y="2152291"/>
            <a:ext cx="1900220" cy="1478238"/>
          </a:xfrm>
          <a:prstGeom prst="arc">
            <a:avLst>
              <a:gd name="adj1" fmla="val 10790125"/>
              <a:gd name="adj2" fmla="val 0"/>
            </a:avLst>
          </a:prstGeom>
          <a:ln w="38100">
            <a:solidFill>
              <a:schemeClr val="tx1">
                <a:lumMod val="50000"/>
                <a:lumOff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Arc 62"/>
          <p:cNvSpPr/>
          <p:nvPr/>
        </p:nvSpPr>
        <p:spPr>
          <a:xfrm rot="16200000">
            <a:off x="-285911" y="2290547"/>
            <a:ext cx="2368695" cy="1670203"/>
          </a:xfrm>
          <a:prstGeom prst="arc">
            <a:avLst>
              <a:gd name="adj1" fmla="val 10790125"/>
              <a:gd name="adj2" fmla="val 0"/>
            </a:avLst>
          </a:prstGeom>
          <a:ln w="38100">
            <a:solidFill>
              <a:schemeClr val="tx1">
                <a:lumMod val="50000"/>
                <a:lumOff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Rectangle 65"/>
          <p:cNvSpPr/>
          <p:nvPr/>
        </p:nvSpPr>
        <p:spPr>
          <a:xfrm>
            <a:off x="4987" y="6596159"/>
            <a:ext cx="6858000" cy="276999"/>
          </a:xfrm>
          <a:prstGeom prst="rect">
            <a:avLst/>
          </a:prstGeom>
        </p:spPr>
        <p:txBody>
          <a:bodyPr wrap="square">
            <a:spAutoFit/>
          </a:bodyPr>
          <a:lstStyle/>
          <a:p>
            <a:r>
              <a:rPr lang="en-US" sz="1200" dirty="0">
                <a:hlinkClick r:id="rId3"/>
              </a:rPr>
              <a:t>http://media1.shmoop.com/images/biology/biobook_animalmovement_graphik_36.</a:t>
            </a:r>
            <a:r>
              <a:rPr lang="en-US" sz="1200" dirty="0" smtClean="0">
                <a:hlinkClick r:id="rId3"/>
              </a:rPr>
              <a:t>png</a:t>
            </a:r>
            <a:endParaRPr lang="en-US" sz="1200" dirty="0"/>
          </a:p>
        </p:txBody>
      </p:sp>
    </p:spTree>
    <p:extLst>
      <p:ext uri="{BB962C8B-B14F-4D97-AF65-F5344CB8AC3E}">
        <p14:creationId xmlns:p14="http://schemas.microsoft.com/office/powerpoint/2010/main" val="6270285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53032116"/>
              </p:ext>
            </p:extLst>
          </p:nvPr>
        </p:nvGraphicFramePr>
        <p:xfrm>
          <a:off x="901163" y="1009206"/>
          <a:ext cx="7931883" cy="5714999"/>
        </p:xfrm>
        <a:graphic>
          <a:graphicData uri="http://schemas.openxmlformats.org/drawingml/2006/table">
            <a:tbl>
              <a:tblPr firstRow="1" bandRow="1">
                <a:tableStyleId>{2D5ABB26-0587-4C30-8999-92F81FD0307C}</a:tableStyleId>
              </a:tblPr>
              <a:tblGrid>
                <a:gridCol w="2643961"/>
                <a:gridCol w="2643961"/>
                <a:gridCol w="2643961"/>
              </a:tblGrid>
              <a:tr h="370840">
                <a:tc>
                  <a:txBody>
                    <a:bodyPr/>
                    <a:lstStyle/>
                    <a:p>
                      <a:endParaRPr lang="en-US" sz="14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b="1" dirty="0" smtClean="0">
                          <a:solidFill>
                            <a:srgbClr val="FF0000"/>
                          </a:solidFill>
                        </a:rPr>
                        <a:t>Inspiration</a:t>
                      </a:r>
                      <a:endParaRPr lang="en-US" sz="14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b="1" dirty="0" smtClean="0">
                          <a:solidFill>
                            <a:srgbClr val="008000"/>
                          </a:solidFill>
                        </a:rPr>
                        <a:t>Expiration</a:t>
                      </a:r>
                      <a:endParaRPr lang="en-US" sz="1400" b="1"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dirty="0" smtClean="0"/>
                        <a:t>pressure change</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FF0000"/>
                          </a:solidFill>
                        </a:rPr>
                        <a:t>decrease in pressure</a:t>
                      </a:r>
                    </a:p>
                    <a:p>
                      <a:r>
                        <a:rPr lang="en-US" sz="1400" dirty="0" smtClean="0">
                          <a:solidFill>
                            <a:srgbClr val="FF0000"/>
                          </a:solidFill>
                        </a:rPr>
                        <a:t>(draws air inwards)</a:t>
                      </a:r>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8000"/>
                          </a:solidFill>
                        </a:rPr>
                        <a:t>increase in pressure</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8000"/>
                          </a:solidFill>
                        </a:rPr>
                        <a:t>(pushes air outwards)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baseline="0" dirty="0" smtClean="0"/>
                        <a:t>volume change</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FF0000"/>
                          </a:solidFill>
                        </a:rPr>
                        <a:t>increase</a:t>
                      </a:r>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008000"/>
                          </a:solidFill>
                        </a:rPr>
                        <a:t>decrease</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dirty="0" smtClean="0"/>
                        <a:t>ribcage movement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FF0000"/>
                          </a:solidFill>
                        </a:rPr>
                        <a:t>up and outward</a:t>
                      </a:r>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008000"/>
                          </a:solidFill>
                        </a:rPr>
                        <a:t>down and inward</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external intercostal</a:t>
                      </a:r>
                      <a:r>
                        <a:rPr lang="en-US" sz="1400" baseline="0" dirty="0" smtClean="0"/>
                        <a:t> muscles</a:t>
                      </a:r>
                      <a:endParaRPr lang="en-US" sz="1400" baseline="30000" dirty="0" smtClean="0"/>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FF0000"/>
                          </a:solidFill>
                        </a:rPr>
                        <a:t>contract</a:t>
                      </a:r>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008000"/>
                          </a:solidFill>
                        </a:rPr>
                        <a:t>relax</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internal intercostal</a:t>
                      </a:r>
                      <a:r>
                        <a:rPr lang="en-US" sz="1400" baseline="0" dirty="0" smtClean="0"/>
                        <a:t> muscles</a:t>
                      </a:r>
                      <a:endParaRPr lang="en-US" sz="1400" baseline="30000" dirty="0" smtClean="0"/>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FF0000"/>
                          </a:solidFill>
                        </a:rPr>
                        <a:t>relax</a:t>
                      </a:r>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008000"/>
                          </a:solidFill>
                        </a:rPr>
                        <a:t>contract</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dirty="0" smtClean="0"/>
                        <a:t>diaphragm</a:t>
                      </a:r>
                      <a:endParaRPr lang="en-US" sz="1400"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FF0000"/>
                          </a:solidFill>
                        </a:rPr>
                        <a:t>contract</a:t>
                      </a:r>
                    </a:p>
                    <a:p>
                      <a:r>
                        <a:rPr lang="en-US" sz="1400" dirty="0" smtClean="0">
                          <a:solidFill>
                            <a:srgbClr val="FF0000"/>
                          </a:solidFill>
                        </a:rPr>
                        <a:t>(flattens,</a:t>
                      </a:r>
                      <a:r>
                        <a:rPr lang="en-US" sz="1400" baseline="0" dirty="0" smtClean="0">
                          <a:solidFill>
                            <a:srgbClr val="FF0000"/>
                          </a:solidFill>
                        </a:rPr>
                        <a:t> moves downwards)</a:t>
                      </a:r>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008000"/>
                          </a:solidFill>
                        </a:rPr>
                        <a:t>relax</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dirty="0" smtClean="0"/>
                        <a:t>abdominal muscles</a:t>
                      </a:r>
                      <a:endParaRPr lang="en-US" sz="1400"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FF0000"/>
                          </a:solidFill>
                        </a:rPr>
                        <a:t>relax</a:t>
                      </a:r>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rgbClr val="008000"/>
                          </a:solidFill>
                        </a:rPr>
                        <a:t>contract</a:t>
                      </a:r>
                    </a:p>
                    <a:p>
                      <a:r>
                        <a:rPr lang="en-US" sz="1400" dirty="0" smtClean="0">
                          <a:solidFill>
                            <a:srgbClr val="008000"/>
                          </a:solidFill>
                        </a:rPr>
                        <a:t>(pushes the diaphragm up)</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dirty="0" smtClean="0"/>
                        <a:t>diagrams</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0" y="505111"/>
            <a:ext cx="8543661" cy="461665"/>
          </a:xfrm>
          <a:prstGeom prst="rect">
            <a:avLst/>
          </a:prstGeom>
          <a:solidFill>
            <a:schemeClr val="bg1"/>
          </a:solidFill>
        </p:spPr>
        <p:txBody>
          <a:bodyPr wrap="square" rtlCol="0">
            <a:spAutoFit/>
          </a:bodyPr>
          <a:lstStyle/>
          <a:p>
            <a:r>
              <a:rPr lang="en-US" sz="2400" dirty="0" smtClean="0"/>
              <a:t>Summary of the mechanics of ventilation</a:t>
            </a:r>
            <a:endParaRPr lang="en-US" sz="2400" dirty="0"/>
          </a:p>
        </p:txBody>
      </p:sp>
      <p:pic>
        <p:nvPicPr>
          <p:cNvPr id="7" name="Picture 6"/>
          <p:cNvPicPr>
            <a:picLocks noChangeAspect="1"/>
          </p:cNvPicPr>
          <p:nvPr/>
        </p:nvPicPr>
        <p:blipFill>
          <a:blip r:embed="rId2"/>
          <a:stretch>
            <a:fillRect/>
          </a:stretch>
        </p:blipFill>
        <p:spPr>
          <a:xfrm>
            <a:off x="3921759" y="4744460"/>
            <a:ext cx="4530461" cy="1966220"/>
          </a:xfrm>
          <a:prstGeom prst="rect">
            <a:avLst/>
          </a:prstGeom>
        </p:spPr>
      </p:pic>
      <p:sp>
        <p:nvSpPr>
          <p:cNvPr id="9" name="TextBox 8"/>
          <p:cNvSpPr txBox="1"/>
          <p:nvPr/>
        </p:nvSpPr>
        <p:spPr>
          <a:xfrm rot="18818431">
            <a:off x="62655" y="1406163"/>
            <a:ext cx="759117" cy="323165"/>
          </a:xfrm>
          <a:prstGeom prst="rect">
            <a:avLst/>
          </a:prstGeom>
          <a:noFill/>
          <a:ln>
            <a:noFill/>
          </a:ln>
        </p:spPr>
        <p:txBody>
          <a:bodyPr wrap="none" rtlCol="0">
            <a:spAutoFit/>
          </a:bodyPr>
          <a:lstStyle/>
          <a:p>
            <a:r>
              <a:rPr lang="en-US" sz="1500" b="1" i="1" dirty="0" smtClean="0">
                <a:solidFill>
                  <a:schemeClr val="tx1">
                    <a:lumMod val="50000"/>
                    <a:lumOff val="50000"/>
                  </a:schemeClr>
                </a:solidFill>
              </a:rPr>
              <a:t>causes</a:t>
            </a:r>
            <a:endParaRPr lang="en-US" sz="1500" b="1" i="1" dirty="0">
              <a:solidFill>
                <a:schemeClr val="tx1">
                  <a:lumMod val="50000"/>
                  <a:lumOff val="50000"/>
                </a:schemeClr>
              </a:solidFill>
            </a:endParaRPr>
          </a:p>
        </p:txBody>
      </p:sp>
      <p:sp>
        <p:nvSpPr>
          <p:cNvPr id="11" name="TextBox 10"/>
          <p:cNvSpPr txBox="1"/>
          <p:nvPr/>
        </p:nvSpPr>
        <p:spPr>
          <a:xfrm rot="18818431">
            <a:off x="-31037" y="2036450"/>
            <a:ext cx="759117" cy="323165"/>
          </a:xfrm>
          <a:prstGeom prst="rect">
            <a:avLst/>
          </a:prstGeom>
          <a:noFill/>
          <a:ln>
            <a:noFill/>
          </a:ln>
        </p:spPr>
        <p:txBody>
          <a:bodyPr wrap="none" rtlCol="0">
            <a:spAutoFit/>
          </a:bodyPr>
          <a:lstStyle/>
          <a:p>
            <a:r>
              <a:rPr lang="en-US" sz="1500" b="1" i="1" dirty="0" smtClean="0">
                <a:solidFill>
                  <a:schemeClr val="tx1">
                    <a:lumMod val="50000"/>
                    <a:lumOff val="50000"/>
                  </a:schemeClr>
                </a:solidFill>
              </a:rPr>
              <a:t>causes</a:t>
            </a:r>
            <a:endParaRPr lang="en-US" sz="1500" b="1" i="1" dirty="0">
              <a:solidFill>
                <a:schemeClr val="tx1">
                  <a:lumMod val="50000"/>
                  <a:lumOff val="50000"/>
                </a:schemeClr>
              </a:solidFill>
            </a:endParaRPr>
          </a:p>
        </p:txBody>
      </p:sp>
      <p:sp>
        <p:nvSpPr>
          <p:cNvPr id="58" name="Arc 57"/>
          <p:cNvSpPr/>
          <p:nvPr/>
        </p:nvSpPr>
        <p:spPr>
          <a:xfrm rot="16200000">
            <a:off x="657178" y="1374591"/>
            <a:ext cx="487969" cy="874493"/>
          </a:xfrm>
          <a:prstGeom prst="arc">
            <a:avLst>
              <a:gd name="adj1" fmla="val 10647303"/>
              <a:gd name="adj2" fmla="val 0"/>
            </a:avLst>
          </a:prstGeom>
          <a:ln w="38100">
            <a:solidFill>
              <a:schemeClr val="tx1">
                <a:lumMod val="50000"/>
                <a:lumOff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Arc 58"/>
          <p:cNvSpPr/>
          <p:nvPr/>
        </p:nvSpPr>
        <p:spPr>
          <a:xfrm rot="16200000">
            <a:off x="657179" y="1862561"/>
            <a:ext cx="487969" cy="874493"/>
          </a:xfrm>
          <a:prstGeom prst="arc">
            <a:avLst>
              <a:gd name="adj1" fmla="val 10647303"/>
              <a:gd name="adj2" fmla="val 0"/>
            </a:avLst>
          </a:prstGeom>
          <a:ln w="38100">
            <a:solidFill>
              <a:schemeClr val="tx1">
                <a:lumMod val="50000"/>
                <a:lumOff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Arc 59"/>
          <p:cNvSpPr/>
          <p:nvPr/>
        </p:nvSpPr>
        <p:spPr>
          <a:xfrm rot="16200000">
            <a:off x="720777" y="2286931"/>
            <a:ext cx="360773" cy="874493"/>
          </a:xfrm>
          <a:prstGeom prst="arc">
            <a:avLst>
              <a:gd name="adj1" fmla="val 10790125"/>
              <a:gd name="adj2" fmla="val 0"/>
            </a:avLst>
          </a:prstGeom>
          <a:ln w="38100">
            <a:solidFill>
              <a:schemeClr val="tx1">
                <a:lumMod val="50000"/>
                <a:lumOff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Arc 60"/>
          <p:cNvSpPr/>
          <p:nvPr/>
        </p:nvSpPr>
        <p:spPr>
          <a:xfrm rot="16200000">
            <a:off x="475440" y="2370243"/>
            <a:ext cx="850072" cy="1197165"/>
          </a:xfrm>
          <a:prstGeom prst="arc">
            <a:avLst>
              <a:gd name="adj1" fmla="val 10790125"/>
              <a:gd name="adj2" fmla="val 0"/>
            </a:avLst>
          </a:prstGeom>
          <a:ln w="38100">
            <a:solidFill>
              <a:schemeClr val="tx1">
                <a:lumMod val="50000"/>
                <a:lumOff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Arc 61"/>
          <p:cNvSpPr/>
          <p:nvPr/>
        </p:nvSpPr>
        <p:spPr>
          <a:xfrm rot="16200000">
            <a:off x="209970" y="2510796"/>
            <a:ext cx="1412252" cy="1478238"/>
          </a:xfrm>
          <a:prstGeom prst="arc">
            <a:avLst>
              <a:gd name="adj1" fmla="val 10790125"/>
              <a:gd name="adj2" fmla="val 0"/>
            </a:avLst>
          </a:prstGeom>
          <a:ln w="38100">
            <a:solidFill>
              <a:schemeClr val="tx1">
                <a:lumMod val="50000"/>
                <a:lumOff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Arc 62"/>
          <p:cNvSpPr/>
          <p:nvPr/>
        </p:nvSpPr>
        <p:spPr>
          <a:xfrm rot="16200000">
            <a:off x="-41927" y="2649053"/>
            <a:ext cx="1880727" cy="1670203"/>
          </a:xfrm>
          <a:prstGeom prst="arc">
            <a:avLst>
              <a:gd name="adj1" fmla="val 10790125"/>
              <a:gd name="adj2" fmla="val 0"/>
            </a:avLst>
          </a:prstGeom>
          <a:ln w="38100">
            <a:solidFill>
              <a:schemeClr val="tx1">
                <a:lumMod val="50000"/>
                <a:lumOff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TextBox 63"/>
          <p:cNvSpPr txBox="1"/>
          <p:nvPr/>
        </p:nvSpPr>
        <p:spPr>
          <a:xfrm rot="18818431">
            <a:off x="-98485" y="2480347"/>
            <a:ext cx="759117" cy="323165"/>
          </a:xfrm>
          <a:prstGeom prst="rect">
            <a:avLst/>
          </a:prstGeom>
          <a:noFill/>
          <a:ln>
            <a:noFill/>
          </a:ln>
        </p:spPr>
        <p:txBody>
          <a:bodyPr wrap="none" rtlCol="0">
            <a:spAutoFit/>
          </a:bodyPr>
          <a:lstStyle/>
          <a:p>
            <a:r>
              <a:rPr lang="en-US" sz="1500" b="1" i="1" dirty="0" smtClean="0">
                <a:solidFill>
                  <a:schemeClr val="tx1">
                    <a:lumMod val="50000"/>
                    <a:lumOff val="50000"/>
                  </a:schemeClr>
                </a:solidFill>
              </a:rPr>
              <a:t>causes</a:t>
            </a:r>
            <a:endParaRPr lang="en-US" sz="1500" b="1" i="1" dirty="0">
              <a:solidFill>
                <a:schemeClr val="tx1">
                  <a:lumMod val="50000"/>
                  <a:lumOff val="50000"/>
                </a:schemeClr>
              </a:solidFill>
            </a:endParaRPr>
          </a:p>
        </p:txBody>
      </p:sp>
      <p:sp>
        <p:nvSpPr>
          <p:cNvPr id="65" name="Rectangle 64"/>
          <p:cNvSpPr/>
          <p:nvPr/>
        </p:nvSpPr>
        <p:spPr>
          <a:xfrm rot="21380088">
            <a:off x="1850816" y="4646743"/>
            <a:ext cx="6515936" cy="1815882"/>
          </a:xfrm>
          <a:prstGeom prst="rect">
            <a:avLst/>
          </a:prstGeom>
          <a:solidFill>
            <a:srgbClr val="FFFFFF"/>
          </a:solidFill>
          <a:ln w="19050" cmpd="sng">
            <a:solidFill>
              <a:schemeClr val="tx1"/>
            </a:solidFill>
          </a:ln>
        </p:spPr>
        <p:txBody>
          <a:bodyPr wrap="square">
            <a:spAutoFit/>
          </a:bodyPr>
          <a:lstStyle/>
          <a:p>
            <a:pPr>
              <a:defRPr/>
            </a:pPr>
            <a:r>
              <a:rPr lang="en-US" sz="1600" i="1" dirty="0" smtClean="0"/>
              <a:t>The external and internal intercostal muscles</a:t>
            </a:r>
            <a:r>
              <a:rPr lang="en-US" sz="1600" i="1" baseline="30000" dirty="0" smtClean="0"/>
              <a:t> </a:t>
            </a:r>
            <a:r>
              <a:rPr lang="en-US" sz="1600" i="1" dirty="0" smtClean="0"/>
              <a:t>work together </a:t>
            </a:r>
            <a:r>
              <a:rPr lang="en-US" sz="1600" b="1" i="1" dirty="0" smtClean="0"/>
              <a:t>antagonistically</a:t>
            </a:r>
            <a:r>
              <a:rPr lang="en-US" sz="1600" i="1" dirty="0" smtClean="0"/>
              <a:t>. The diaphragm and </a:t>
            </a:r>
            <a:r>
              <a:rPr lang="en-US" sz="1600" i="1" dirty="0"/>
              <a:t>abdominal </a:t>
            </a:r>
            <a:r>
              <a:rPr lang="en-US" sz="1600" i="1" dirty="0" smtClean="0"/>
              <a:t>muscles are also antagonistic to each other. Antagonist </a:t>
            </a:r>
            <a:r>
              <a:rPr lang="en-US" sz="1600" i="1" dirty="0"/>
              <a:t>muscles oppose a specific </a:t>
            </a:r>
            <a:r>
              <a:rPr lang="en-US" sz="1600" i="1" dirty="0" smtClean="0"/>
              <a:t>movement</a:t>
            </a:r>
            <a:r>
              <a:rPr lang="en-US" sz="1600" i="1" dirty="0"/>
              <a:t> </a:t>
            </a:r>
            <a:r>
              <a:rPr lang="en-US" sz="1600" i="1" dirty="0" smtClean="0"/>
              <a:t>to help to control </a:t>
            </a:r>
            <a:r>
              <a:rPr lang="en-US" sz="1600" i="1" dirty="0"/>
              <a:t>a </a:t>
            </a:r>
            <a:r>
              <a:rPr lang="en-US" sz="1600" i="1" dirty="0" smtClean="0"/>
              <a:t>motion. Antagonistic muscles occur often in pairs where one muscle contracts whilst the other relaxes, the second muscle group causes movement in the opposite direction of the other. This is needed as </a:t>
            </a:r>
            <a:r>
              <a:rPr lang="en-US" sz="1600" i="1" dirty="0"/>
              <a:t>r</a:t>
            </a:r>
            <a:r>
              <a:rPr lang="en-US" sz="1600" i="1" dirty="0" smtClean="0"/>
              <a:t>elaxation is a passive process, relaxing of a muscle group is aided by the contraction of the other.</a:t>
            </a:r>
            <a:endParaRPr lang="en-US" sz="1600" i="1" dirty="0"/>
          </a:p>
        </p:txBody>
      </p:sp>
      <p:sp>
        <p:nvSpPr>
          <p:cNvPr id="3" name="Title 1"/>
          <p:cNvSpPr txBox="1">
            <a:spLocks/>
          </p:cNvSpPr>
          <p:nvPr/>
        </p:nvSpPr>
        <p:spPr>
          <a:xfrm>
            <a:off x="0" y="4762"/>
            <a:ext cx="9144000" cy="594678"/>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a:latin typeface="Arial"/>
                <a:cs typeface="Arial"/>
              </a:rPr>
              <a:t>6.4.A3 External and internal intercostal muscles, and diaphragm and abdominal muscles as examples of antagonistic muscle action. AND 6.4.U5 Muscle contractions cause the pressure changes inside the thorax that force air in and out of the lungs to ventilate them.</a:t>
            </a:r>
          </a:p>
        </p:txBody>
      </p:sp>
      <p:sp>
        <p:nvSpPr>
          <p:cNvPr id="2" name="Rectangle 1"/>
          <p:cNvSpPr/>
          <p:nvPr/>
        </p:nvSpPr>
        <p:spPr>
          <a:xfrm rot="21372019">
            <a:off x="1765985" y="4133882"/>
            <a:ext cx="6531694" cy="523220"/>
          </a:xfrm>
          <a:prstGeom prst="rect">
            <a:avLst/>
          </a:prstGeom>
          <a:solidFill>
            <a:schemeClr val="accent1">
              <a:lumMod val="20000"/>
              <a:lumOff val="80000"/>
            </a:schemeClr>
          </a:solidFill>
          <a:ln>
            <a:solidFill>
              <a:srgbClr val="000000"/>
            </a:solidFill>
          </a:ln>
        </p:spPr>
        <p:txBody>
          <a:bodyPr wrap="square">
            <a:spAutoFit/>
          </a:bodyPr>
          <a:lstStyle/>
          <a:p>
            <a:r>
              <a:rPr lang="en-US" sz="1400" dirty="0">
                <a:latin typeface="Arial"/>
                <a:cs typeface="Arial"/>
              </a:rPr>
              <a:t>6.4.U6 Different muscles are required for inspiration and expiration because muscles only do work when they contract.</a:t>
            </a:r>
          </a:p>
        </p:txBody>
      </p:sp>
    </p:spTree>
    <p:extLst>
      <p:ext uri="{BB962C8B-B14F-4D97-AF65-F5344CB8AC3E}">
        <p14:creationId xmlns:p14="http://schemas.microsoft.com/office/powerpoint/2010/main" val="26938738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7323" y="37322"/>
            <a:ext cx="9106677" cy="6425599"/>
          </a:xfrm>
          <a:prstGeom prst="rect">
            <a:avLst/>
          </a:prstGeom>
          <a:noFill/>
          <a:ln w="9525">
            <a:noFill/>
            <a:miter lim="800000"/>
            <a:headEnd/>
            <a:tailEnd/>
          </a:ln>
          <a:effectLst/>
        </p:spPr>
      </p:pic>
    </p:spTree>
    <p:extLst>
      <p:ext uri="{BB962C8B-B14F-4D97-AF65-F5344CB8AC3E}">
        <p14:creationId xmlns:p14="http://schemas.microsoft.com/office/powerpoint/2010/main" val="928268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604"/>
          <a:stretch/>
        </p:blipFill>
        <p:spPr bwMode="auto">
          <a:xfrm>
            <a:off x="1" y="34636"/>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00400" y="377536"/>
            <a:ext cx="1371601" cy="536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9529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636"/>
            <a:ext cx="9144000" cy="601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8497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6731" y="344232"/>
            <a:ext cx="7389249" cy="5482823"/>
          </a:xfrm>
          <a:prstGeom prst="rect">
            <a:avLst/>
          </a:prstGeom>
        </p:spPr>
      </p:pic>
      <p:sp>
        <p:nvSpPr>
          <p:cNvPr id="2" name="TextBox 1"/>
          <p:cNvSpPr txBox="1"/>
          <p:nvPr/>
        </p:nvSpPr>
        <p:spPr>
          <a:xfrm>
            <a:off x="56102" y="102645"/>
            <a:ext cx="7196128" cy="461665"/>
          </a:xfrm>
          <a:prstGeom prst="rect">
            <a:avLst/>
          </a:prstGeom>
          <a:solidFill>
            <a:schemeClr val="bg1">
              <a:alpha val="78000"/>
            </a:schemeClr>
          </a:solidFill>
        </p:spPr>
        <p:txBody>
          <a:bodyPr wrap="square" rtlCol="0">
            <a:spAutoFit/>
          </a:bodyPr>
          <a:lstStyle/>
          <a:p>
            <a:r>
              <a:rPr lang="en-US" sz="2400" dirty="0" smtClean="0"/>
              <a:t>Micrograph of the lungs </a:t>
            </a:r>
            <a:r>
              <a:rPr lang="en-US" sz="2000" dirty="0" smtClean="0"/>
              <a:t>– what structures can you identify?</a:t>
            </a:r>
            <a:endParaRPr lang="en-US" sz="2000" dirty="0"/>
          </a:p>
        </p:txBody>
      </p:sp>
      <p:sp>
        <p:nvSpPr>
          <p:cNvPr id="5" name="Rectangle 4"/>
          <p:cNvSpPr/>
          <p:nvPr/>
        </p:nvSpPr>
        <p:spPr>
          <a:xfrm>
            <a:off x="524763" y="6593492"/>
            <a:ext cx="8619237" cy="276999"/>
          </a:xfrm>
          <a:prstGeom prst="rect">
            <a:avLst/>
          </a:prstGeom>
        </p:spPr>
        <p:txBody>
          <a:bodyPr wrap="square">
            <a:spAutoFit/>
          </a:bodyPr>
          <a:lstStyle/>
          <a:p>
            <a:pPr algn="r"/>
            <a:r>
              <a:rPr lang="en-US" sz="1200" dirty="0">
                <a:hlinkClick r:id="rId3"/>
              </a:rPr>
              <a:t>http://neurobio.drexelmed.edu/education/pil/microanatomy/Cases/01_Quintana/4_Epithelium/Images/</a:t>
            </a:r>
            <a:r>
              <a:rPr lang="en-US" sz="1200" dirty="0" smtClean="0">
                <a:hlinkClick r:id="rId3"/>
              </a:rPr>
              <a:t>alveolarepithelium.jpg</a:t>
            </a:r>
            <a:endParaRPr lang="en-US" sz="1200" dirty="0"/>
          </a:p>
        </p:txBody>
      </p:sp>
      <p:sp>
        <p:nvSpPr>
          <p:cNvPr id="14" name="TextBox 13"/>
          <p:cNvSpPr txBox="1"/>
          <p:nvPr/>
        </p:nvSpPr>
        <p:spPr>
          <a:xfrm>
            <a:off x="398562" y="1326019"/>
            <a:ext cx="1419159" cy="646331"/>
          </a:xfrm>
          <a:prstGeom prst="rect">
            <a:avLst/>
          </a:prstGeom>
          <a:noFill/>
        </p:spPr>
        <p:txBody>
          <a:bodyPr wrap="square" rtlCol="0">
            <a:spAutoFit/>
          </a:bodyPr>
          <a:lstStyle/>
          <a:p>
            <a:r>
              <a:rPr lang="en-US" dirty="0" smtClean="0">
                <a:solidFill>
                  <a:srgbClr val="008000"/>
                </a:solidFill>
              </a:rPr>
              <a:t>Name this structure</a:t>
            </a:r>
            <a:endParaRPr lang="en-US" dirty="0">
              <a:solidFill>
                <a:srgbClr val="008000"/>
              </a:solidFill>
            </a:endParaRPr>
          </a:p>
        </p:txBody>
      </p:sp>
      <p:cxnSp>
        <p:nvCxnSpPr>
          <p:cNvPr id="15" name="Straight Connector 14"/>
          <p:cNvCxnSpPr/>
          <p:nvPr/>
        </p:nvCxnSpPr>
        <p:spPr>
          <a:xfrm flipH="1" flipV="1">
            <a:off x="1540272" y="1679403"/>
            <a:ext cx="755660" cy="906171"/>
          </a:xfrm>
          <a:prstGeom prst="line">
            <a:avLst/>
          </a:prstGeom>
          <a:ln w="38100" cmpd="sng">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0" name="Right Brace 19"/>
          <p:cNvSpPr/>
          <p:nvPr/>
        </p:nvSpPr>
        <p:spPr>
          <a:xfrm rot="13772955">
            <a:off x="2122013" y="1999774"/>
            <a:ext cx="380708" cy="1192592"/>
          </a:xfrm>
          <a:prstGeom prst="rightBrace">
            <a:avLst>
              <a:gd name="adj1" fmla="val 1766"/>
              <a:gd name="adj2" fmla="val 50000"/>
            </a:avLst>
          </a:prstGeom>
          <a:ln w="3810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4" name="Straight Connector 23"/>
          <p:cNvCxnSpPr/>
          <p:nvPr/>
        </p:nvCxnSpPr>
        <p:spPr>
          <a:xfrm flipH="1">
            <a:off x="1196460" y="2980941"/>
            <a:ext cx="1099473" cy="1228063"/>
          </a:xfrm>
          <a:prstGeom prst="line">
            <a:avLst/>
          </a:prstGeom>
          <a:ln w="3810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flipV="1">
            <a:off x="1196460" y="4209004"/>
            <a:ext cx="1301413" cy="1091612"/>
          </a:xfrm>
          <a:prstGeom prst="line">
            <a:avLst/>
          </a:prstGeom>
          <a:ln w="38100" cmpd="sng">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87587" y="3841805"/>
            <a:ext cx="1476207" cy="584776"/>
          </a:xfrm>
          <a:prstGeom prst="rect">
            <a:avLst/>
          </a:prstGeom>
          <a:noFill/>
        </p:spPr>
        <p:txBody>
          <a:bodyPr wrap="square" rtlCol="0">
            <a:spAutoFit/>
          </a:bodyPr>
          <a:lstStyle/>
          <a:p>
            <a:r>
              <a:rPr lang="en-US" sz="1600" dirty="0" smtClean="0">
                <a:solidFill>
                  <a:srgbClr val="008000"/>
                </a:solidFill>
              </a:rPr>
              <a:t>Identify this cell type</a:t>
            </a:r>
            <a:endParaRPr lang="en-US" sz="1600" dirty="0">
              <a:solidFill>
                <a:srgbClr val="008000"/>
              </a:solidFill>
            </a:endParaRPr>
          </a:p>
        </p:txBody>
      </p:sp>
    </p:spTree>
    <p:extLst>
      <p:ext uri="{BB962C8B-B14F-4D97-AF65-F5344CB8AC3E}">
        <p14:creationId xmlns:p14="http://schemas.microsoft.com/office/powerpoint/2010/main" val="26602740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6731" y="344232"/>
            <a:ext cx="7389249" cy="5482823"/>
          </a:xfrm>
          <a:prstGeom prst="rect">
            <a:avLst/>
          </a:prstGeom>
        </p:spPr>
      </p:pic>
      <p:sp>
        <p:nvSpPr>
          <p:cNvPr id="5" name="Rectangle 4"/>
          <p:cNvSpPr/>
          <p:nvPr/>
        </p:nvSpPr>
        <p:spPr>
          <a:xfrm>
            <a:off x="524763" y="6593492"/>
            <a:ext cx="8619237" cy="276999"/>
          </a:xfrm>
          <a:prstGeom prst="rect">
            <a:avLst/>
          </a:prstGeom>
        </p:spPr>
        <p:txBody>
          <a:bodyPr wrap="square">
            <a:spAutoFit/>
          </a:bodyPr>
          <a:lstStyle/>
          <a:p>
            <a:pPr algn="r"/>
            <a:r>
              <a:rPr lang="en-US" sz="1200" dirty="0">
                <a:hlinkClick r:id="rId3"/>
              </a:rPr>
              <a:t>http://neurobio.drexelmed.edu/education/pil/microanatomy/Cases/01_Quintana/4_Epithelium/Images/</a:t>
            </a:r>
            <a:r>
              <a:rPr lang="en-US" sz="1200" dirty="0" smtClean="0">
                <a:hlinkClick r:id="rId3"/>
              </a:rPr>
              <a:t>alveolarepithelium.jpg</a:t>
            </a:r>
            <a:endParaRPr lang="en-US" sz="1200" dirty="0"/>
          </a:p>
        </p:txBody>
      </p:sp>
      <p:cxnSp>
        <p:nvCxnSpPr>
          <p:cNvPr id="7" name="Straight Connector 6"/>
          <p:cNvCxnSpPr/>
          <p:nvPr/>
        </p:nvCxnSpPr>
        <p:spPr>
          <a:xfrm flipH="1">
            <a:off x="1196460" y="2980941"/>
            <a:ext cx="1099473" cy="1228063"/>
          </a:xfrm>
          <a:prstGeom prst="line">
            <a:avLst/>
          </a:prstGeom>
          <a:ln w="3810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1196460" y="4209004"/>
            <a:ext cx="1301413" cy="1091612"/>
          </a:xfrm>
          <a:prstGeom prst="line">
            <a:avLst/>
          </a:prstGeom>
          <a:ln w="38100" cmpd="sng">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7587" y="3841805"/>
            <a:ext cx="1476207" cy="830997"/>
          </a:xfrm>
          <a:prstGeom prst="rect">
            <a:avLst/>
          </a:prstGeom>
          <a:noFill/>
        </p:spPr>
        <p:txBody>
          <a:bodyPr wrap="square" rtlCol="0">
            <a:spAutoFit/>
          </a:bodyPr>
          <a:lstStyle/>
          <a:p>
            <a:r>
              <a:rPr lang="en-US" sz="1600" dirty="0">
                <a:solidFill>
                  <a:srgbClr val="008000"/>
                </a:solidFill>
              </a:rPr>
              <a:t>e</a:t>
            </a:r>
            <a:r>
              <a:rPr lang="en-US" sz="1600" dirty="0" smtClean="0">
                <a:solidFill>
                  <a:srgbClr val="008000"/>
                </a:solidFill>
              </a:rPr>
              <a:t>rythrocytes</a:t>
            </a:r>
          </a:p>
          <a:p>
            <a:r>
              <a:rPr lang="en-US" sz="1600" dirty="0">
                <a:solidFill>
                  <a:srgbClr val="008000"/>
                </a:solidFill>
              </a:rPr>
              <a:t>(</a:t>
            </a:r>
            <a:r>
              <a:rPr lang="en-US" sz="1600" dirty="0" smtClean="0">
                <a:solidFill>
                  <a:srgbClr val="008000"/>
                </a:solidFill>
              </a:rPr>
              <a:t>Red blood cells)</a:t>
            </a:r>
            <a:endParaRPr lang="en-US" sz="1600" dirty="0">
              <a:solidFill>
                <a:srgbClr val="008000"/>
              </a:solidFill>
            </a:endParaRPr>
          </a:p>
        </p:txBody>
      </p:sp>
      <p:sp>
        <p:nvSpPr>
          <p:cNvPr id="14" name="TextBox 13"/>
          <p:cNvSpPr txBox="1"/>
          <p:nvPr/>
        </p:nvSpPr>
        <p:spPr>
          <a:xfrm>
            <a:off x="398562" y="1326019"/>
            <a:ext cx="1419159" cy="369332"/>
          </a:xfrm>
          <a:prstGeom prst="rect">
            <a:avLst/>
          </a:prstGeom>
          <a:noFill/>
        </p:spPr>
        <p:txBody>
          <a:bodyPr wrap="square" rtlCol="0">
            <a:spAutoFit/>
          </a:bodyPr>
          <a:lstStyle/>
          <a:p>
            <a:r>
              <a:rPr lang="en-US" dirty="0" smtClean="0">
                <a:solidFill>
                  <a:srgbClr val="008000"/>
                </a:solidFill>
              </a:rPr>
              <a:t>capillary</a:t>
            </a:r>
            <a:endParaRPr lang="en-US" dirty="0">
              <a:solidFill>
                <a:srgbClr val="008000"/>
              </a:solidFill>
            </a:endParaRPr>
          </a:p>
        </p:txBody>
      </p:sp>
      <p:cxnSp>
        <p:nvCxnSpPr>
          <p:cNvPr id="15" name="Straight Connector 14"/>
          <p:cNvCxnSpPr/>
          <p:nvPr/>
        </p:nvCxnSpPr>
        <p:spPr>
          <a:xfrm flipH="1" flipV="1">
            <a:off x="1540272" y="1679403"/>
            <a:ext cx="755660" cy="906171"/>
          </a:xfrm>
          <a:prstGeom prst="line">
            <a:avLst/>
          </a:prstGeom>
          <a:ln w="38100" cmpd="sng">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0" name="Right Brace 19"/>
          <p:cNvSpPr/>
          <p:nvPr/>
        </p:nvSpPr>
        <p:spPr>
          <a:xfrm rot="13772955">
            <a:off x="2122013" y="1999774"/>
            <a:ext cx="380708" cy="1192592"/>
          </a:xfrm>
          <a:prstGeom prst="rightBrace">
            <a:avLst>
              <a:gd name="adj1" fmla="val 1766"/>
              <a:gd name="adj2" fmla="val 50000"/>
            </a:avLst>
          </a:prstGeom>
          <a:ln w="3810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56102" y="102645"/>
            <a:ext cx="7196128" cy="461665"/>
          </a:xfrm>
          <a:prstGeom prst="rect">
            <a:avLst/>
          </a:prstGeom>
          <a:solidFill>
            <a:schemeClr val="bg1">
              <a:alpha val="78000"/>
            </a:schemeClr>
          </a:solidFill>
        </p:spPr>
        <p:txBody>
          <a:bodyPr wrap="square" rtlCol="0">
            <a:spAutoFit/>
          </a:bodyPr>
          <a:lstStyle/>
          <a:p>
            <a:r>
              <a:rPr lang="en-US" sz="2400" dirty="0" smtClean="0"/>
              <a:t>Micrograph of the lungs </a:t>
            </a:r>
            <a:r>
              <a:rPr lang="en-US" sz="2000" dirty="0" smtClean="0"/>
              <a:t>– what structures can you identify?</a:t>
            </a:r>
            <a:endParaRPr lang="en-US" sz="2000" dirty="0"/>
          </a:p>
        </p:txBody>
      </p:sp>
    </p:spTree>
    <p:extLst>
      <p:ext uri="{BB962C8B-B14F-4D97-AF65-F5344CB8AC3E}">
        <p14:creationId xmlns:p14="http://schemas.microsoft.com/office/powerpoint/2010/main" val="23399032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593525"/>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a:latin typeface="Arial"/>
                <a:cs typeface="Arial"/>
              </a:rPr>
              <a:t>6.4.U2 Type I </a:t>
            </a:r>
            <a:r>
              <a:rPr lang="en-US" sz="1400" dirty="0" err="1">
                <a:latin typeface="Arial"/>
                <a:cs typeface="Arial"/>
              </a:rPr>
              <a:t>pneumocytes</a:t>
            </a:r>
            <a:r>
              <a:rPr lang="en-US" sz="1400" dirty="0">
                <a:latin typeface="Arial"/>
                <a:cs typeface="Arial"/>
              </a:rPr>
              <a:t> are extremely thin alveolar cells that are adapted to carry out gas exchange</a:t>
            </a:r>
            <a:r>
              <a:rPr lang="en-US" sz="1400" dirty="0" smtClean="0">
                <a:latin typeface="Arial"/>
                <a:cs typeface="Arial"/>
              </a:rPr>
              <a:t>. AND 6.4</a:t>
            </a:r>
            <a:r>
              <a:rPr lang="en-US" sz="1400" dirty="0">
                <a:latin typeface="Arial"/>
                <a:cs typeface="Arial"/>
              </a:rPr>
              <a:t>.U3 Type II </a:t>
            </a:r>
            <a:r>
              <a:rPr lang="en-US" sz="1400" dirty="0" err="1">
                <a:latin typeface="Arial"/>
                <a:cs typeface="Arial"/>
              </a:rPr>
              <a:t>pneumocytes</a:t>
            </a:r>
            <a:r>
              <a:rPr lang="en-US" sz="1400" dirty="0">
                <a:latin typeface="Arial"/>
                <a:cs typeface="Arial"/>
              </a:rPr>
              <a:t> secrete a solution containing surfactant that creates a moist surface inside the alveoli to prevent the sides of the alveolus adhering to each other by reducing surface tension</a:t>
            </a:r>
            <a:r>
              <a:rPr lang="en-US" sz="1400" dirty="0" smtClean="0">
                <a:latin typeface="Arial"/>
                <a:cs typeface="Arial"/>
              </a:rPr>
              <a:t>.</a:t>
            </a:r>
            <a:endParaRPr lang="en-US" sz="1400" dirty="0">
              <a:latin typeface="Arial"/>
              <a:cs typeface="Arial"/>
            </a:endParaRPr>
          </a:p>
        </p:txBody>
      </p:sp>
      <p:pic>
        <p:nvPicPr>
          <p:cNvPr id="6" name="Picture 5"/>
          <p:cNvPicPr>
            <a:picLocks noChangeAspect="1"/>
          </p:cNvPicPr>
          <p:nvPr/>
        </p:nvPicPr>
        <p:blipFill>
          <a:blip r:embed="rId2"/>
          <a:stretch>
            <a:fillRect/>
          </a:stretch>
        </p:blipFill>
        <p:spPr>
          <a:xfrm>
            <a:off x="186576" y="1300685"/>
            <a:ext cx="2843459" cy="2109847"/>
          </a:xfrm>
          <a:prstGeom prst="rect">
            <a:avLst/>
          </a:prstGeom>
        </p:spPr>
      </p:pic>
      <p:pic>
        <p:nvPicPr>
          <p:cNvPr id="9" name="Picture 8"/>
          <p:cNvPicPr>
            <a:picLocks noChangeAspect="1"/>
          </p:cNvPicPr>
          <p:nvPr/>
        </p:nvPicPr>
        <p:blipFill>
          <a:blip r:embed="rId3"/>
          <a:stretch>
            <a:fillRect/>
          </a:stretch>
        </p:blipFill>
        <p:spPr>
          <a:xfrm>
            <a:off x="3016580" y="598287"/>
            <a:ext cx="6019800" cy="4432300"/>
          </a:xfrm>
          <a:prstGeom prst="rect">
            <a:avLst/>
          </a:prstGeom>
        </p:spPr>
      </p:pic>
      <p:sp>
        <p:nvSpPr>
          <p:cNvPr id="10" name="TextBox 9"/>
          <p:cNvSpPr txBox="1"/>
          <p:nvPr/>
        </p:nvSpPr>
        <p:spPr>
          <a:xfrm>
            <a:off x="3500959" y="6330892"/>
            <a:ext cx="5643041" cy="276999"/>
          </a:xfrm>
          <a:prstGeom prst="rect">
            <a:avLst/>
          </a:prstGeom>
          <a:noFill/>
        </p:spPr>
        <p:txBody>
          <a:bodyPr wrap="none" rtlCol="0">
            <a:spAutoFit/>
          </a:bodyPr>
          <a:lstStyle/>
          <a:p>
            <a:r>
              <a:rPr lang="en-US" sz="1200" dirty="0" smtClean="0"/>
              <a:t>Edited from: </a:t>
            </a:r>
            <a:r>
              <a:rPr lang="en-US" sz="1200" dirty="0">
                <a:hlinkClick r:id="rId4"/>
              </a:rPr>
              <a:t>https://beyondthedish.files.wordpress.com/2011/11/gas-barrier-</a:t>
            </a:r>
            <a:r>
              <a:rPr lang="en-US" sz="1200" dirty="0" smtClean="0">
                <a:hlinkClick r:id="rId4"/>
              </a:rPr>
              <a:t>small.jpg</a:t>
            </a:r>
            <a:endParaRPr lang="en-US" sz="1200" dirty="0"/>
          </a:p>
        </p:txBody>
      </p:sp>
      <p:sp>
        <p:nvSpPr>
          <p:cNvPr id="11" name="Rectangle 10"/>
          <p:cNvSpPr/>
          <p:nvPr/>
        </p:nvSpPr>
        <p:spPr>
          <a:xfrm>
            <a:off x="524763" y="6593492"/>
            <a:ext cx="8619237" cy="276999"/>
          </a:xfrm>
          <a:prstGeom prst="rect">
            <a:avLst/>
          </a:prstGeom>
        </p:spPr>
        <p:txBody>
          <a:bodyPr wrap="square">
            <a:spAutoFit/>
          </a:bodyPr>
          <a:lstStyle/>
          <a:p>
            <a:pPr algn="r"/>
            <a:r>
              <a:rPr lang="en-US" sz="1200" dirty="0">
                <a:hlinkClick r:id="rId5"/>
              </a:rPr>
              <a:t>http://neurobio.drexelmed.edu/education/pil/microanatomy/Cases/01_Quintana/4_Epithelium/Images/</a:t>
            </a:r>
            <a:r>
              <a:rPr lang="en-US" sz="1200" dirty="0" smtClean="0">
                <a:hlinkClick r:id="rId5"/>
              </a:rPr>
              <a:t>alveolarepithelium.jpg</a:t>
            </a:r>
            <a:endParaRPr lang="en-US" sz="1200" dirty="0"/>
          </a:p>
        </p:txBody>
      </p:sp>
      <p:sp>
        <p:nvSpPr>
          <p:cNvPr id="12" name="TextBox 11"/>
          <p:cNvSpPr txBox="1"/>
          <p:nvPr/>
        </p:nvSpPr>
        <p:spPr>
          <a:xfrm>
            <a:off x="7806869" y="2073184"/>
            <a:ext cx="896249" cy="461665"/>
          </a:xfrm>
          <a:prstGeom prst="rect">
            <a:avLst/>
          </a:prstGeom>
          <a:noFill/>
        </p:spPr>
        <p:txBody>
          <a:bodyPr wrap="none" rtlCol="0">
            <a:spAutoFit/>
          </a:bodyPr>
          <a:lstStyle/>
          <a:p>
            <a:r>
              <a:rPr lang="en-US" sz="1200" b="1" dirty="0" smtClean="0"/>
              <a:t>Connective</a:t>
            </a:r>
          </a:p>
          <a:p>
            <a:r>
              <a:rPr lang="en-US" sz="1200" b="1" dirty="0" smtClean="0"/>
              <a:t>tissue</a:t>
            </a:r>
            <a:endParaRPr lang="en-US" sz="1200" b="1" dirty="0"/>
          </a:p>
        </p:txBody>
      </p:sp>
      <p:sp>
        <p:nvSpPr>
          <p:cNvPr id="13" name="TextBox 12"/>
          <p:cNvSpPr txBox="1"/>
          <p:nvPr/>
        </p:nvSpPr>
        <p:spPr>
          <a:xfrm>
            <a:off x="2487002" y="3812825"/>
            <a:ext cx="2424782" cy="1384995"/>
          </a:xfrm>
          <a:prstGeom prst="rect">
            <a:avLst/>
          </a:prstGeom>
          <a:solidFill>
            <a:schemeClr val="bg1"/>
          </a:solidFill>
        </p:spPr>
        <p:txBody>
          <a:bodyPr wrap="square" rtlCol="0">
            <a:spAutoFit/>
          </a:bodyPr>
          <a:lstStyle/>
          <a:p>
            <a:pPr algn="ctr"/>
            <a:r>
              <a:rPr lang="en-US" sz="1400" b="1" dirty="0">
                <a:solidFill>
                  <a:srgbClr val="FF0000"/>
                </a:solidFill>
              </a:rPr>
              <a:t>Type I </a:t>
            </a:r>
            <a:r>
              <a:rPr lang="en-US" sz="1400" b="1" dirty="0" err="1">
                <a:solidFill>
                  <a:srgbClr val="FF0000"/>
                </a:solidFill>
              </a:rPr>
              <a:t>pneumocytes</a:t>
            </a:r>
            <a:r>
              <a:rPr lang="en-US" sz="1400" b="1" dirty="0">
                <a:solidFill>
                  <a:srgbClr val="FF0000"/>
                </a:solidFill>
              </a:rPr>
              <a:t> </a:t>
            </a:r>
            <a:endParaRPr lang="en-US" sz="1400" b="1" dirty="0" smtClean="0">
              <a:solidFill>
                <a:srgbClr val="FF0000"/>
              </a:solidFill>
            </a:endParaRPr>
          </a:p>
          <a:p>
            <a:pPr marL="285750" indent="-285750">
              <a:buFont typeface="Arial"/>
              <a:buChar char="•"/>
            </a:pPr>
            <a:r>
              <a:rPr lang="en-US" sz="1400" dirty="0" smtClean="0"/>
              <a:t>A Single layer of cells form the walls of an alveolus</a:t>
            </a:r>
          </a:p>
          <a:p>
            <a:pPr marL="285750" indent="-285750">
              <a:buFont typeface="Arial"/>
              <a:buChar char="•"/>
            </a:pPr>
            <a:r>
              <a:rPr lang="en-US" sz="1400" dirty="0" smtClean="0"/>
              <a:t>Extremely thin – short diffusion distance</a:t>
            </a:r>
          </a:p>
          <a:p>
            <a:pPr marL="285750" indent="-285750">
              <a:buFont typeface="Arial"/>
              <a:buChar char="•"/>
            </a:pPr>
            <a:r>
              <a:rPr lang="en-US" sz="1400" dirty="0" smtClean="0"/>
              <a:t>Permeable – aids diffusion </a:t>
            </a:r>
            <a:endParaRPr lang="en-US" sz="1400" dirty="0"/>
          </a:p>
        </p:txBody>
      </p:sp>
      <p:sp>
        <p:nvSpPr>
          <p:cNvPr id="14" name="TextBox 13"/>
          <p:cNvSpPr txBox="1"/>
          <p:nvPr/>
        </p:nvSpPr>
        <p:spPr>
          <a:xfrm>
            <a:off x="4911784" y="4230368"/>
            <a:ext cx="2350939" cy="954107"/>
          </a:xfrm>
          <a:prstGeom prst="rect">
            <a:avLst/>
          </a:prstGeom>
          <a:solidFill>
            <a:schemeClr val="bg1"/>
          </a:solidFill>
        </p:spPr>
        <p:txBody>
          <a:bodyPr wrap="square" rtlCol="0">
            <a:spAutoFit/>
          </a:bodyPr>
          <a:lstStyle/>
          <a:p>
            <a:pPr algn="ctr"/>
            <a:r>
              <a:rPr lang="en-US" sz="1400" b="1" dirty="0">
                <a:solidFill>
                  <a:srgbClr val="000090"/>
                </a:solidFill>
              </a:rPr>
              <a:t>Type </a:t>
            </a:r>
            <a:r>
              <a:rPr lang="en-US" sz="1400" b="1" dirty="0" smtClean="0">
                <a:solidFill>
                  <a:srgbClr val="000090"/>
                </a:solidFill>
              </a:rPr>
              <a:t>II </a:t>
            </a:r>
            <a:r>
              <a:rPr lang="en-US" sz="1400" b="1" dirty="0" err="1">
                <a:solidFill>
                  <a:srgbClr val="000090"/>
                </a:solidFill>
              </a:rPr>
              <a:t>pneumocytes</a:t>
            </a:r>
            <a:r>
              <a:rPr lang="en-US" sz="1400" b="1" dirty="0">
                <a:solidFill>
                  <a:srgbClr val="000090"/>
                </a:solidFill>
              </a:rPr>
              <a:t> </a:t>
            </a:r>
            <a:endParaRPr lang="en-US" sz="1400" b="1" dirty="0" smtClean="0">
              <a:solidFill>
                <a:srgbClr val="000090"/>
              </a:solidFill>
            </a:endParaRPr>
          </a:p>
          <a:p>
            <a:pPr marL="285750" indent="-285750">
              <a:buFont typeface="Arial"/>
              <a:buChar char="•"/>
            </a:pPr>
            <a:r>
              <a:rPr lang="en-US" sz="1400" dirty="0" smtClean="0"/>
              <a:t>Secrete fluid to moisten the inner surface of the alveolus</a:t>
            </a:r>
            <a:endParaRPr lang="en-US" sz="1400" dirty="0"/>
          </a:p>
        </p:txBody>
      </p:sp>
      <p:sp>
        <p:nvSpPr>
          <p:cNvPr id="2" name="TextBox 1"/>
          <p:cNvSpPr txBox="1"/>
          <p:nvPr/>
        </p:nvSpPr>
        <p:spPr>
          <a:xfrm>
            <a:off x="104950" y="724159"/>
            <a:ext cx="4082658" cy="461665"/>
          </a:xfrm>
          <a:prstGeom prst="rect">
            <a:avLst/>
          </a:prstGeom>
          <a:solidFill>
            <a:schemeClr val="bg1"/>
          </a:solidFill>
        </p:spPr>
        <p:txBody>
          <a:bodyPr wrap="square" rtlCol="0">
            <a:spAutoFit/>
          </a:bodyPr>
          <a:lstStyle/>
          <a:p>
            <a:r>
              <a:rPr lang="en-US" sz="2400" dirty="0" smtClean="0"/>
              <a:t>Alveoli walls and gas exchange</a:t>
            </a:r>
            <a:endParaRPr lang="en-US" sz="2400" dirty="0"/>
          </a:p>
        </p:txBody>
      </p:sp>
      <p:sp>
        <p:nvSpPr>
          <p:cNvPr id="4" name="Rectangle 3"/>
          <p:cNvSpPr/>
          <p:nvPr/>
        </p:nvSpPr>
        <p:spPr>
          <a:xfrm>
            <a:off x="4888830" y="5079515"/>
            <a:ext cx="4147550" cy="1384995"/>
          </a:xfrm>
          <a:prstGeom prst="rect">
            <a:avLst/>
          </a:prstGeom>
          <a:noFill/>
        </p:spPr>
        <p:txBody>
          <a:bodyPr wrap="square" rtlCol="0">
            <a:spAutoFit/>
          </a:bodyPr>
          <a:lstStyle/>
          <a:p>
            <a:pPr marL="285750" indent="-285750">
              <a:buFont typeface="Arial"/>
              <a:buChar char="•"/>
            </a:pPr>
            <a:r>
              <a:rPr lang="en-US" sz="1400" dirty="0"/>
              <a:t>Fluid aids </a:t>
            </a:r>
            <a:r>
              <a:rPr lang="en-US" sz="1400" dirty="0" smtClean="0"/>
              <a:t>diffusion </a:t>
            </a:r>
            <a:r>
              <a:rPr lang="en-US" sz="1400" dirty="0"/>
              <a:t>of gases</a:t>
            </a:r>
          </a:p>
          <a:p>
            <a:pPr marL="285750" indent="-285750">
              <a:buFont typeface="Arial"/>
              <a:buChar char="•"/>
            </a:pPr>
            <a:r>
              <a:rPr lang="en-US" sz="1400" dirty="0" smtClean="0"/>
              <a:t>Fluid </a:t>
            </a:r>
            <a:r>
              <a:rPr lang="en-US" sz="1400" dirty="0"/>
              <a:t>contains surfactant to prevent the walls sticking together – maintains the lumen</a:t>
            </a:r>
          </a:p>
          <a:p>
            <a:pPr marL="285750" indent="-285750">
              <a:buFont typeface="Arial"/>
              <a:buChar char="•"/>
            </a:pPr>
            <a:r>
              <a:rPr lang="en-US" sz="1400" dirty="0"/>
              <a:t>Can divide to form Type I </a:t>
            </a:r>
            <a:r>
              <a:rPr lang="en-US" sz="1400" dirty="0" err="1"/>
              <a:t>pneumocytes</a:t>
            </a:r>
            <a:r>
              <a:rPr lang="en-US" sz="1400" dirty="0"/>
              <a:t> – repair damage</a:t>
            </a:r>
          </a:p>
          <a:p>
            <a:pPr marL="285750" indent="-285750">
              <a:buFont typeface="Arial"/>
              <a:buChar char="•"/>
            </a:pPr>
            <a:endParaRPr lang="en-US" sz="1400" dirty="0"/>
          </a:p>
        </p:txBody>
      </p:sp>
    </p:spTree>
    <p:extLst>
      <p:ext uri="{BB962C8B-B14F-4D97-AF65-F5344CB8AC3E}">
        <p14:creationId xmlns:p14="http://schemas.microsoft.com/office/powerpoint/2010/main" val="26602740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77775" y="494107"/>
            <a:ext cx="4066225" cy="4066225"/>
          </a:xfrm>
          <a:prstGeom prst="rect">
            <a:avLst/>
          </a:prstGeom>
        </p:spPr>
      </p:pic>
      <p:sp>
        <p:nvSpPr>
          <p:cNvPr id="3" name="Title 1"/>
          <p:cNvSpPr txBox="1">
            <a:spLocks/>
          </p:cNvSpPr>
          <p:nvPr/>
        </p:nvSpPr>
        <p:spPr>
          <a:xfrm>
            <a:off x="0" y="4762"/>
            <a:ext cx="9144000" cy="369333"/>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6.4.</a:t>
            </a:r>
            <a:r>
              <a:rPr lang="en-US" sz="1400" dirty="0">
                <a:latin typeface="Arial"/>
                <a:cs typeface="Arial"/>
              </a:rPr>
              <a:t>A2 Causes and consequences of emphysema</a:t>
            </a:r>
            <a:r>
              <a:rPr lang="en-US" sz="1400" dirty="0" smtClean="0">
                <a:latin typeface="Arial"/>
                <a:cs typeface="Arial"/>
              </a:rPr>
              <a:t>.</a:t>
            </a:r>
            <a:endParaRPr lang="en-US" sz="1400" dirty="0">
              <a:latin typeface="Arial"/>
              <a:cs typeface="Arial"/>
            </a:endParaRPr>
          </a:p>
        </p:txBody>
      </p:sp>
      <p:sp>
        <p:nvSpPr>
          <p:cNvPr id="2" name="TextBox 1"/>
          <p:cNvSpPr txBox="1"/>
          <p:nvPr/>
        </p:nvSpPr>
        <p:spPr>
          <a:xfrm>
            <a:off x="100063" y="491979"/>
            <a:ext cx="2790018" cy="461665"/>
          </a:xfrm>
          <a:prstGeom prst="rect">
            <a:avLst/>
          </a:prstGeom>
          <a:noFill/>
        </p:spPr>
        <p:txBody>
          <a:bodyPr wrap="square" rtlCol="0">
            <a:spAutoFit/>
          </a:bodyPr>
          <a:lstStyle/>
          <a:p>
            <a:r>
              <a:rPr lang="en-US" sz="2400" dirty="0"/>
              <a:t>E</a:t>
            </a:r>
            <a:r>
              <a:rPr lang="en-US" sz="2400" dirty="0" smtClean="0"/>
              <a:t>mphysema</a:t>
            </a:r>
            <a:endParaRPr lang="en-US" sz="2400" dirty="0"/>
          </a:p>
        </p:txBody>
      </p:sp>
      <p:sp>
        <p:nvSpPr>
          <p:cNvPr id="4" name="Rectangle 3"/>
          <p:cNvSpPr/>
          <p:nvPr/>
        </p:nvSpPr>
        <p:spPr>
          <a:xfrm>
            <a:off x="3118046" y="6581001"/>
            <a:ext cx="6025954" cy="276999"/>
          </a:xfrm>
          <a:prstGeom prst="rect">
            <a:avLst/>
          </a:prstGeom>
        </p:spPr>
        <p:txBody>
          <a:bodyPr wrap="square">
            <a:spAutoFit/>
          </a:bodyPr>
          <a:lstStyle/>
          <a:p>
            <a:pPr algn="r"/>
            <a:r>
              <a:rPr lang="en-US" sz="1200" dirty="0">
                <a:hlinkClick r:id="rId3"/>
              </a:rPr>
              <a:t>https://commons.wikimedia.org/wiki/</a:t>
            </a:r>
            <a:r>
              <a:rPr lang="en-US" sz="1200" dirty="0" smtClean="0">
                <a:hlinkClick r:id="rId3"/>
              </a:rPr>
              <a:t>File:Blausen_0343_Emphysema.png</a:t>
            </a:r>
            <a:endParaRPr lang="en-US" sz="1200" dirty="0"/>
          </a:p>
        </p:txBody>
      </p:sp>
      <p:sp>
        <p:nvSpPr>
          <p:cNvPr id="6" name="Rectangle 5"/>
          <p:cNvSpPr/>
          <p:nvPr/>
        </p:nvSpPr>
        <p:spPr>
          <a:xfrm>
            <a:off x="-1" y="1013647"/>
            <a:ext cx="4440122" cy="1323439"/>
          </a:xfrm>
          <a:prstGeom prst="rect">
            <a:avLst/>
          </a:prstGeom>
          <a:solidFill>
            <a:srgbClr val="FFFFFF"/>
          </a:solidFill>
        </p:spPr>
        <p:txBody>
          <a:bodyPr wrap="square">
            <a:spAutoFit/>
          </a:bodyPr>
          <a:lstStyle/>
          <a:p>
            <a:r>
              <a:rPr lang="en-US" sz="1600" dirty="0"/>
              <a:t>The main </a:t>
            </a:r>
            <a:r>
              <a:rPr lang="en-US" sz="1600" b="1" dirty="0">
                <a:solidFill>
                  <a:srgbClr val="FF0000"/>
                </a:solidFill>
              </a:rPr>
              <a:t>cause</a:t>
            </a:r>
            <a:r>
              <a:rPr lang="en-US" sz="1600" dirty="0">
                <a:solidFill>
                  <a:srgbClr val="FF0000"/>
                </a:solidFill>
              </a:rPr>
              <a:t> </a:t>
            </a:r>
            <a:r>
              <a:rPr lang="en-US" sz="1600" dirty="0"/>
              <a:t>of emphysema is </a:t>
            </a:r>
            <a:r>
              <a:rPr lang="en-US" sz="1600" dirty="0">
                <a:solidFill>
                  <a:srgbClr val="FF0000"/>
                </a:solidFill>
              </a:rPr>
              <a:t>smoking</a:t>
            </a:r>
            <a:r>
              <a:rPr lang="en-US" sz="1600" dirty="0"/>
              <a:t> but it can also develop in people with a long history of </a:t>
            </a:r>
            <a:r>
              <a:rPr lang="en-US" sz="1600" dirty="0">
                <a:solidFill>
                  <a:srgbClr val="FF0000"/>
                </a:solidFill>
              </a:rPr>
              <a:t>chest infections</a:t>
            </a:r>
            <a:r>
              <a:rPr lang="en-US" sz="1600" dirty="0" smtClean="0"/>
              <a:t>. </a:t>
            </a:r>
            <a:r>
              <a:rPr lang="en-US" sz="1600" dirty="0"/>
              <a:t>emphysema </a:t>
            </a:r>
            <a:r>
              <a:rPr lang="en-US" sz="1600" dirty="0" smtClean="0"/>
              <a:t>can also be caused by </a:t>
            </a:r>
            <a:r>
              <a:rPr lang="en-US" sz="1600" dirty="0" smtClean="0">
                <a:solidFill>
                  <a:srgbClr val="FF0000"/>
                </a:solidFill>
              </a:rPr>
              <a:t>air pollution</a:t>
            </a:r>
            <a:r>
              <a:rPr lang="en-US" sz="1600" dirty="0" smtClean="0"/>
              <a:t>. All of which cause an </a:t>
            </a:r>
            <a:r>
              <a:rPr lang="en-US" sz="1600" dirty="0">
                <a:solidFill>
                  <a:srgbClr val="FF0000"/>
                </a:solidFill>
              </a:rPr>
              <a:t>inflammatory </a:t>
            </a:r>
            <a:r>
              <a:rPr lang="en-US" sz="1600" dirty="0" smtClean="0">
                <a:solidFill>
                  <a:srgbClr val="FF0000"/>
                </a:solidFill>
              </a:rPr>
              <a:t>response</a:t>
            </a:r>
            <a:r>
              <a:rPr lang="en-US" sz="1600" dirty="0"/>
              <a:t> </a:t>
            </a:r>
            <a:r>
              <a:rPr lang="en-US" sz="1600" dirty="0" smtClean="0"/>
              <a:t>in the lungs.</a:t>
            </a:r>
            <a:endParaRPr lang="en-US" sz="1600" dirty="0"/>
          </a:p>
        </p:txBody>
      </p:sp>
      <p:sp>
        <p:nvSpPr>
          <p:cNvPr id="7" name="Rectangle 6"/>
          <p:cNvSpPr/>
          <p:nvPr/>
        </p:nvSpPr>
        <p:spPr>
          <a:xfrm>
            <a:off x="6465759" y="5042315"/>
            <a:ext cx="2440066" cy="1323439"/>
          </a:xfrm>
          <a:prstGeom prst="rect">
            <a:avLst/>
          </a:prstGeom>
          <a:solidFill>
            <a:srgbClr val="FFFFFF"/>
          </a:solidFill>
        </p:spPr>
        <p:txBody>
          <a:bodyPr wrap="square">
            <a:spAutoFit/>
          </a:bodyPr>
          <a:lstStyle/>
          <a:p>
            <a:r>
              <a:rPr lang="en-US" sz="1600" dirty="0"/>
              <a:t>Symptoms </a:t>
            </a:r>
            <a:r>
              <a:rPr lang="en-US" sz="1600" dirty="0" smtClean="0"/>
              <a:t>include:</a:t>
            </a:r>
          </a:p>
          <a:p>
            <a:pPr marL="285750" indent="-285750">
              <a:buFont typeface="Arial"/>
              <a:buChar char="•"/>
            </a:pPr>
            <a:r>
              <a:rPr lang="en-US" sz="1600" b="1" dirty="0" smtClean="0"/>
              <a:t>Difficulty breathing</a:t>
            </a:r>
          </a:p>
          <a:p>
            <a:pPr marL="285750" indent="-285750">
              <a:buFont typeface="Arial"/>
              <a:buChar char="•"/>
            </a:pPr>
            <a:r>
              <a:rPr lang="en-US" sz="1600" b="1" dirty="0" smtClean="0"/>
              <a:t>Cough</a:t>
            </a:r>
          </a:p>
          <a:p>
            <a:pPr marL="285750" indent="-285750">
              <a:buFont typeface="Arial"/>
              <a:buChar char="•"/>
            </a:pPr>
            <a:r>
              <a:rPr lang="en-US" sz="1600" dirty="0" smtClean="0"/>
              <a:t>Loss </a:t>
            </a:r>
            <a:r>
              <a:rPr lang="en-US" sz="1600" dirty="0"/>
              <a:t>of </a:t>
            </a:r>
            <a:r>
              <a:rPr lang="en-US" sz="1600" dirty="0" smtClean="0"/>
              <a:t>appetite</a:t>
            </a:r>
          </a:p>
          <a:p>
            <a:pPr marL="285750" indent="-285750">
              <a:buFont typeface="Arial"/>
              <a:buChar char="•"/>
            </a:pPr>
            <a:r>
              <a:rPr lang="en-US" sz="1600" dirty="0" smtClean="0"/>
              <a:t>Weight </a:t>
            </a:r>
            <a:r>
              <a:rPr lang="en-US" sz="1600" dirty="0"/>
              <a:t>loss</a:t>
            </a:r>
          </a:p>
        </p:txBody>
      </p:sp>
      <p:sp>
        <p:nvSpPr>
          <p:cNvPr id="9" name="Rectangle 8"/>
          <p:cNvSpPr/>
          <p:nvPr/>
        </p:nvSpPr>
        <p:spPr>
          <a:xfrm>
            <a:off x="-1" y="2387091"/>
            <a:ext cx="4572000" cy="1569660"/>
          </a:xfrm>
          <a:prstGeom prst="rect">
            <a:avLst/>
          </a:prstGeom>
          <a:solidFill>
            <a:srgbClr val="FFFFFF"/>
          </a:solidFill>
        </p:spPr>
        <p:txBody>
          <a:bodyPr>
            <a:spAutoFit/>
          </a:bodyPr>
          <a:lstStyle/>
          <a:p>
            <a:r>
              <a:rPr lang="en-US" sz="1600" dirty="0" smtClean="0">
                <a:solidFill>
                  <a:schemeClr val="accent4">
                    <a:lumMod val="75000"/>
                  </a:schemeClr>
                </a:solidFill>
              </a:rPr>
              <a:t>Protease</a:t>
            </a:r>
            <a:r>
              <a:rPr lang="en-US" sz="1600" dirty="0" smtClean="0"/>
              <a:t> is released by leukocytes (white blood cells) and inflamed lung tissue. The protease </a:t>
            </a:r>
            <a:r>
              <a:rPr lang="en-US" sz="1600" dirty="0" smtClean="0">
                <a:solidFill>
                  <a:srgbClr val="604A7B"/>
                </a:solidFill>
              </a:rPr>
              <a:t>breaks down</a:t>
            </a:r>
            <a:r>
              <a:rPr lang="en-US" sz="1600" dirty="0" smtClean="0"/>
              <a:t> the </a:t>
            </a:r>
            <a:r>
              <a:rPr lang="en-US" sz="1600" dirty="0">
                <a:solidFill>
                  <a:srgbClr val="604A7B"/>
                </a:solidFill>
              </a:rPr>
              <a:t>connective </a:t>
            </a:r>
            <a:r>
              <a:rPr lang="en-US" sz="1600" dirty="0" smtClean="0">
                <a:solidFill>
                  <a:srgbClr val="604A7B"/>
                </a:solidFill>
              </a:rPr>
              <a:t>tissue</a:t>
            </a:r>
            <a:r>
              <a:rPr lang="en-US" sz="1600" dirty="0" smtClean="0"/>
              <a:t>, such as elastin) of </a:t>
            </a:r>
            <a:r>
              <a:rPr lang="en-US" sz="1600" dirty="0"/>
              <a:t>the </a:t>
            </a:r>
            <a:r>
              <a:rPr lang="en-US" sz="1600" dirty="0" smtClean="0"/>
              <a:t>lungs. This results in the </a:t>
            </a:r>
            <a:r>
              <a:rPr lang="en-US" sz="1600" dirty="0" smtClean="0">
                <a:solidFill>
                  <a:srgbClr val="604A7B"/>
                </a:solidFill>
              </a:rPr>
              <a:t>destruction</a:t>
            </a:r>
            <a:r>
              <a:rPr lang="en-US" sz="1600" dirty="0" smtClean="0"/>
              <a:t> </a:t>
            </a:r>
            <a:r>
              <a:rPr lang="en-US" sz="1600" dirty="0"/>
              <a:t>of small </a:t>
            </a:r>
            <a:r>
              <a:rPr lang="en-US" sz="1600" dirty="0" smtClean="0"/>
              <a:t>airways and alveoli. This results in the </a:t>
            </a:r>
            <a:r>
              <a:rPr lang="en-US" sz="1600" dirty="0"/>
              <a:t>formation of large air </a:t>
            </a:r>
            <a:r>
              <a:rPr lang="en-US" sz="1600" dirty="0" smtClean="0"/>
              <a:t>pockets and the </a:t>
            </a:r>
            <a:r>
              <a:rPr lang="en-US" sz="1600" dirty="0">
                <a:solidFill>
                  <a:srgbClr val="604A7B"/>
                </a:solidFill>
              </a:rPr>
              <a:t>breakdown</a:t>
            </a:r>
            <a:r>
              <a:rPr lang="en-US" sz="1600" dirty="0"/>
              <a:t> of </a:t>
            </a:r>
            <a:r>
              <a:rPr lang="en-US" sz="1600" dirty="0" smtClean="0">
                <a:solidFill>
                  <a:srgbClr val="604A7B"/>
                </a:solidFill>
              </a:rPr>
              <a:t>capillaries</a:t>
            </a:r>
            <a:r>
              <a:rPr lang="en-US" sz="1600" dirty="0" smtClean="0"/>
              <a:t>.</a:t>
            </a:r>
            <a:endParaRPr lang="en-US" sz="1600" dirty="0"/>
          </a:p>
        </p:txBody>
      </p:sp>
      <p:sp>
        <p:nvSpPr>
          <p:cNvPr id="12" name="Rectangle 11"/>
          <p:cNvSpPr/>
          <p:nvPr/>
        </p:nvSpPr>
        <p:spPr>
          <a:xfrm>
            <a:off x="0" y="4046760"/>
            <a:ext cx="4572000" cy="1569660"/>
          </a:xfrm>
          <a:prstGeom prst="rect">
            <a:avLst/>
          </a:prstGeom>
          <a:solidFill>
            <a:srgbClr val="FFFFFF"/>
          </a:solidFill>
        </p:spPr>
        <p:txBody>
          <a:bodyPr wrap="square">
            <a:spAutoFit/>
          </a:bodyPr>
          <a:lstStyle/>
          <a:p>
            <a:r>
              <a:rPr lang="en-US" sz="1600" dirty="0" smtClean="0">
                <a:solidFill>
                  <a:srgbClr val="008000"/>
                </a:solidFill>
              </a:rPr>
              <a:t>Consequently </a:t>
            </a:r>
            <a:r>
              <a:rPr lang="en-US" sz="1600" dirty="0"/>
              <a:t>l</a:t>
            </a:r>
            <a:r>
              <a:rPr lang="en-US" sz="1600" dirty="0" smtClean="0"/>
              <a:t>arge </a:t>
            </a:r>
            <a:r>
              <a:rPr lang="en-US" sz="1600" dirty="0"/>
              <a:t>air </a:t>
            </a:r>
            <a:r>
              <a:rPr lang="en-US" sz="1600" dirty="0" smtClean="0"/>
              <a:t>pockets have a much </a:t>
            </a:r>
            <a:r>
              <a:rPr lang="en-US" sz="1600" dirty="0" smtClean="0">
                <a:solidFill>
                  <a:srgbClr val="008000"/>
                </a:solidFill>
              </a:rPr>
              <a:t>lower surface area to volume ratio</a:t>
            </a:r>
            <a:r>
              <a:rPr lang="en-US" sz="1600" dirty="0" smtClean="0"/>
              <a:t> than the alveoli which causes </a:t>
            </a:r>
            <a:r>
              <a:rPr lang="en-US" sz="1600" dirty="0" smtClean="0">
                <a:solidFill>
                  <a:srgbClr val="008000"/>
                </a:solidFill>
              </a:rPr>
              <a:t>insufficient ventilation</a:t>
            </a:r>
            <a:r>
              <a:rPr lang="en-US" sz="1600" dirty="0" smtClean="0"/>
              <a:t>. When combined with the reduced blood supply this in turn means </a:t>
            </a:r>
            <a:r>
              <a:rPr lang="en-US" sz="1600" dirty="0" smtClean="0">
                <a:solidFill>
                  <a:srgbClr val="008000"/>
                </a:solidFill>
              </a:rPr>
              <a:t>inefficient gas exchange </a:t>
            </a:r>
            <a:r>
              <a:rPr lang="en-US" sz="1600" dirty="0" smtClean="0"/>
              <a:t>and hence </a:t>
            </a:r>
            <a:r>
              <a:rPr lang="en-US" sz="1600" dirty="0" smtClean="0">
                <a:solidFill>
                  <a:srgbClr val="008000"/>
                </a:solidFill>
              </a:rPr>
              <a:t>low </a:t>
            </a:r>
            <a:r>
              <a:rPr lang="en-US" sz="1600" dirty="0">
                <a:solidFill>
                  <a:srgbClr val="008000"/>
                </a:solidFill>
              </a:rPr>
              <a:t>blood oxygen </a:t>
            </a:r>
            <a:r>
              <a:rPr lang="en-US" sz="1600" dirty="0" smtClean="0">
                <a:solidFill>
                  <a:srgbClr val="008000"/>
                </a:solidFill>
              </a:rPr>
              <a:t>levels</a:t>
            </a:r>
            <a:r>
              <a:rPr lang="en-US" sz="1600" dirty="0" smtClean="0"/>
              <a:t>.</a:t>
            </a:r>
            <a:endParaRPr lang="en-US" sz="1600" dirty="0"/>
          </a:p>
        </p:txBody>
      </p:sp>
      <p:sp>
        <p:nvSpPr>
          <p:cNvPr id="13" name="Rectangle 12"/>
          <p:cNvSpPr/>
          <p:nvPr/>
        </p:nvSpPr>
        <p:spPr>
          <a:xfrm>
            <a:off x="1893759" y="5822832"/>
            <a:ext cx="4572000" cy="615553"/>
          </a:xfrm>
          <a:prstGeom prst="rect">
            <a:avLst/>
          </a:prstGeom>
        </p:spPr>
        <p:txBody>
          <a:bodyPr>
            <a:spAutoFit/>
          </a:bodyPr>
          <a:lstStyle/>
          <a:p>
            <a:r>
              <a:rPr lang="en-US" sz="1700" dirty="0">
                <a:solidFill>
                  <a:schemeClr val="tx1">
                    <a:lumMod val="50000"/>
                    <a:lumOff val="50000"/>
                  </a:schemeClr>
                </a:solidFill>
              </a:rPr>
              <a:t>Emphysema is not curable, but there are treatments that can help you manage the disease</a:t>
            </a:r>
          </a:p>
        </p:txBody>
      </p:sp>
      <p:pic>
        <p:nvPicPr>
          <p:cNvPr id="14" name="Picture 13">
            <a:hlinkClick r:id="rId4"/>
          </p:cNvPr>
          <p:cNvPicPr>
            <a:picLocks noChangeAspect="1"/>
          </p:cNvPicPr>
          <p:nvPr/>
        </p:nvPicPr>
        <p:blipFill>
          <a:blip r:embed="rId5"/>
          <a:stretch>
            <a:fillRect/>
          </a:stretch>
        </p:blipFill>
        <p:spPr>
          <a:xfrm>
            <a:off x="100063" y="5822832"/>
            <a:ext cx="1726561" cy="612929"/>
          </a:xfrm>
          <a:prstGeom prst="rect">
            <a:avLst/>
          </a:prstGeom>
        </p:spPr>
      </p:pic>
    </p:spTree>
    <p:extLst>
      <p:ext uri="{BB962C8B-B14F-4D97-AF65-F5344CB8AC3E}">
        <p14:creationId xmlns:p14="http://schemas.microsoft.com/office/powerpoint/2010/main" val="26602740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4763"/>
            <a:ext cx="9144000" cy="511808"/>
          </a:xfrm>
        </p:spPr>
        <p:txBody>
          <a:bodyPr>
            <a:noAutofit/>
          </a:bodyPr>
          <a:lstStyle/>
          <a:p>
            <a:pPr fontAlgn="ctr"/>
            <a:r>
              <a:rPr lang="en-US" sz="1600" b="1" dirty="0" smtClean="0">
                <a:latin typeface="Arial"/>
                <a:cs typeface="Arial"/>
              </a:rPr>
              <a:t>Review: </a:t>
            </a:r>
            <a:r>
              <a:rPr lang="en-US" sz="1600" dirty="0" smtClean="0">
                <a:latin typeface="Arial"/>
                <a:cs typeface="Arial"/>
              </a:rPr>
              <a:t>1.6</a:t>
            </a:r>
            <a:r>
              <a:rPr lang="en-US" sz="1600" dirty="0">
                <a:latin typeface="Arial"/>
                <a:cs typeface="Arial"/>
              </a:rPr>
              <a:t>.</a:t>
            </a:r>
            <a:r>
              <a:rPr lang="en-US" sz="1600" dirty="0" smtClean="0">
                <a:latin typeface="Arial"/>
                <a:cs typeface="Arial"/>
              </a:rPr>
              <a:t>U6 Mutagens</a:t>
            </a:r>
            <a:r>
              <a:rPr lang="en-US" sz="1600" dirty="0">
                <a:latin typeface="Arial"/>
                <a:cs typeface="Arial"/>
              </a:rPr>
              <a:t>, oncogenes and metastasis are involved in the development of primary and secondary </a:t>
            </a:r>
            <a:r>
              <a:rPr lang="en-US" sz="1600" dirty="0" err="1">
                <a:latin typeface="Arial"/>
                <a:cs typeface="Arial"/>
              </a:rPr>
              <a:t>tumours</a:t>
            </a:r>
            <a:r>
              <a:rPr lang="en-US" sz="1600" dirty="0">
                <a:latin typeface="Arial"/>
                <a:cs typeface="Arial"/>
              </a:rPr>
              <a:t>.</a:t>
            </a:r>
            <a:endParaRPr lang="en-US" sz="1600" dirty="0">
              <a:solidFill>
                <a:srgbClr val="000000"/>
              </a:solidFill>
              <a:latin typeface="Arial"/>
              <a:cs typeface="Arial"/>
            </a:endParaRPr>
          </a:p>
        </p:txBody>
      </p:sp>
      <p:sp>
        <p:nvSpPr>
          <p:cNvPr id="3" name="Rectangle 2"/>
          <p:cNvSpPr/>
          <p:nvPr/>
        </p:nvSpPr>
        <p:spPr>
          <a:xfrm>
            <a:off x="96633" y="689386"/>
            <a:ext cx="8420970" cy="1754327"/>
          </a:xfrm>
          <a:prstGeom prst="rect">
            <a:avLst/>
          </a:prstGeom>
        </p:spPr>
        <p:txBody>
          <a:bodyPr wrap="square">
            <a:spAutoFit/>
          </a:bodyPr>
          <a:lstStyle/>
          <a:p>
            <a:r>
              <a:rPr lang="en-GB" b="1" dirty="0"/>
              <a:t>Tumours</a:t>
            </a:r>
            <a:r>
              <a:rPr lang="en-GB" dirty="0"/>
              <a:t> are abnormal growth of tissue that develop at any stage of life in any part of the </a:t>
            </a:r>
            <a:r>
              <a:rPr lang="en-GB" dirty="0" smtClean="0"/>
              <a:t>body. A </a:t>
            </a:r>
            <a:r>
              <a:rPr lang="en-GB" b="1" dirty="0" smtClean="0"/>
              <a:t>cancer</a:t>
            </a:r>
            <a:r>
              <a:rPr lang="en-GB" dirty="0" smtClean="0"/>
              <a:t> is a malignant  tumour and is named after the part of the body where the cancer (</a:t>
            </a:r>
            <a:r>
              <a:rPr lang="en-GB" dirty="0"/>
              <a:t>primary </a:t>
            </a:r>
            <a:r>
              <a:rPr lang="en-GB" dirty="0" smtClean="0"/>
              <a:t>tumour) first develops. </a:t>
            </a:r>
            <a:r>
              <a:rPr lang="en-GB" dirty="0"/>
              <a:t>Use the links </a:t>
            </a:r>
            <a:r>
              <a:rPr lang="en-GB" dirty="0" smtClean="0"/>
              <a:t>to find out:</a:t>
            </a:r>
          </a:p>
          <a:p>
            <a:pPr marL="285750" indent="-285750">
              <a:buFont typeface="Arial"/>
              <a:buChar char="•"/>
            </a:pPr>
            <a:r>
              <a:rPr lang="en-GB" dirty="0" smtClean="0"/>
              <a:t>most common types of cancer</a:t>
            </a:r>
          </a:p>
          <a:p>
            <a:pPr marL="285750" indent="-285750">
              <a:buFont typeface="Arial"/>
              <a:buChar char="•"/>
            </a:pPr>
            <a:r>
              <a:rPr lang="en-GB" dirty="0" smtClean="0"/>
              <a:t>what causes cancer and associated risk factors</a:t>
            </a:r>
          </a:p>
          <a:p>
            <a:pPr marL="285750" indent="-285750">
              <a:buFont typeface="Arial"/>
              <a:buChar char="•"/>
            </a:pPr>
            <a:r>
              <a:rPr lang="en-GB" dirty="0" smtClean="0"/>
              <a:t>how cancer can be treated</a:t>
            </a:r>
          </a:p>
        </p:txBody>
      </p:sp>
      <p:sp>
        <p:nvSpPr>
          <p:cNvPr id="2" name="Rectangle 1"/>
          <p:cNvSpPr/>
          <p:nvPr/>
        </p:nvSpPr>
        <p:spPr>
          <a:xfrm>
            <a:off x="5273458" y="4849151"/>
            <a:ext cx="3829127" cy="276999"/>
          </a:xfrm>
          <a:prstGeom prst="rect">
            <a:avLst/>
          </a:prstGeom>
        </p:spPr>
        <p:txBody>
          <a:bodyPr wrap="square">
            <a:spAutoFit/>
          </a:bodyPr>
          <a:lstStyle/>
          <a:p>
            <a:r>
              <a:rPr lang="en-US" sz="1200" dirty="0">
                <a:hlinkClick r:id="rId3"/>
              </a:rPr>
              <a:t>http://</a:t>
            </a:r>
            <a:r>
              <a:rPr lang="en-US" sz="1200" dirty="0" err="1">
                <a:hlinkClick r:id="rId3"/>
              </a:rPr>
              <a:t>www.e-learningforkids.org</a:t>
            </a:r>
            <a:r>
              <a:rPr lang="en-US" sz="1200" dirty="0">
                <a:hlinkClick r:id="rId3"/>
              </a:rPr>
              <a:t>/health/lesson/cancer/</a:t>
            </a:r>
            <a:endParaRPr lang="en-US" sz="1200" dirty="0"/>
          </a:p>
        </p:txBody>
      </p:sp>
      <p:pic>
        <p:nvPicPr>
          <p:cNvPr id="4" name="Picture 3" descr="Screen Shot 2014-09-06 at 19.08.01.png">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97705" y="2195097"/>
            <a:ext cx="3534046" cy="2654054"/>
          </a:xfrm>
          <a:prstGeom prst="rect">
            <a:avLst/>
          </a:prstGeom>
        </p:spPr>
      </p:pic>
      <p:pic>
        <p:nvPicPr>
          <p:cNvPr id="5" name="Picture 4">
            <a:hlinkClick r:id="rId5"/>
          </p:cNvPr>
          <p:cNvPicPr>
            <a:picLocks noChangeAspect="1"/>
          </p:cNvPicPr>
          <p:nvPr/>
        </p:nvPicPr>
        <p:blipFill>
          <a:blip r:embed="rId6"/>
          <a:stretch>
            <a:fillRect/>
          </a:stretch>
        </p:blipFill>
        <p:spPr>
          <a:xfrm>
            <a:off x="4521745" y="5261382"/>
            <a:ext cx="4470400" cy="1041400"/>
          </a:xfrm>
          <a:prstGeom prst="rect">
            <a:avLst/>
          </a:prstGeom>
        </p:spPr>
      </p:pic>
      <p:sp>
        <p:nvSpPr>
          <p:cNvPr id="8" name="Rectangle 7"/>
          <p:cNvSpPr/>
          <p:nvPr/>
        </p:nvSpPr>
        <p:spPr>
          <a:xfrm>
            <a:off x="4563160" y="6302782"/>
            <a:ext cx="4428985" cy="276999"/>
          </a:xfrm>
          <a:prstGeom prst="rect">
            <a:avLst/>
          </a:prstGeom>
        </p:spPr>
        <p:txBody>
          <a:bodyPr wrap="square">
            <a:spAutoFit/>
          </a:bodyPr>
          <a:lstStyle/>
          <a:p>
            <a:r>
              <a:rPr lang="en-US" sz="1200" dirty="0">
                <a:hlinkClick r:id="rId5"/>
              </a:rPr>
              <a:t>http://www.cancer.gov/</a:t>
            </a:r>
            <a:r>
              <a:rPr lang="en-US" sz="1200" dirty="0" smtClean="0">
                <a:hlinkClick r:id="rId5"/>
              </a:rPr>
              <a:t>cancertopics</a:t>
            </a:r>
            <a:r>
              <a:rPr lang="en-US" sz="1200" dirty="0">
                <a:hlinkClick r:id="rId5"/>
              </a:rPr>
              <a:t>/types/commoncancers</a:t>
            </a:r>
            <a:endParaRPr lang="en-US" sz="1200" dirty="0"/>
          </a:p>
        </p:txBody>
      </p:sp>
      <p:pic>
        <p:nvPicPr>
          <p:cNvPr id="11" name="Picture 10" descr="Screen Shot 2014-09-06 at 20.25.49.png">
            <a:hlinkClick r:id="rId7"/>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2294" y="2501784"/>
            <a:ext cx="3866130" cy="2352248"/>
          </a:xfrm>
          <a:prstGeom prst="rect">
            <a:avLst/>
          </a:prstGeom>
        </p:spPr>
      </p:pic>
      <p:sp>
        <p:nvSpPr>
          <p:cNvPr id="12" name="Rectangle 11"/>
          <p:cNvSpPr/>
          <p:nvPr/>
        </p:nvSpPr>
        <p:spPr>
          <a:xfrm>
            <a:off x="262294" y="4834643"/>
            <a:ext cx="2065214" cy="276999"/>
          </a:xfrm>
          <a:prstGeom prst="rect">
            <a:avLst/>
          </a:prstGeom>
        </p:spPr>
        <p:txBody>
          <a:bodyPr wrap="none">
            <a:spAutoFit/>
          </a:bodyPr>
          <a:lstStyle/>
          <a:p>
            <a:r>
              <a:rPr lang="en-US" sz="1200" dirty="0">
                <a:hlinkClick r:id="rId7"/>
              </a:rPr>
              <a:t>http://</a:t>
            </a:r>
            <a:r>
              <a:rPr lang="en-US" sz="1200" dirty="0" err="1">
                <a:hlinkClick r:id="rId7"/>
              </a:rPr>
              <a:t>youtu.be</a:t>
            </a:r>
            <a:r>
              <a:rPr lang="en-US" sz="1200" dirty="0">
                <a:hlinkClick r:id="rId7"/>
              </a:rPr>
              <a:t>/8BJ8_5Gyhg8</a:t>
            </a:r>
            <a:endParaRPr lang="en-US" sz="1200" dirty="0"/>
          </a:p>
        </p:txBody>
      </p:sp>
      <p:sp>
        <p:nvSpPr>
          <p:cNvPr id="15" name="Rectangle 14"/>
          <p:cNvSpPr/>
          <p:nvPr/>
        </p:nvSpPr>
        <p:spPr>
          <a:xfrm>
            <a:off x="220878" y="5203899"/>
            <a:ext cx="4003411" cy="138143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20879" y="5981743"/>
            <a:ext cx="3866130" cy="461665"/>
          </a:xfrm>
          <a:prstGeom prst="rect">
            <a:avLst/>
          </a:prstGeom>
        </p:spPr>
        <p:txBody>
          <a:bodyPr wrap="square">
            <a:spAutoFit/>
          </a:bodyPr>
          <a:lstStyle/>
          <a:p>
            <a:r>
              <a:rPr lang="en-US" sz="1200" dirty="0">
                <a:hlinkClick r:id="rId9"/>
              </a:rPr>
              <a:t>http://</a:t>
            </a:r>
            <a:r>
              <a:rPr lang="en-US" sz="1200" dirty="0" err="1">
                <a:hlinkClick r:id="rId9"/>
              </a:rPr>
              <a:t>www.cancerresearchuk.org</a:t>
            </a:r>
            <a:r>
              <a:rPr lang="en-US" sz="1200" dirty="0">
                <a:hlinkClick r:id="rId9"/>
              </a:rPr>
              <a:t>/cancer-info/</a:t>
            </a:r>
            <a:r>
              <a:rPr lang="en-US" sz="1200" dirty="0" err="1">
                <a:hlinkClick r:id="rId9"/>
              </a:rPr>
              <a:t>cancerandresearch</a:t>
            </a:r>
            <a:r>
              <a:rPr lang="en-US" sz="1200" dirty="0">
                <a:hlinkClick r:id="rId9"/>
              </a:rPr>
              <a:t>/all-about-cancer/what-is-cancer/</a:t>
            </a:r>
            <a:endParaRPr lang="en-US" sz="1200" dirty="0"/>
          </a:p>
        </p:txBody>
      </p:sp>
      <p:pic>
        <p:nvPicPr>
          <p:cNvPr id="13" name="Picture 12">
            <a:hlinkClick r:id="rId9"/>
          </p:cNvPr>
          <p:cNvPicPr>
            <a:picLocks noChangeAspect="1"/>
          </p:cNvPicPr>
          <p:nvPr/>
        </p:nvPicPr>
        <p:blipFill>
          <a:blip r:embed="rId10"/>
          <a:stretch>
            <a:fillRect/>
          </a:stretch>
        </p:blipFill>
        <p:spPr>
          <a:xfrm>
            <a:off x="229529" y="5323459"/>
            <a:ext cx="1670388" cy="645377"/>
          </a:xfrm>
          <a:prstGeom prst="rect">
            <a:avLst/>
          </a:prstGeom>
        </p:spPr>
      </p:pic>
      <p:sp>
        <p:nvSpPr>
          <p:cNvPr id="14" name="Rectangle 13">
            <a:hlinkClick r:id="rId9"/>
          </p:cNvPr>
          <p:cNvSpPr/>
          <p:nvPr/>
        </p:nvSpPr>
        <p:spPr>
          <a:xfrm>
            <a:off x="1996552" y="5282526"/>
            <a:ext cx="1647935" cy="646331"/>
          </a:xfrm>
          <a:prstGeom prst="rect">
            <a:avLst/>
          </a:prstGeom>
        </p:spPr>
        <p:txBody>
          <a:bodyPr wrap="square">
            <a:spAutoFit/>
          </a:bodyPr>
          <a:lstStyle/>
          <a:p>
            <a:r>
              <a:rPr lang="en-US" b="1" dirty="0">
                <a:solidFill>
                  <a:srgbClr val="660099"/>
                </a:solidFill>
              </a:rPr>
              <a:t>What causes cancer?</a:t>
            </a:r>
          </a:p>
        </p:txBody>
      </p:sp>
    </p:spTree>
    <p:extLst>
      <p:ext uri="{BB962C8B-B14F-4D97-AF65-F5344CB8AC3E}">
        <p14:creationId xmlns:p14="http://schemas.microsoft.com/office/powerpoint/2010/main" val="5757380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2897475"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smtClean="0"/>
              <a:t>Understandings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5242333"/>
              </p:ext>
            </p:extLst>
          </p:nvPr>
        </p:nvGraphicFramePr>
        <p:xfrm>
          <a:off x="321932" y="784225"/>
          <a:ext cx="8500119" cy="4737099"/>
        </p:xfrm>
        <a:graphic>
          <a:graphicData uri="http://schemas.openxmlformats.org/drawingml/2006/table">
            <a:tbl>
              <a:tblPr firstRow="1" bandRow="1">
                <a:tableStyleId>{F2DE63D5-997A-4646-A377-4702673A728D}</a:tableStyleId>
              </a:tblPr>
              <a:tblGrid>
                <a:gridCol w="827211"/>
                <a:gridCol w="4021999"/>
                <a:gridCol w="3650909"/>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tr>
              <a:tr h="228024">
                <a:tc>
                  <a:txBody>
                    <a:bodyPr/>
                    <a:lstStyle/>
                    <a:p>
                      <a:r>
                        <a:rPr lang="en-US" sz="1400" dirty="0">
                          <a:latin typeface="Arial"/>
                          <a:cs typeface="Arial"/>
                        </a:rPr>
                        <a:t>6.4.U1 </a:t>
                      </a:r>
                    </a:p>
                  </a:txBody>
                  <a:tcPr anchor="ctr">
                    <a:solidFill>
                      <a:schemeClr val="bg1"/>
                    </a:solidFill>
                  </a:tcPr>
                </a:tc>
                <a:tc>
                  <a:txBody>
                    <a:bodyPr/>
                    <a:lstStyle/>
                    <a:p>
                      <a:r>
                        <a:rPr lang="en-US" sz="1400" dirty="0">
                          <a:latin typeface="Arial"/>
                          <a:cs typeface="Arial"/>
                        </a:rPr>
                        <a:t>Ventilation maintains concentration gradients of oxygen and carbon dioxide between air in alveoli and blood flowing in adjacent capillaries. </a:t>
                      </a:r>
                    </a:p>
                  </a:txBody>
                  <a:tcPr anchor="ct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a:latin typeface="Arial"/>
                          <a:cs typeface="Arial"/>
                        </a:rPr>
                        <a:t>6.4.U2 </a:t>
                      </a:r>
                    </a:p>
                  </a:txBody>
                  <a:tcPr anchor="ctr">
                    <a:solidFill>
                      <a:schemeClr val="bg1"/>
                    </a:solidFill>
                  </a:tcPr>
                </a:tc>
                <a:tc>
                  <a:txBody>
                    <a:bodyPr/>
                    <a:lstStyle/>
                    <a:p>
                      <a:r>
                        <a:rPr lang="en-US" sz="1400" dirty="0">
                          <a:latin typeface="Arial"/>
                          <a:cs typeface="Arial"/>
                        </a:rPr>
                        <a:t>Type I </a:t>
                      </a:r>
                      <a:r>
                        <a:rPr lang="en-US" sz="1400" dirty="0" err="1">
                          <a:latin typeface="Arial"/>
                          <a:cs typeface="Arial"/>
                        </a:rPr>
                        <a:t>pneumocytes</a:t>
                      </a:r>
                      <a:r>
                        <a:rPr lang="en-US" sz="1400" dirty="0">
                          <a:latin typeface="Arial"/>
                          <a:cs typeface="Arial"/>
                        </a:rPr>
                        <a:t> are extremely thin alveolar cells that are adapted to carry out gas exchange. </a:t>
                      </a:r>
                    </a:p>
                  </a:txBody>
                  <a:tcPr anchor="ct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a:latin typeface="Arial"/>
                          <a:cs typeface="Arial"/>
                        </a:rPr>
                        <a:t>6.4.U3 </a:t>
                      </a:r>
                    </a:p>
                  </a:txBody>
                  <a:tcPr anchor="ctr">
                    <a:solidFill>
                      <a:schemeClr val="bg1"/>
                    </a:solidFill>
                  </a:tcPr>
                </a:tc>
                <a:tc>
                  <a:txBody>
                    <a:bodyPr/>
                    <a:lstStyle/>
                    <a:p>
                      <a:r>
                        <a:rPr lang="en-US" sz="1400" dirty="0">
                          <a:latin typeface="Arial"/>
                          <a:cs typeface="Arial"/>
                        </a:rPr>
                        <a:t>Type II </a:t>
                      </a:r>
                      <a:r>
                        <a:rPr lang="en-US" sz="1400" dirty="0" err="1">
                          <a:latin typeface="Arial"/>
                          <a:cs typeface="Arial"/>
                        </a:rPr>
                        <a:t>pneumocytes</a:t>
                      </a:r>
                      <a:r>
                        <a:rPr lang="en-US" sz="1400" dirty="0">
                          <a:latin typeface="Arial"/>
                          <a:cs typeface="Arial"/>
                        </a:rPr>
                        <a:t> secrete a solution containing surfactant that creates a moist surface inside the alveoli to prevent the sides of the alveolus adhering to each other by reducing surface tension. </a:t>
                      </a:r>
                    </a:p>
                  </a:txBody>
                  <a:tcPr anchor="ct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a:latin typeface="Arial"/>
                          <a:cs typeface="Arial"/>
                        </a:rPr>
                        <a:t>6.4.U4 </a:t>
                      </a:r>
                    </a:p>
                  </a:txBody>
                  <a:tcPr anchor="ctr">
                    <a:solidFill>
                      <a:schemeClr val="bg1"/>
                    </a:solidFill>
                  </a:tcPr>
                </a:tc>
                <a:tc>
                  <a:txBody>
                    <a:bodyPr/>
                    <a:lstStyle/>
                    <a:p>
                      <a:r>
                        <a:rPr lang="en-US" sz="1400" dirty="0">
                          <a:latin typeface="Arial"/>
                          <a:cs typeface="Arial"/>
                        </a:rPr>
                        <a:t>Air is carried to the lungs in the trachea and bronchi and then to the alveoli in bronchioles</a:t>
                      </a:r>
                      <a:r>
                        <a:rPr lang="en-US" sz="1400" dirty="0" smtClean="0">
                          <a:latin typeface="Arial"/>
                          <a:cs typeface="Arial"/>
                        </a:rPr>
                        <a:t>. </a:t>
                      </a:r>
                      <a:endParaRPr lang="en-US" sz="1400" dirty="0">
                        <a:latin typeface="Arial"/>
                        <a:cs typeface="Arial"/>
                      </a:endParaRPr>
                    </a:p>
                  </a:txBody>
                  <a:tcPr anchor="ctr">
                    <a:solidFill>
                      <a:schemeClr val="bg1"/>
                    </a:solidFill>
                  </a:tcPr>
                </a:tc>
                <a:tc>
                  <a:txBody>
                    <a:bodyPr/>
                    <a:lstStyle/>
                    <a:p>
                      <a:pPr algn="l">
                        <a:spcAft>
                          <a:spcPts val="0"/>
                        </a:spcAft>
                      </a:pPr>
                      <a:r>
                        <a:rPr lang="en-US" sz="1400" dirty="0" smtClean="0">
                          <a:latin typeface="Arial"/>
                          <a:cs typeface="Arial"/>
                        </a:rPr>
                        <a:t>Students should be able to draw a diagram to show the structure of an alveolus and an adjacent capillary.</a:t>
                      </a: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a:latin typeface="Arial"/>
                          <a:cs typeface="Arial"/>
                        </a:rPr>
                        <a:t>6.4.U5 </a:t>
                      </a:r>
                    </a:p>
                  </a:txBody>
                  <a:tcPr anchor="ctr">
                    <a:solidFill>
                      <a:schemeClr val="bg1"/>
                    </a:solidFill>
                  </a:tcPr>
                </a:tc>
                <a:tc>
                  <a:txBody>
                    <a:bodyPr/>
                    <a:lstStyle/>
                    <a:p>
                      <a:r>
                        <a:rPr lang="en-US" sz="1400" dirty="0">
                          <a:latin typeface="Arial"/>
                          <a:cs typeface="Arial"/>
                        </a:rPr>
                        <a:t>Muscle contractions cause the pressure changes inside the thorax that force air in and out of the lungs to ventilate them. </a:t>
                      </a:r>
                    </a:p>
                  </a:txBody>
                  <a:tcPr anchor="ct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a:latin typeface="Arial"/>
                          <a:cs typeface="Arial"/>
                        </a:rPr>
                        <a:t>6.4.U6 </a:t>
                      </a:r>
                    </a:p>
                  </a:txBody>
                  <a:tcPr anchor="ctr">
                    <a:solidFill>
                      <a:schemeClr val="bg1"/>
                    </a:solidFill>
                  </a:tcPr>
                </a:tc>
                <a:tc>
                  <a:txBody>
                    <a:bodyPr/>
                    <a:lstStyle/>
                    <a:p>
                      <a:r>
                        <a:rPr lang="en-US" sz="1400" dirty="0">
                          <a:latin typeface="Arial"/>
                          <a:cs typeface="Arial"/>
                        </a:rPr>
                        <a:t>Different muscles are required for inspiration and expiration because muscles only do work when they contract. </a:t>
                      </a:r>
                    </a:p>
                  </a:txBody>
                  <a:tcPr anchor="ct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bl>
          </a:graphicData>
        </a:graphic>
      </p:graphicFrame>
    </p:spTree>
    <p:extLst>
      <p:ext uri="{BB962C8B-B14F-4D97-AF65-F5344CB8AC3E}">
        <p14:creationId xmlns:p14="http://schemas.microsoft.com/office/powerpoint/2010/main" val="694705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774700" y="927100"/>
            <a:ext cx="7594600" cy="4991100"/>
          </a:xfrm>
          <a:prstGeom prst="rect">
            <a:avLst/>
          </a:prstGeom>
        </p:spPr>
      </p:pic>
      <p:sp>
        <p:nvSpPr>
          <p:cNvPr id="3" name="Title 1"/>
          <p:cNvSpPr txBox="1">
            <a:spLocks/>
          </p:cNvSpPr>
          <p:nvPr/>
        </p:nvSpPr>
        <p:spPr>
          <a:xfrm>
            <a:off x="0" y="4762"/>
            <a:ext cx="9144000" cy="369333"/>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6.4.</a:t>
            </a:r>
            <a:r>
              <a:rPr lang="en-US" sz="1400" dirty="0">
                <a:latin typeface="Arial"/>
                <a:cs typeface="Arial"/>
              </a:rPr>
              <a:t>A1 Causes and consequences of lung cancer</a:t>
            </a:r>
            <a:r>
              <a:rPr lang="en-US" sz="1400" dirty="0" smtClean="0">
                <a:latin typeface="Arial"/>
                <a:cs typeface="Arial"/>
              </a:rPr>
              <a:t>.</a:t>
            </a:r>
            <a:endParaRPr lang="en-US" sz="1400" dirty="0">
              <a:latin typeface="Arial"/>
              <a:cs typeface="Arial"/>
            </a:endParaRPr>
          </a:p>
        </p:txBody>
      </p:sp>
      <p:sp>
        <p:nvSpPr>
          <p:cNvPr id="2" name="TextBox 1"/>
          <p:cNvSpPr txBox="1"/>
          <p:nvPr/>
        </p:nvSpPr>
        <p:spPr>
          <a:xfrm>
            <a:off x="140062" y="431973"/>
            <a:ext cx="8543661" cy="430887"/>
          </a:xfrm>
          <a:prstGeom prst="rect">
            <a:avLst/>
          </a:prstGeom>
          <a:solidFill>
            <a:schemeClr val="bg1"/>
          </a:solidFill>
        </p:spPr>
        <p:txBody>
          <a:bodyPr wrap="square" rtlCol="0">
            <a:spAutoFit/>
          </a:bodyPr>
          <a:lstStyle/>
          <a:p>
            <a:r>
              <a:rPr lang="en-US" sz="2200" b="1" dirty="0" smtClean="0"/>
              <a:t>“Lung </a:t>
            </a:r>
            <a:r>
              <a:rPr lang="en-US" sz="2200" b="1" dirty="0"/>
              <a:t>cancer is the leading cause of death from cancer in the U.S</a:t>
            </a:r>
            <a:r>
              <a:rPr lang="en-US" sz="2200" b="1" dirty="0" smtClean="0"/>
              <a:t>.”</a:t>
            </a:r>
            <a:endParaRPr lang="en-US" sz="2200" b="1" dirty="0"/>
          </a:p>
        </p:txBody>
      </p:sp>
      <p:sp>
        <p:nvSpPr>
          <p:cNvPr id="5" name="Rectangle 4"/>
          <p:cNvSpPr/>
          <p:nvPr/>
        </p:nvSpPr>
        <p:spPr>
          <a:xfrm>
            <a:off x="6634619" y="753732"/>
            <a:ext cx="2376898" cy="276999"/>
          </a:xfrm>
          <a:prstGeom prst="rect">
            <a:avLst/>
          </a:prstGeom>
        </p:spPr>
        <p:txBody>
          <a:bodyPr wrap="none">
            <a:spAutoFit/>
          </a:bodyPr>
          <a:lstStyle/>
          <a:p>
            <a:r>
              <a:rPr lang="en-US" sz="1200" dirty="0">
                <a:hlinkClick r:id="rId3"/>
              </a:rPr>
              <a:t>http://www.cancer.gov/types/</a:t>
            </a:r>
            <a:r>
              <a:rPr lang="en-US" sz="1200" dirty="0" smtClean="0">
                <a:hlinkClick r:id="rId3"/>
              </a:rPr>
              <a:t>lung</a:t>
            </a:r>
            <a:endParaRPr lang="en-US" sz="1200" dirty="0"/>
          </a:p>
        </p:txBody>
      </p:sp>
      <p:sp>
        <p:nvSpPr>
          <p:cNvPr id="6" name="Rectangle 5"/>
          <p:cNvSpPr/>
          <p:nvPr/>
        </p:nvSpPr>
        <p:spPr>
          <a:xfrm>
            <a:off x="1" y="931465"/>
            <a:ext cx="5187474" cy="584776"/>
          </a:xfrm>
          <a:prstGeom prst="rect">
            <a:avLst/>
          </a:prstGeom>
          <a:solidFill>
            <a:srgbClr val="FFFFFF">
              <a:alpha val="48000"/>
            </a:srgbClr>
          </a:solidFill>
        </p:spPr>
        <p:txBody>
          <a:bodyPr wrap="square">
            <a:spAutoFit/>
          </a:bodyPr>
          <a:lstStyle/>
          <a:p>
            <a:r>
              <a:rPr lang="en-US" sz="1600" dirty="0"/>
              <a:t>Lung cancer is cancer that starts in the windpipe (trachea), the main airway (bronchus) or the lung tissue. </a:t>
            </a:r>
          </a:p>
        </p:txBody>
      </p:sp>
      <p:sp>
        <p:nvSpPr>
          <p:cNvPr id="7" name="Rectangle 6"/>
          <p:cNvSpPr/>
          <p:nvPr/>
        </p:nvSpPr>
        <p:spPr>
          <a:xfrm>
            <a:off x="3282531" y="1623624"/>
            <a:ext cx="5861469" cy="830997"/>
          </a:xfrm>
          <a:prstGeom prst="rect">
            <a:avLst/>
          </a:prstGeom>
          <a:solidFill>
            <a:srgbClr val="FFFFFF">
              <a:alpha val="48000"/>
            </a:srgbClr>
          </a:solidFill>
        </p:spPr>
        <p:txBody>
          <a:bodyPr wrap="square">
            <a:spAutoFit/>
          </a:bodyPr>
          <a:lstStyle/>
          <a:p>
            <a:r>
              <a:rPr lang="en-US" sz="1600" dirty="0"/>
              <a:t>By far the biggest cause of lung cancer is smoking. It causes more than 8 out of 10 cases (86%) including a small proportion caused by exposure to second hand smoke in non smokers (passive smoking).</a:t>
            </a:r>
          </a:p>
        </p:txBody>
      </p:sp>
      <p:sp>
        <p:nvSpPr>
          <p:cNvPr id="8" name="Rectangle 7"/>
          <p:cNvSpPr/>
          <p:nvPr/>
        </p:nvSpPr>
        <p:spPr>
          <a:xfrm>
            <a:off x="5463259" y="2517676"/>
            <a:ext cx="3680740" cy="2308324"/>
          </a:xfrm>
          <a:prstGeom prst="rect">
            <a:avLst/>
          </a:prstGeom>
          <a:solidFill>
            <a:srgbClr val="FFFFFF">
              <a:alpha val="48000"/>
            </a:srgbClr>
          </a:solidFill>
        </p:spPr>
        <p:txBody>
          <a:bodyPr wrap="square">
            <a:spAutoFit/>
          </a:bodyPr>
          <a:lstStyle/>
          <a:p>
            <a:r>
              <a:rPr lang="en-US" sz="1600" dirty="0"/>
              <a:t>Some other things increase lung cancer </a:t>
            </a:r>
            <a:r>
              <a:rPr lang="en-US" sz="1600" dirty="0" smtClean="0"/>
              <a:t>risk by a small amount:</a:t>
            </a:r>
            <a:endParaRPr lang="en-US" sz="1600" dirty="0"/>
          </a:p>
          <a:p>
            <a:pPr marL="285750" indent="-285750">
              <a:buFont typeface="Arial"/>
              <a:buChar char="•"/>
            </a:pPr>
            <a:r>
              <a:rPr lang="en-US" sz="1600" dirty="0" smtClean="0"/>
              <a:t>Exposure </a:t>
            </a:r>
            <a:r>
              <a:rPr lang="en-US" sz="1600" dirty="0"/>
              <a:t>to radon </a:t>
            </a:r>
            <a:r>
              <a:rPr lang="en-US" sz="1600" dirty="0" smtClean="0"/>
              <a:t>(a radioactive) gas</a:t>
            </a:r>
          </a:p>
          <a:p>
            <a:pPr marL="285750" indent="-285750">
              <a:buFont typeface="Arial"/>
              <a:buChar char="•"/>
            </a:pPr>
            <a:r>
              <a:rPr lang="en-US" sz="1600" dirty="0" smtClean="0"/>
              <a:t>Air pollution</a:t>
            </a:r>
          </a:p>
          <a:p>
            <a:pPr marL="285750" indent="-285750">
              <a:buFont typeface="Arial"/>
              <a:buChar char="•"/>
            </a:pPr>
            <a:r>
              <a:rPr lang="en-US" sz="1600" dirty="0" smtClean="0"/>
              <a:t>Previous </a:t>
            </a:r>
            <a:r>
              <a:rPr lang="en-US" sz="1600" dirty="0"/>
              <a:t>lung </a:t>
            </a:r>
            <a:r>
              <a:rPr lang="en-US" sz="1600" dirty="0" smtClean="0"/>
              <a:t>disease</a:t>
            </a:r>
          </a:p>
          <a:p>
            <a:pPr marL="285750" indent="-285750">
              <a:buFont typeface="Arial"/>
              <a:buChar char="•"/>
            </a:pPr>
            <a:r>
              <a:rPr lang="en-US" sz="1600" dirty="0" smtClean="0"/>
              <a:t>A </a:t>
            </a:r>
            <a:r>
              <a:rPr lang="en-US" sz="1600" dirty="0"/>
              <a:t>family history of lung </a:t>
            </a:r>
            <a:r>
              <a:rPr lang="en-US" sz="1600" dirty="0" smtClean="0"/>
              <a:t>cancer</a:t>
            </a:r>
          </a:p>
          <a:p>
            <a:pPr marL="285750" indent="-285750">
              <a:buFont typeface="Arial"/>
              <a:buChar char="•"/>
            </a:pPr>
            <a:r>
              <a:rPr lang="en-US" sz="1600" dirty="0" smtClean="0"/>
              <a:t>Past </a:t>
            </a:r>
            <a:r>
              <a:rPr lang="en-US" sz="1600" dirty="0"/>
              <a:t>cancer </a:t>
            </a:r>
            <a:r>
              <a:rPr lang="en-US" sz="1600" dirty="0" smtClean="0"/>
              <a:t>treatment</a:t>
            </a:r>
          </a:p>
          <a:p>
            <a:pPr marL="285750" indent="-285750">
              <a:buFont typeface="Arial"/>
              <a:buChar char="•"/>
            </a:pPr>
            <a:r>
              <a:rPr lang="en-US" sz="1600" dirty="0" smtClean="0"/>
              <a:t>Previous </a:t>
            </a:r>
            <a:r>
              <a:rPr lang="en-US" sz="1600" dirty="0"/>
              <a:t>smoking related </a:t>
            </a:r>
            <a:r>
              <a:rPr lang="en-US" sz="1600" dirty="0" smtClean="0"/>
              <a:t>cancers</a:t>
            </a:r>
          </a:p>
          <a:p>
            <a:pPr marL="285750" indent="-285750">
              <a:buFont typeface="Arial"/>
              <a:buChar char="•"/>
            </a:pPr>
            <a:r>
              <a:rPr lang="en-US" sz="1600" dirty="0" smtClean="0"/>
              <a:t>Lowered </a:t>
            </a:r>
            <a:r>
              <a:rPr lang="en-US" sz="1600" dirty="0"/>
              <a:t>immunity</a:t>
            </a:r>
          </a:p>
        </p:txBody>
      </p:sp>
      <p:sp>
        <p:nvSpPr>
          <p:cNvPr id="9" name="Rectangle 8"/>
          <p:cNvSpPr/>
          <p:nvPr/>
        </p:nvSpPr>
        <p:spPr>
          <a:xfrm>
            <a:off x="15134" y="4085518"/>
            <a:ext cx="4042625" cy="2062103"/>
          </a:xfrm>
          <a:prstGeom prst="rect">
            <a:avLst/>
          </a:prstGeom>
          <a:solidFill>
            <a:srgbClr val="FFFFFF">
              <a:alpha val="48000"/>
            </a:srgbClr>
          </a:solidFill>
        </p:spPr>
        <p:txBody>
          <a:bodyPr wrap="square">
            <a:spAutoFit/>
          </a:bodyPr>
          <a:lstStyle/>
          <a:p>
            <a:r>
              <a:rPr lang="en-US" sz="1600" dirty="0"/>
              <a:t>The symptoms of lung cancer may </a:t>
            </a:r>
            <a:r>
              <a:rPr lang="en-US" sz="1600" dirty="0" smtClean="0"/>
              <a:t>include:</a:t>
            </a:r>
          </a:p>
          <a:p>
            <a:pPr marL="285750" indent="-285750">
              <a:buFont typeface="Arial"/>
              <a:buChar char="•"/>
            </a:pPr>
            <a:r>
              <a:rPr lang="en-US" sz="1600" dirty="0" smtClean="0"/>
              <a:t>Being short of breath</a:t>
            </a:r>
          </a:p>
          <a:p>
            <a:pPr marL="285750" indent="-285750">
              <a:buFont typeface="Arial"/>
              <a:buChar char="•"/>
            </a:pPr>
            <a:r>
              <a:rPr lang="en-US" sz="1600" dirty="0" smtClean="0"/>
              <a:t>Having </a:t>
            </a:r>
            <a:r>
              <a:rPr lang="en-US" sz="1600" dirty="0"/>
              <a:t>a cough most of the </a:t>
            </a:r>
            <a:r>
              <a:rPr lang="en-US" sz="1600" dirty="0" smtClean="0"/>
              <a:t>time</a:t>
            </a:r>
          </a:p>
          <a:p>
            <a:pPr marL="285750" indent="-285750">
              <a:buFont typeface="Arial"/>
              <a:buChar char="•"/>
            </a:pPr>
            <a:r>
              <a:rPr lang="en-US" sz="1600" dirty="0" smtClean="0"/>
              <a:t>Coughing </a:t>
            </a:r>
            <a:r>
              <a:rPr lang="en-US" sz="1600" dirty="0"/>
              <a:t>up phlegm </a:t>
            </a:r>
            <a:r>
              <a:rPr lang="en-US" sz="1600" dirty="0" smtClean="0"/>
              <a:t>with blood</a:t>
            </a:r>
          </a:p>
          <a:p>
            <a:pPr marL="285750" indent="-285750">
              <a:buFont typeface="Arial"/>
              <a:buChar char="•"/>
            </a:pPr>
            <a:r>
              <a:rPr lang="en-US" sz="1600" dirty="0" smtClean="0"/>
              <a:t>An </a:t>
            </a:r>
            <a:r>
              <a:rPr lang="en-US" sz="1600" dirty="0"/>
              <a:t>ache or pain in the chest or </a:t>
            </a:r>
            <a:r>
              <a:rPr lang="en-US" sz="1600" dirty="0" smtClean="0"/>
              <a:t>shoulder</a:t>
            </a:r>
          </a:p>
          <a:p>
            <a:pPr marL="285750" indent="-285750">
              <a:buFont typeface="Arial"/>
              <a:buChar char="•"/>
            </a:pPr>
            <a:r>
              <a:rPr lang="en-US" sz="1600" dirty="0" smtClean="0"/>
              <a:t>Loss </a:t>
            </a:r>
            <a:r>
              <a:rPr lang="en-US" sz="1600" dirty="0"/>
              <a:t>of </a:t>
            </a:r>
            <a:r>
              <a:rPr lang="en-US" sz="1600" dirty="0" smtClean="0"/>
              <a:t>appetite</a:t>
            </a:r>
          </a:p>
          <a:p>
            <a:pPr marL="285750" indent="-285750">
              <a:buFont typeface="Arial"/>
              <a:buChar char="•"/>
            </a:pPr>
            <a:r>
              <a:rPr lang="en-US" sz="1600" dirty="0" smtClean="0"/>
              <a:t>Tiredness/fatigue</a:t>
            </a:r>
          </a:p>
          <a:p>
            <a:pPr marL="285750" indent="-285750">
              <a:buFont typeface="Arial"/>
              <a:buChar char="•"/>
            </a:pPr>
            <a:r>
              <a:rPr lang="en-US" sz="1600" dirty="0" smtClean="0"/>
              <a:t>Losing </a:t>
            </a:r>
            <a:r>
              <a:rPr lang="en-US" sz="1600" dirty="0"/>
              <a:t>weight</a:t>
            </a:r>
          </a:p>
        </p:txBody>
      </p:sp>
      <p:sp>
        <p:nvSpPr>
          <p:cNvPr id="10" name="TextBox 9"/>
          <p:cNvSpPr txBox="1"/>
          <p:nvPr/>
        </p:nvSpPr>
        <p:spPr>
          <a:xfrm>
            <a:off x="-1" y="2819441"/>
            <a:ext cx="5187475" cy="1077218"/>
          </a:xfrm>
          <a:prstGeom prst="rect">
            <a:avLst/>
          </a:prstGeom>
          <a:solidFill>
            <a:srgbClr val="FFFFFF">
              <a:alpha val="48000"/>
            </a:srgbClr>
          </a:solidFill>
        </p:spPr>
        <p:txBody>
          <a:bodyPr wrap="square" rtlCol="0">
            <a:spAutoFit/>
          </a:bodyPr>
          <a:lstStyle/>
          <a:p>
            <a:r>
              <a:rPr lang="en-US" sz="1600" dirty="0" smtClean="0"/>
              <a:t>Like most cancers lung cancer, if untreated, will end with death. Because detection of lung cancer is difficult it is often only diagnosed in the later stages. As a consequence only 10% of those diagnosed will survive for 5 years.</a:t>
            </a:r>
            <a:endParaRPr lang="en-US" sz="1600" dirty="0"/>
          </a:p>
        </p:txBody>
      </p:sp>
      <p:sp>
        <p:nvSpPr>
          <p:cNvPr id="11" name="Rectangle 10"/>
          <p:cNvSpPr/>
          <p:nvPr/>
        </p:nvSpPr>
        <p:spPr>
          <a:xfrm>
            <a:off x="3190041" y="6586572"/>
            <a:ext cx="5953959" cy="276999"/>
          </a:xfrm>
          <a:prstGeom prst="rect">
            <a:avLst/>
          </a:prstGeom>
        </p:spPr>
        <p:txBody>
          <a:bodyPr wrap="square">
            <a:spAutoFit/>
          </a:bodyPr>
          <a:lstStyle/>
          <a:p>
            <a:pPr algn="r"/>
            <a:r>
              <a:rPr lang="en-US" sz="1200" dirty="0" smtClean="0"/>
              <a:t>Source: </a:t>
            </a:r>
            <a:r>
              <a:rPr lang="en-US" sz="1200" dirty="0" smtClean="0">
                <a:hlinkClick r:id="rId4"/>
              </a:rPr>
              <a:t>http</a:t>
            </a:r>
            <a:r>
              <a:rPr lang="en-US" sz="1200" dirty="0">
                <a:hlinkClick r:id="rId4"/>
              </a:rPr>
              <a:t>://www.cancerresearchuk.org/about-cancer/type/lung-cancer</a:t>
            </a:r>
            <a:r>
              <a:rPr lang="en-US" sz="1200" dirty="0" smtClean="0">
                <a:hlinkClick r:id="rId4"/>
              </a:rPr>
              <a:t>/</a:t>
            </a:r>
            <a:endParaRPr lang="en-US" sz="1200" dirty="0"/>
          </a:p>
        </p:txBody>
      </p:sp>
      <p:sp>
        <p:nvSpPr>
          <p:cNvPr id="14" name="Rectangle 13"/>
          <p:cNvSpPr/>
          <p:nvPr/>
        </p:nvSpPr>
        <p:spPr>
          <a:xfrm>
            <a:off x="1062971" y="6309573"/>
            <a:ext cx="8081029" cy="276999"/>
          </a:xfrm>
          <a:prstGeom prst="rect">
            <a:avLst/>
          </a:prstGeom>
        </p:spPr>
        <p:txBody>
          <a:bodyPr wrap="square">
            <a:spAutoFit/>
          </a:bodyPr>
          <a:lstStyle/>
          <a:p>
            <a:pPr algn="r"/>
            <a:r>
              <a:rPr lang="en-US" sz="1200" dirty="0">
                <a:hlinkClick r:id="rId5"/>
              </a:rPr>
              <a:t>http://spacecoastdaily.com/wp-content/uploads/2014/01/Cigarette-Smoking-is-Mainly-Causes-of-Lung-</a:t>
            </a:r>
            <a:r>
              <a:rPr lang="en-US" sz="1200" dirty="0" smtClean="0">
                <a:hlinkClick r:id="rId5"/>
              </a:rPr>
              <a:t>Cancer.jpg</a:t>
            </a:r>
            <a:endParaRPr lang="en-US" sz="1200" dirty="0"/>
          </a:p>
        </p:txBody>
      </p:sp>
    </p:spTree>
    <p:extLst>
      <p:ext uri="{BB962C8B-B14F-4D97-AF65-F5344CB8AC3E}">
        <p14:creationId xmlns:p14="http://schemas.microsoft.com/office/powerpoint/2010/main" val="26602740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0" y="381000"/>
            <a:ext cx="9144000" cy="6094194"/>
          </a:xfrm>
          <a:prstGeom prst="rect">
            <a:avLst/>
          </a:prstGeom>
        </p:spPr>
      </p:pic>
      <p:sp>
        <p:nvSpPr>
          <p:cNvPr id="18" name="Rectangle 17"/>
          <p:cNvSpPr/>
          <p:nvPr/>
        </p:nvSpPr>
        <p:spPr>
          <a:xfrm>
            <a:off x="344397" y="4120762"/>
            <a:ext cx="8472359" cy="2354431"/>
          </a:xfrm>
          <a:prstGeom prst="rect">
            <a:avLst/>
          </a:prstGeom>
          <a:solidFill>
            <a:srgbClr val="FFFFFF">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0" y="4762"/>
            <a:ext cx="9144000" cy="427211"/>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a:t>Nature of </a:t>
            </a:r>
            <a:r>
              <a:rPr lang="en-US" sz="1400" dirty="0" smtClean="0"/>
              <a:t>science: Obtain </a:t>
            </a:r>
            <a:r>
              <a:rPr lang="en-US" sz="1400" dirty="0"/>
              <a:t>evidence for </a:t>
            </a:r>
            <a:r>
              <a:rPr lang="en-US" sz="1400" dirty="0" smtClean="0"/>
              <a:t>theories - epidemiological </a:t>
            </a:r>
            <a:r>
              <a:rPr lang="en-US" sz="1400" dirty="0"/>
              <a:t>studies have contributed to our understanding of the causes of lung cancer. (1.8)</a:t>
            </a:r>
          </a:p>
        </p:txBody>
      </p:sp>
      <p:sp>
        <p:nvSpPr>
          <p:cNvPr id="2" name="TextBox 1"/>
          <p:cNvSpPr txBox="1"/>
          <p:nvPr/>
        </p:nvSpPr>
        <p:spPr>
          <a:xfrm>
            <a:off x="0" y="431973"/>
            <a:ext cx="8543661" cy="1015663"/>
          </a:xfrm>
          <a:prstGeom prst="rect">
            <a:avLst/>
          </a:prstGeom>
          <a:solidFill>
            <a:srgbClr val="FFFFFF">
              <a:alpha val="67000"/>
            </a:srgbClr>
          </a:solidFill>
        </p:spPr>
        <p:txBody>
          <a:bodyPr wrap="square" rtlCol="0">
            <a:spAutoFit/>
          </a:bodyPr>
          <a:lstStyle/>
          <a:p>
            <a:r>
              <a:rPr lang="en-US" sz="2000" dirty="0" smtClean="0"/>
              <a:t>“Epidemiology is </a:t>
            </a:r>
            <a:r>
              <a:rPr lang="en-US" sz="2000" dirty="0"/>
              <a:t>the study of the distribution and determinants of health-related states or events (including disease), and the application of this study to the control of diseases and other health problems.”</a:t>
            </a:r>
          </a:p>
        </p:txBody>
      </p:sp>
      <p:sp>
        <p:nvSpPr>
          <p:cNvPr id="5" name="Rectangle 4"/>
          <p:cNvSpPr/>
          <p:nvPr/>
        </p:nvSpPr>
        <p:spPr>
          <a:xfrm>
            <a:off x="5521109" y="1116492"/>
            <a:ext cx="3070071" cy="276999"/>
          </a:xfrm>
          <a:prstGeom prst="rect">
            <a:avLst/>
          </a:prstGeom>
        </p:spPr>
        <p:txBody>
          <a:bodyPr wrap="none">
            <a:spAutoFit/>
          </a:bodyPr>
          <a:lstStyle/>
          <a:p>
            <a:r>
              <a:rPr lang="en-US" sz="1200" dirty="0">
                <a:hlinkClick r:id="rId3"/>
              </a:rPr>
              <a:t>http://www.who.int/topics/epidemiology/en</a:t>
            </a:r>
            <a:r>
              <a:rPr lang="en-US" sz="1200" dirty="0" smtClean="0">
                <a:hlinkClick r:id="rId3"/>
              </a:rPr>
              <a:t>/</a:t>
            </a:r>
            <a:endParaRPr lang="en-US" sz="1200" dirty="0"/>
          </a:p>
        </p:txBody>
      </p:sp>
      <p:sp>
        <p:nvSpPr>
          <p:cNvPr id="6" name="Rectangle 5"/>
          <p:cNvSpPr/>
          <p:nvPr/>
        </p:nvSpPr>
        <p:spPr>
          <a:xfrm>
            <a:off x="4572000" y="1823539"/>
            <a:ext cx="4572000" cy="646331"/>
          </a:xfrm>
          <a:prstGeom prst="rect">
            <a:avLst/>
          </a:prstGeom>
          <a:solidFill>
            <a:srgbClr val="FFFFFF">
              <a:alpha val="67000"/>
            </a:srgbClr>
          </a:solidFill>
        </p:spPr>
        <p:txBody>
          <a:bodyPr wrap="square">
            <a:spAutoFit/>
          </a:bodyPr>
          <a:lstStyle/>
          <a:p>
            <a:r>
              <a:rPr lang="en-US" dirty="0"/>
              <a:t>However analytical (statistical) studies are used to study causes.</a:t>
            </a:r>
          </a:p>
        </p:txBody>
      </p:sp>
      <p:sp>
        <p:nvSpPr>
          <p:cNvPr id="7" name="Rectangle 6"/>
          <p:cNvSpPr/>
          <p:nvPr/>
        </p:nvSpPr>
        <p:spPr>
          <a:xfrm>
            <a:off x="0" y="1621898"/>
            <a:ext cx="4175809" cy="646331"/>
          </a:xfrm>
          <a:prstGeom prst="rect">
            <a:avLst/>
          </a:prstGeom>
          <a:solidFill>
            <a:srgbClr val="FFFFFF">
              <a:alpha val="67000"/>
            </a:srgbClr>
          </a:solidFill>
        </p:spPr>
        <p:txBody>
          <a:bodyPr wrap="square">
            <a:spAutoFit/>
          </a:bodyPr>
          <a:lstStyle/>
          <a:p>
            <a:r>
              <a:rPr lang="en-US" dirty="0" smtClean="0"/>
              <a:t>Surveillance/observation </a:t>
            </a:r>
            <a:r>
              <a:rPr lang="en-US" dirty="0"/>
              <a:t>and descriptive studies can be used to study </a:t>
            </a:r>
            <a:r>
              <a:rPr lang="en-US" dirty="0" smtClean="0"/>
              <a:t>distribution.</a:t>
            </a:r>
            <a:endParaRPr lang="en-US" dirty="0"/>
          </a:p>
        </p:txBody>
      </p:sp>
      <p:sp>
        <p:nvSpPr>
          <p:cNvPr id="8" name="TextBox 7"/>
          <p:cNvSpPr txBox="1"/>
          <p:nvPr/>
        </p:nvSpPr>
        <p:spPr>
          <a:xfrm>
            <a:off x="1" y="3120978"/>
            <a:ext cx="5521107" cy="646331"/>
          </a:xfrm>
          <a:prstGeom prst="rect">
            <a:avLst/>
          </a:prstGeom>
          <a:solidFill>
            <a:srgbClr val="FFFFFF">
              <a:alpha val="67000"/>
            </a:srgbClr>
          </a:solidFill>
        </p:spPr>
        <p:txBody>
          <a:bodyPr wrap="square" rtlCol="0">
            <a:spAutoFit/>
          </a:bodyPr>
          <a:lstStyle/>
          <a:p>
            <a:r>
              <a:rPr lang="en-US" dirty="0" smtClean="0"/>
              <a:t>There are however limitations to epidemiology as an identified correlation does not always indicate causation:</a:t>
            </a:r>
            <a:endParaRPr lang="en-US" dirty="0"/>
          </a:p>
        </p:txBody>
      </p:sp>
      <p:sp>
        <p:nvSpPr>
          <p:cNvPr id="9" name="Rectangle 8"/>
          <p:cNvSpPr/>
          <p:nvPr/>
        </p:nvSpPr>
        <p:spPr>
          <a:xfrm>
            <a:off x="462782" y="4284360"/>
            <a:ext cx="4281566" cy="923330"/>
          </a:xfrm>
          <a:prstGeom prst="rect">
            <a:avLst/>
          </a:prstGeom>
          <a:noFill/>
        </p:spPr>
        <p:txBody>
          <a:bodyPr wrap="square">
            <a:spAutoFit/>
          </a:bodyPr>
          <a:lstStyle/>
          <a:p>
            <a:r>
              <a:rPr lang="en-US" dirty="0" smtClean="0">
                <a:solidFill>
                  <a:srgbClr val="800000"/>
                </a:solidFill>
              </a:rPr>
              <a:t>“overweight </a:t>
            </a:r>
            <a:r>
              <a:rPr lang="en-US" dirty="0">
                <a:solidFill>
                  <a:srgbClr val="800000"/>
                </a:solidFill>
              </a:rPr>
              <a:t>and obesity are protective factors against lung cancer, especially in current and former </a:t>
            </a:r>
            <a:r>
              <a:rPr lang="en-US" dirty="0" smtClean="0">
                <a:solidFill>
                  <a:srgbClr val="800000"/>
                </a:solidFill>
              </a:rPr>
              <a:t>smokers”</a:t>
            </a:r>
            <a:endParaRPr lang="en-US" dirty="0">
              <a:solidFill>
                <a:srgbClr val="800000"/>
              </a:solidFill>
            </a:endParaRPr>
          </a:p>
        </p:txBody>
      </p:sp>
      <p:sp>
        <p:nvSpPr>
          <p:cNvPr id="10" name="TextBox 9"/>
          <p:cNvSpPr txBox="1"/>
          <p:nvPr/>
        </p:nvSpPr>
        <p:spPr>
          <a:xfrm>
            <a:off x="5123341" y="4258311"/>
            <a:ext cx="3295647" cy="646331"/>
          </a:xfrm>
          <a:prstGeom prst="rect">
            <a:avLst/>
          </a:prstGeom>
          <a:noFill/>
        </p:spPr>
        <p:txBody>
          <a:bodyPr wrap="square" rtlCol="0">
            <a:spAutoFit/>
          </a:bodyPr>
          <a:lstStyle/>
          <a:p>
            <a:r>
              <a:rPr lang="en-US" dirty="0">
                <a:solidFill>
                  <a:srgbClr val="008000"/>
                </a:solidFill>
              </a:rPr>
              <a:t>N</a:t>
            </a:r>
            <a:r>
              <a:rPr lang="en-US" dirty="0" smtClean="0">
                <a:solidFill>
                  <a:srgbClr val="008000"/>
                </a:solidFill>
              </a:rPr>
              <a:t>icotine in tobacco suppresses appetite</a:t>
            </a:r>
            <a:endParaRPr lang="en-US" dirty="0">
              <a:solidFill>
                <a:srgbClr val="008000"/>
              </a:solidFill>
            </a:endParaRPr>
          </a:p>
        </p:txBody>
      </p:sp>
      <p:sp>
        <p:nvSpPr>
          <p:cNvPr id="12" name="Rectangle 11"/>
          <p:cNvSpPr/>
          <p:nvPr/>
        </p:nvSpPr>
        <p:spPr>
          <a:xfrm>
            <a:off x="5402723" y="4979976"/>
            <a:ext cx="3295647" cy="461665"/>
          </a:xfrm>
          <a:prstGeom prst="rect">
            <a:avLst/>
          </a:prstGeom>
        </p:spPr>
        <p:txBody>
          <a:bodyPr wrap="square">
            <a:spAutoFit/>
          </a:bodyPr>
          <a:lstStyle/>
          <a:p>
            <a:r>
              <a:rPr lang="en-US" sz="1200" dirty="0">
                <a:hlinkClick r:id="rId4"/>
              </a:rPr>
              <a:t>http://www.npr.org/2011/06/09/137085989/the-skinny-on-smoking-why-nicotine-curbs-</a:t>
            </a:r>
            <a:r>
              <a:rPr lang="en-US" sz="1200" dirty="0" smtClean="0">
                <a:hlinkClick r:id="rId4"/>
              </a:rPr>
              <a:t>appetite</a:t>
            </a:r>
            <a:endParaRPr lang="en-US" sz="1200" dirty="0"/>
          </a:p>
        </p:txBody>
      </p:sp>
      <p:sp>
        <p:nvSpPr>
          <p:cNvPr id="13" name="TextBox 12"/>
          <p:cNvSpPr txBox="1"/>
          <p:nvPr/>
        </p:nvSpPr>
        <p:spPr>
          <a:xfrm>
            <a:off x="1765033" y="5767184"/>
            <a:ext cx="5908556" cy="646331"/>
          </a:xfrm>
          <a:prstGeom prst="rect">
            <a:avLst/>
          </a:prstGeom>
          <a:noFill/>
        </p:spPr>
        <p:txBody>
          <a:bodyPr wrap="square" rtlCol="0">
            <a:spAutoFit/>
          </a:bodyPr>
          <a:lstStyle/>
          <a:p>
            <a:pPr algn="ctr"/>
            <a:r>
              <a:rPr lang="en-US" dirty="0" smtClean="0"/>
              <a:t>Until lab studies indicate a link it is possible that weight is negatively correlated with tobacco intake.</a:t>
            </a:r>
            <a:endParaRPr lang="en-US" dirty="0"/>
          </a:p>
        </p:txBody>
      </p:sp>
      <p:sp>
        <p:nvSpPr>
          <p:cNvPr id="14" name="Rectangle 13"/>
          <p:cNvSpPr/>
          <p:nvPr/>
        </p:nvSpPr>
        <p:spPr>
          <a:xfrm>
            <a:off x="1855504" y="5164642"/>
            <a:ext cx="2598260" cy="461665"/>
          </a:xfrm>
          <a:prstGeom prst="rect">
            <a:avLst/>
          </a:prstGeom>
        </p:spPr>
        <p:txBody>
          <a:bodyPr wrap="square">
            <a:spAutoFit/>
          </a:bodyPr>
          <a:lstStyle/>
          <a:p>
            <a:r>
              <a:rPr lang="en-US" sz="1200" dirty="0">
                <a:hlinkClick r:id="rId5"/>
              </a:rPr>
              <a:t>http://www.ncbi.nlm.nih.gov/pubmed/</a:t>
            </a:r>
            <a:r>
              <a:rPr lang="en-US" sz="1200" dirty="0" smtClean="0">
                <a:hlinkClick r:id="rId5"/>
              </a:rPr>
              <a:t>22777722</a:t>
            </a:r>
            <a:endParaRPr lang="en-US" sz="1200" dirty="0"/>
          </a:p>
        </p:txBody>
      </p:sp>
      <p:sp>
        <p:nvSpPr>
          <p:cNvPr id="15" name="TextBox 14"/>
          <p:cNvSpPr txBox="1"/>
          <p:nvPr/>
        </p:nvSpPr>
        <p:spPr>
          <a:xfrm>
            <a:off x="4410155" y="4653692"/>
            <a:ext cx="668385" cy="553998"/>
          </a:xfrm>
          <a:prstGeom prst="rect">
            <a:avLst/>
          </a:prstGeom>
          <a:noFill/>
        </p:spPr>
        <p:txBody>
          <a:bodyPr wrap="none" rtlCol="0">
            <a:spAutoFit/>
          </a:bodyPr>
          <a:lstStyle/>
          <a:p>
            <a:r>
              <a:rPr lang="en-US" sz="3000" b="1" dirty="0" smtClean="0"/>
              <a:t>Vs.</a:t>
            </a:r>
            <a:endParaRPr lang="en-US" sz="3000" b="1" dirty="0"/>
          </a:p>
        </p:txBody>
      </p:sp>
      <p:sp>
        <p:nvSpPr>
          <p:cNvPr id="19" name="Rectangle 18"/>
          <p:cNvSpPr/>
          <p:nvPr/>
        </p:nvSpPr>
        <p:spPr>
          <a:xfrm>
            <a:off x="462782" y="6581001"/>
            <a:ext cx="8681218" cy="276999"/>
          </a:xfrm>
          <a:prstGeom prst="rect">
            <a:avLst/>
          </a:prstGeom>
        </p:spPr>
        <p:txBody>
          <a:bodyPr wrap="square">
            <a:spAutoFit/>
          </a:bodyPr>
          <a:lstStyle/>
          <a:p>
            <a:pPr algn="r"/>
            <a:r>
              <a:rPr lang="en-US" sz="1200" dirty="0">
                <a:hlinkClick r:id="rId6"/>
              </a:rPr>
              <a:t>http://www.umweltbundesamt.de/sites/default/files/medien/376/bilder/</a:t>
            </a:r>
            <a:r>
              <a:rPr lang="en-US" sz="1200" dirty="0" smtClean="0">
                <a:hlinkClick r:id="rId6"/>
              </a:rPr>
              <a:t>gruppe_c_4designersart_fotolia_53367840_m.jpg</a:t>
            </a:r>
            <a:endParaRPr lang="en-US" sz="1200" dirty="0"/>
          </a:p>
        </p:txBody>
      </p:sp>
    </p:spTree>
    <p:extLst>
      <p:ext uri="{BB962C8B-B14F-4D97-AF65-F5344CB8AC3E}">
        <p14:creationId xmlns:p14="http://schemas.microsoft.com/office/powerpoint/2010/main" val="18452955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4855"/>
            <a:ext cx="9462810" cy="6853145"/>
          </a:xfrm>
          <a:prstGeom prst="rect">
            <a:avLst/>
          </a:prstGeom>
        </p:spPr>
      </p:pic>
      <p:sp>
        <p:nvSpPr>
          <p:cNvPr id="3" name="Title 1"/>
          <p:cNvSpPr txBox="1">
            <a:spLocks/>
          </p:cNvSpPr>
          <p:nvPr/>
        </p:nvSpPr>
        <p:spPr>
          <a:xfrm>
            <a:off x="0" y="4762"/>
            <a:ext cx="9144000" cy="369333"/>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6.4.</a:t>
            </a:r>
            <a:r>
              <a:rPr lang="en-US" sz="1400" dirty="0">
                <a:latin typeface="Arial"/>
                <a:cs typeface="Arial"/>
              </a:rPr>
              <a:t>S1 Monitoring of ventilation in humans at rest and after mild and vigorous exercise. (Practical 6</a:t>
            </a:r>
            <a:r>
              <a:rPr lang="en-US" sz="1400" dirty="0" smtClean="0">
                <a:latin typeface="Arial"/>
                <a:cs typeface="Arial"/>
              </a:rPr>
              <a:t>)</a:t>
            </a:r>
            <a:endParaRPr lang="en-US" sz="1400" dirty="0">
              <a:latin typeface="Arial"/>
              <a:cs typeface="Arial"/>
            </a:endParaRPr>
          </a:p>
        </p:txBody>
      </p:sp>
      <p:sp>
        <p:nvSpPr>
          <p:cNvPr id="2" name="TextBox 1"/>
          <p:cNvSpPr txBox="1"/>
          <p:nvPr/>
        </p:nvSpPr>
        <p:spPr>
          <a:xfrm>
            <a:off x="0" y="457932"/>
            <a:ext cx="8627769" cy="461665"/>
          </a:xfrm>
          <a:prstGeom prst="rect">
            <a:avLst/>
          </a:prstGeom>
          <a:solidFill>
            <a:srgbClr val="FFFFFF">
              <a:alpha val="78000"/>
            </a:srgbClr>
          </a:solidFill>
        </p:spPr>
        <p:txBody>
          <a:bodyPr wrap="square" rtlCol="0">
            <a:spAutoFit/>
          </a:bodyPr>
          <a:lstStyle/>
          <a:p>
            <a:r>
              <a:rPr lang="en-US" sz="2400" dirty="0">
                <a:latin typeface="Arial"/>
                <a:cs typeface="Arial"/>
              </a:rPr>
              <a:t>Monitoring </a:t>
            </a:r>
            <a:r>
              <a:rPr lang="en-US" sz="2400" dirty="0" smtClean="0">
                <a:latin typeface="Arial"/>
                <a:cs typeface="Arial"/>
              </a:rPr>
              <a:t>ventilation</a:t>
            </a:r>
            <a:endParaRPr lang="en-US" sz="2400" dirty="0"/>
          </a:p>
        </p:txBody>
      </p:sp>
      <p:pic>
        <p:nvPicPr>
          <p:cNvPr id="4" name="Picture 3"/>
          <p:cNvPicPr>
            <a:picLocks noChangeAspect="1"/>
          </p:cNvPicPr>
          <p:nvPr/>
        </p:nvPicPr>
        <p:blipFill>
          <a:blip r:embed="rId3"/>
          <a:stretch>
            <a:fillRect/>
          </a:stretch>
        </p:blipFill>
        <p:spPr>
          <a:xfrm>
            <a:off x="4226514" y="987508"/>
            <a:ext cx="4917486" cy="3048841"/>
          </a:xfrm>
          <a:prstGeom prst="rect">
            <a:avLst/>
          </a:prstGeom>
          <a:solidFill>
            <a:schemeClr val="bg1"/>
          </a:solidFill>
        </p:spPr>
      </p:pic>
      <p:sp>
        <p:nvSpPr>
          <p:cNvPr id="6" name="Rectangle 5"/>
          <p:cNvSpPr/>
          <p:nvPr/>
        </p:nvSpPr>
        <p:spPr>
          <a:xfrm>
            <a:off x="4572000" y="6581001"/>
            <a:ext cx="4572000" cy="276999"/>
          </a:xfrm>
          <a:prstGeom prst="rect">
            <a:avLst/>
          </a:prstGeom>
        </p:spPr>
        <p:txBody>
          <a:bodyPr>
            <a:spAutoFit/>
          </a:bodyPr>
          <a:lstStyle/>
          <a:p>
            <a:pPr algn="r"/>
            <a:r>
              <a:rPr lang="en-US" sz="1200" dirty="0">
                <a:hlinkClick r:id="rId4"/>
              </a:rPr>
              <a:t>https://commons.wikimedia.org/wiki/</a:t>
            </a:r>
            <a:r>
              <a:rPr lang="en-US" sz="1200" dirty="0" smtClean="0">
                <a:hlinkClick r:id="rId4"/>
              </a:rPr>
              <a:t>File:DoingSpirometry.JPG</a:t>
            </a:r>
            <a:endParaRPr lang="en-US" sz="1200" dirty="0"/>
          </a:p>
        </p:txBody>
      </p:sp>
      <p:sp>
        <p:nvSpPr>
          <p:cNvPr id="7" name="Rectangle 6"/>
          <p:cNvSpPr/>
          <p:nvPr/>
        </p:nvSpPr>
        <p:spPr>
          <a:xfrm>
            <a:off x="4226514" y="4036349"/>
            <a:ext cx="4917486" cy="276999"/>
          </a:xfrm>
          <a:prstGeom prst="rect">
            <a:avLst/>
          </a:prstGeom>
        </p:spPr>
        <p:txBody>
          <a:bodyPr wrap="square">
            <a:spAutoFit/>
          </a:bodyPr>
          <a:lstStyle/>
          <a:p>
            <a:pPr algn="r"/>
            <a:r>
              <a:rPr lang="en-US" sz="1200" dirty="0">
                <a:hlinkClick r:id="rId5"/>
              </a:rPr>
              <a:t>https://en.wikipedia.org/wiki/</a:t>
            </a:r>
            <a:r>
              <a:rPr lang="en-US" sz="1200" dirty="0" smtClean="0">
                <a:hlinkClick r:id="rId5"/>
              </a:rPr>
              <a:t>File:Lungvolumes_Updated.png</a:t>
            </a:r>
            <a:endParaRPr lang="en-US" sz="1200" dirty="0"/>
          </a:p>
        </p:txBody>
      </p:sp>
      <p:sp>
        <p:nvSpPr>
          <p:cNvPr id="8" name="TextBox 7"/>
          <p:cNvSpPr txBox="1"/>
          <p:nvPr/>
        </p:nvSpPr>
        <p:spPr>
          <a:xfrm>
            <a:off x="0" y="3005042"/>
            <a:ext cx="3914210" cy="584776"/>
          </a:xfrm>
          <a:prstGeom prst="rect">
            <a:avLst/>
          </a:prstGeom>
          <a:solidFill>
            <a:srgbClr val="FFFFFF">
              <a:alpha val="65000"/>
            </a:srgbClr>
          </a:solidFill>
        </p:spPr>
        <p:txBody>
          <a:bodyPr wrap="square" rtlCol="0">
            <a:spAutoFit/>
          </a:bodyPr>
          <a:lstStyle/>
          <a:p>
            <a:r>
              <a:rPr lang="en-US" sz="1600" b="1" dirty="0" smtClean="0"/>
              <a:t>Independent variable: </a:t>
            </a:r>
            <a:r>
              <a:rPr lang="en-US" sz="1600" dirty="0" smtClean="0"/>
              <a:t>the </a:t>
            </a:r>
            <a:r>
              <a:rPr lang="en-US" sz="1600" b="1" dirty="0" smtClean="0"/>
              <a:t>intensity of exercise</a:t>
            </a:r>
            <a:endParaRPr lang="en-US" sz="1600" b="1" dirty="0"/>
          </a:p>
        </p:txBody>
      </p:sp>
      <p:sp>
        <p:nvSpPr>
          <p:cNvPr id="9" name="TextBox 8"/>
          <p:cNvSpPr txBox="1"/>
          <p:nvPr/>
        </p:nvSpPr>
        <p:spPr>
          <a:xfrm>
            <a:off x="0" y="4338803"/>
            <a:ext cx="3914210" cy="584776"/>
          </a:xfrm>
          <a:prstGeom prst="rect">
            <a:avLst/>
          </a:prstGeom>
          <a:solidFill>
            <a:srgbClr val="FFFFFF">
              <a:alpha val="65000"/>
            </a:srgbClr>
          </a:solidFill>
        </p:spPr>
        <p:txBody>
          <a:bodyPr wrap="square" rtlCol="0">
            <a:spAutoFit/>
          </a:bodyPr>
          <a:lstStyle/>
          <a:p>
            <a:r>
              <a:rPr lang="en-US" sz="1600" b="1" dirty="0"/>
              <a:t>D</a:t>
            </a:r>
            <a:r>
              <a:rPr lang="en-US" sz="1600" b="1" dirty="0" smtClean="0"/>
              <a:t>ependent variable: </a:t>
            </a:r>
            <a:r>
              <a:rPr lang="en-US" sz="1600" dirty="0"/>
              <a:t>What measure(s) are you using for </a:t>
            </a:r>
            <a:r>
              <a:rPr lang="en-US" sz="1600" b="1" dirty="0"/>
              <a:t>ventilation</a:t>
            </a:r>
            <a:r>
              <a:rPr lang="en-US" sz="1600" dirty="0"/>
              <a:t>? </a:t>
            </a:r>
          </a:p>
        </p:txBody>
      </p:sp>
      <p:sp>
        <p:nvSpPr>
          <p:cNvPr id="10" name="TextBox 9"/>
          <p:cNvSpPr txBox="1"/>
          <p:nvPr/>
        </p:nvSpPr>
        <p:spPr>
          <a:xfrm>
            <a:off x="926336" y="3391295"/>
            <a:ext cx="3071155" cy="738664"/>
          </a:xfrm>
          <a:prstGeom prst="rect">
            <a:avLst/>
          </a:prstGeom>
          <a:solidFill>
            <a:srgbClr val="FFFFFF">
              <a:alpha val="65000"/>
            </a:srgbClr>
          </a:solidFill>
        </p:spPr>
        <p:txBody>
          <a:bodyPr wrap="square" rtlCol="0">
            <a:spAutoFit/>
          </a:bodyPr>
          <a:lstStyle/>
          <a:p>
            <a:r>
              <a:rPr lang="en-US" sz="1400" dirty="0" smtClean="0"/>
              <a:t>What type of exercise? For how long? How will you make sure that individuals exercise similarly?</a:t>
            </a:r>
            <a:endParaRPr lang="en-US" sz="1400" dirty="0"/>
          </a:p>
        </p:txBody>
      </p:sp>
      <p:sp>
        <p:nvSpPr>
          <p:cNvPr id="11" name="TextBox 10"/>
          <p:cNvSpPr txBox="1"/>
          <p:nvPr/>
        </p:nvSpPr>
        <p:spPr>
          <a:xfrm>
            <a:off x="926335" y="4895009"/>
            <a:ext cx="3071156" cy="523220"/>
          </a:xfrm>
          <a:prstGeom prst="rect">
            <a:avLst/>
          </a:prstGeom>
          <a:solidFill>
            <a:srgbClr val="FFFFFF">
              <a:alpha val="65000"/>
            </a:srgbClr>
          </a:solidFill>
        </p:spPr>
        <p:txBody>
          <a:bodyPr wrap="square" rtlCol="0">
            <a:spAutoFit/>
          </a:bodyPr>
          <a:lstStyle>
            <a:defPPr>
              <a:defRPr lang="en-US"/>
            </a:defPPr>
            <a:lvl1pPr>
              <a:defRPr sz="1400"/>
            </a:lvl1pPr>
          </a:lstStyle>
          <a:p>
            <a:r>
              <a:rPr lang="en-US" dirty="0"/>
              <a:t>Frequency of breaths? </a:t>
            </a:r>
            <a:r>
              <a:rPr lang="en-US" dirty="0"/>
              <a:t>Spirometer data showing tidal volumes</a:t>
            </a:r>
            <a:r>
              <a:rPr lang="en-US" dirty="0" smtClean="0"/>
              <a:t>?</a:t>
            </a:r>
            <a:endParaRPr lang="en-US" dirty="0"/>
          </a:p>
        </p:txBody>
      </p:sp>
      <p:sp>
        <p:nvSpPr>
          <p:cNvPr id="12" name="TextBox 11"/>
          <p:cNvSpPr txBox="1"/>
          <p:nvPr/>
        </p:nvSpPr>
        <p:spPr>
          <a:xfrm>
            <a:off x="4403486" y="5478665"/>
            <a:ext cx="4740514" cy="1077218"/>
          </a:xfrm>
          <a:prstGeom prst="rect">
            <a:avLst/>
          </a:prstGeom>
          <a:solidFill>
            <a:srgbClr val="FFFFFF">
              <a:alpha val="65000"/>
            </a:srgbClr>
          </a:solidFill>
        </p:spPr>
        <p:txBody>
          <a:bodyPr wrap="square" rtlCol="0">
            <a:spAutoFit/>
          </a:bodyPr>
          <a:lstStyle/>
          <a:p>
            <a:r>
              <a:rPr lang="en-US" sz="1600" b="1" dirty="0" smtClean="0"/>
              <a:t>Ethical and safety concerns: </a:t>
            </a:r>
            <a:r>
              <a:rPr lang="en-US" sz="1600" dirty="0" smtClean="0"/>
              <a:t>how are you making sure that the experiment is safe? Are participants aware of the risks? Are you seeking written permission from participants? </a:t>
            </a:r>
            <a:endParaRPr lang="en-US" sz="1600" dirty="0"/>
          </a:p>
        </p:txBody>
      </p:sp>
      <p:sp>
        <p:nvSpPr>
          <p:cNvPr id="13" name="Rectangle 12"/>
          <p:cNvSpPr/>
          <p:nvPr/>
        </p:nvSpPr>
        <p:spPr>
          <a:xfrm>
            <a:off x="2976387" y="516616"/>
            <a:ext cx="5651382" cy="369332"/>
          </a:xfrm>
          <a:prstGeom prst="rect">
            <a:avLst/>
          </a:prstGeom>
        </p:spPr>
        <p:txBody>
          <a:bodyPr wrap="none">
            <a:spAutoFit/>
          </a:bodyPr>
          <a:lstStyle/>
          <a:p>
            <a:r>
              <a:rPr lang="en-US" dirty="0" smtClean="0">
                <a:latin typeface="Arial"/>
                <a:cs typeface="Arial"/>
              </a:rPr>
              <a:t>: design </a:t>
            </a:r>
            <a:r>
              <a:rPr lang="en-US" dirty="0">
                <a:latin typeface="Arial"/>
                <a:cs typeface="Arial"/>
              </a:rPr>
              <a:t>an </a:t>
            </a:r>
            <a:r>
              <a:rPr lang="en-US" dirty="0" smtClean="0">
                <a:latin typeface="Arial"/>
                <a:cs typeface="Arial"/>
              </a:rPr>
              <a:t>investigation, collect and </a:t>
            </a:r>
            <a:r>
              <a:rPr lang="en-US" dirty="0" err="1" smtClean="0">
                <a:latin typeface="Arial"/>
                <a:cs typeface="Arial"/>
              </a:rPr>
              <a:t>analyse</a:t>
            </a:r>
            <a:r>
              <a:rPr lang="en-US" dirty="0" smtClean="0">
                <a:latin typeface="Arial"/>
                <a:cs typeface="Arial"/>
              </a:rPr>
              <a:t> the data</a:t>
            </a:r>
            <a:endParaRPr lang="en-US" dirty="0"/>
          </a:p>
        </p:txBody>
      </p:sp>
      <p:sp>
        <p:nvSpPr>
          <p:cNvPr id="14" name="TextBox 13"/>
          <p:cNvSpPr txBox="1"/>
          <p:nvPr/>
        </p:nvSpPr>
        <p:spPr>
          <a:xfrm>
            <a:off x="0" y="5781850"/>
            <a:ext cx="4039131" cy="830997"/>
          </a:xfrm>
          <a:prstGeom prst="rect">
            <a:avLst/>
          </a:prstGeom>
          <a:solidFill>
            <a:srgbClr val="FFFFFF">
              <a:alpha val="65000"/>
            </a:srgbClr>
          </a:solidFill>
        </p:spPr>
        <p:txBody>
          <a:bodyPr wrap="square" rtlCol="0">
            <a:spAutoFit/>
          </a:bodyPr>
          <a:lstStyle>
            <a:defPPr>
              <a:defRPr lang="en-US"/>
            </a:defPPr>
          </a:lstStyle>
          <a:p>
            <a:r>
              <a:rPr lang="en-US" sz="1600" b="1" dirty="0"/>
              <a:t>Controlled variables: </a:t>
            </a:r>
            <a:r>
              <a:rPr lang="en-US" sz="1600" dirty="0"/>
              <a:t>what are the key factors that need to be measured and kept constant </a:t>
            </a:r>
            <a:r>
              <a:rPr lang="en-US" sz="1600" dirty="0" smtClean="0"/>
              <a:t>to ensure a fair test?</a:t>
            </a:r>
            <a:endParaRPr lang="en-US" sz="1600" dirty="0"/>
          </a:p>
        </p:txBody>
      </p:sp>
      <p:sp>
        <p:nvSpPr>
          <p:cNvPr id="16" name="TextBox 15"/>
          <p:cNvSpPr txBox="1"/>
          <p:nvPr/>
        </p:nvSpPr>
        <p:spPr>
          <a:xfrm>
            <a:off x="5104869" y="4457774"/>
            <a:ext cx="4039131" cy="830997"/>
          </a:xfrm>
          <a:prstGeom prst="rect">
            <a:avLst/>
          </a:prstGeom>
          <a:solidFill>
            <a:srgbClr val="FFFFFF">
              <a:alpha val="65000"/>
            </a:srgbClr>
          </a:solidFill>
        </p:spPr>
        <p:txBody>
          <a:bodyPr wrap="square" rtlCol="0">
            <a:spAutoFit/>
          </a:bodyPr>
          <a:lstStyle>
            <a:defPPr>
              <a:defRPr lang="en-US"/>
            </a:defPPr>
          </a:lstStyle>
          <a:p>
            <a:r>
              <a:rPr lang="en-US" sz="1600" b="1" dirty="0" smtClean="0"/>
              <a:t>Data analysis: </a:t>
            </a:r>
            <a:r>
              <a:rPr lang="en-US" sz="1600" dirty="0" smtClean="0"/>
              <a:t>you should be calculating a rate. For example the count of breaths or tidal volume per unit time </a:t>
            </a:r>
            <a:r>
              <a:rPr lang="en-US" sz="1600" dirty="0"/>
              <a:t>(s or min</a:t>
            </a:r>
            <a:r>
              <a:rPr lang="en-US" sz="1600" dirty="0" smtClean="0"/>
              <a:t>)</a:t>
            </a:r>
            <a:endParaRPr lang="en-US" sz="1600" dirty="0"/>
          </a:p>
        </p:txBody>
      </p:sp>
    </p:spTree>
    <p:extLst>
      <p:ext uri="{BB962C8B-B14F-4D97-AF65-F5344CB8AC3E}">
        <p14:creationId xmlns:p14="http://schemas.microsoft.com/office/powerpoint/2010/main" val="26602740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6521397" cy="746554"/>
          </a:xfrm>
        </p:spPr>
        <p:txBody>
          <a:bodyPr/>
          <a:lstStyle/>
          <a:p>
            <a:r>
              <a:rPr lang="en-US" dirty="0" smtClean="0"/>
              <a:t>Bibliography / Acknowledgments</a:t>
            </a: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820" y="1000912"/>
            <a:ext cx="5328420" cy="966430"/>
          </a:xfrm>
          <a:prstGeom prst="rect">
            <a:avLst/>
          </a:prstGeom>
        </p:spPr>
      </p:pic>
      <p:pic>
        <p:nvPicPr>
          <p:cNvPr id="6" name="Picture 5">
            <a:hlinkClick r:id="rId4"/>
          </p:cNvPr>
          <p:cNvPicPr>
            <a:picLocks noChangeAspect="1"/>
          </p:cNvPicPr>
          <p:nvPr/>
        </p:nvPicPr>
        <p:blipFill>
          <a:blip r:embed="rId5"/>
          <a:stretch>
            <a:fillRect/>
          </a:stretch>
        </p:blipFill>
        <p:spPr>
          <a:xfrm>
            <a:off x="5901966" y="976660"/>
            <a:ext cx="2695172" cy="2515494"/>
          </a:xfrm>
          <a:prstGeom prst="rect">
            <a:avLst/>
          </a:prstGeom>
        </p:spPr>
      </p:pic>
      <p:pic>
        <p:nvPicPr>
          <p:cNvPr id="7" name="Picture 6" descr="Screen Shot 2014-04-27 at 14.39.1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06287" y="2178578"/>
            <a:ext cx="3176219" cy="4200805"/>
          </a:xfrm>
          <a:prstGeom prst="rect">
            <a:avLst/>
          </a:prstGeom>
        </p:spPr>
      </p:pic>
      <p:pic>
        <p:nvPicPr>
          <p:cNvPr id="11" name="Picture 10">
            <a:hlinkClick r:id="rId7"/>
          </p:cNvPr>
          <p:cNvPicPr>
            <a:picLocks noChangeAspect="1"/>
          </p:cNvPicPr>
          <p:nvPr/>
        </p:nvPicPr>
        <p:blipFill>
          <a:blip r:embed="rId8"/>
          <a:stretch>
            <a:fillRect/>
          </a:stretch>
        </p:blipFill>
        <p:spPr>
          <a:xfrm>
            <a:off x="6521397" y="4136991"/>
            <a:ext cx="1219200" cy="1219200"/>
          </a:xfrm>
          <a:prstGeom prst="rect">
            <a:avLst/>
          </a:prstGeom>
        </p:spPr>
      </p:pic>
      <p:sp>
        <p:nvSpPr>
          <p:cNvPr id="12" name="Rectangle 11"/>
          <p:cNvSpPr/>
          <p:nvPr/>
        </p:nvSpPr>
        <p:spPr>
          <a:xfrm>
            <a:off x="6466852" y="5363966"/>
            <a:ext cx="1388421" cy="369332"/>
          </a:xfrm>
          <a:prstGeom prst="rect">
            <a:avLst/>
          </a:prstGeom>
        </p:spPr>
        <p:txBody>
          <a:bodyPr wrap="none">
            <a:spAutoFit/>
          </a:bodyPr>
          <a:lstStyle/>
          <a:p>
            <a:r>
              <a:rPr lang="en-US" b="1" dirty="0">
                <a:hlinkClick r:id="rId7"/>
              </a:rPr>
              <a:t>Bob </a:t>
            </a:r>
            <a:r>
              <a:rPr lang="en-US" b="1" dirty="0" err="1">
                <a:hlinkClick r:id="rId7"/>
              </a:rPr>
              <a:t>Smullen</a:t>
            </a:r>
            <a:endParaRPr lang="en-US" b="1" dirty="0"/>
          </a:p>
        </p:txBody>
      </p:sp>
    </p:spTree>
    <p:extLst>
      <p:ext uri="{BB962C8B-B14F-4D97-AF65-F5344CB8AC3E}">
        <p14:creationId xmlns:p14="http://schemas.microsoft.com/office/powerpoint/2010/main" val="124146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763"/>
            <a:ext cx="3957828"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smtClean="0"/>
              <a:t>Applications </a:t>
            </a:r>
            <a:r>
              <a:rPr lang="en-US" dirty="0"/>
              <a:t>and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6186651"/>
              </p:ext>
            </p:extLst>
          </p:nvPr>
        </p:nvGraphicFramePr>
        <p:xfrm>
          <a:off x="321932" y="784225"/>
          <a:ext cx="8500119" cy="3060699"/>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tr>
              <a:tr h="228024">
                <a:tc>
                  <a:txBody>
                    <a:bodyPr/>
                    <a:lstStyle/>
                    <a:p>
                      <a:r>
                        <a:rPr lang="en-US" sz="1400" dirty="0">
                          <a:latin typeface="Arial"/>
                          <a:cs typeface="Arial"/>
                        </a:rPr>
                        <a:t>6.4.A1 </a:t>
                      </a:r>
                    </a:p>
                  </a:txBody>
                  <a:tcPr>
                    <a:solidFill>
                      <a:schemeClr val="bg1"/>
                    </a:solidFill>
                  </a:tcPr>
                </a:tc>
                <a:tc>
                  <a:txBody>
                    <a:bodyPr/>
                    <a:lstStyle/>
                    <a:p>
                      <a:r>
                        <a:rPr lang="en-US" sz="1400" dirty="0">
                          <a:latin typeface="Arial"/>
                          <a:cs typeface="Arial"/>
                        </a:rPr>
                        <a:t>Causes and consequences of lung cancer. </a:t>
                      </a:r>
                    </a:p>
                  </a:txBody>
                  <a:tcP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a:latin typeface="Arial"/>
                          <a:cs typeface="Arial"/>
                        </a:rPr>
                        <a:t>6.4.A2 </a:t>
                      </a:r>
                    </a:p>
                  </a:txBody>
                  <a:tcPr>
                    <a:solidFill>
                      <a:schemeClr val="bg1"/>
                    </a:solidFill>
                  </a:tcPr>
                </a:tc>
                <a:tc>
                  <a:txBody>
                    <a:bodyPr/>
                    <a:lstStyle/>
                    <a:p>
                      <a:r>
                        <a:rPr lang="en-US" sz="1400" dirty="0">
                          <a:latin typeface="Arial"/>
                          <a:cs typeface="Arial"/>
                        </a:rPr>
                        <a:t>Causes and consequences of emphysema. </a:t>
                      </a:r>
                    </a:p>
                  </a:txBody>
                  <a:tcP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a:latin typeface="Arial"/>
                          <a:cs typeface="Arial"/>
                        </a:rPr>
                        <a:t>6.4.A3 </a:t>
                      </a:r>
                    </a:p>
                  </a:txBody>
                  <a:tcPr>
                    <a:solidFill>
                      <a:schemeClr val="bg1"/>
                    </a:solidFill>
                  </a:tcPr>
                </a:tc>
                <a:tc>
                  <a:txBody>
                    <a:bodyPr/>
                    <a:lstStyle/>
                    <a:p>
                      <a:r>
                        <a:rPr lang="en-US" sz="1400" dirty="0">
                          <a:latin typeface="Arial"/>
                          <a:cs typeface="Arial"/>
                        </a:rPr>
                        <a:t>External and internal intercostal muscles, and diaphragm and abdominal muscles as examples of antagonistic muscle action. </a:t>
                      </a:r>
                    </a:p>
                  </a:txBody>
                  <a:tcP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a:latin typeface="Arial"/>
                          <a:cs typeface="Arial"/>
                        </a:rPr>
                        <a:t>6.4.S1 </a:t>
                      </a:r>
                    </a:p>
                  </a:txBody>
                  <a:tcPr>
                    <a:solidFill>
                      <a:schemeClr val="bg1"/>
                    </a:solidFill>
                  </a:tcPr>
                </a:tc>
                <a:tc>
                  <a:txBody>
                    <a:bodyPr/>
                    <a:lstStyle/>
                    <a:p>
                      <a:r>
                        <a:rPr lang="en-US" sz="1400" dirty="0">
                          <a:latin typeface="Arial"/>
                          <a:cs typeface="Arial"/>
                        </a:rPr>
                        <a:t>Monitoring of ventilation in humans at rest and after mild and vigorous exercise. (Practical 6</a:t>
                      </a:r>
                      <a:r>
                        <a:rPr lang="en-US" sz="1400" dirty="0" smtClean="0">
                          <a:latin typeface="Arial"/>
                          <a:cs typeface="Arial"/>
                        </a:rPr>
                        <a:t>) </a:t>
                      </a:r>
                      <a:endParaRPr lang="en-US" sz="1400" dirty="0">
                        <a:latin typeface="Arial"/>
                        <a:cs typeface="Arial"/>
                      </a:endParaRPr>
                    </a:p>
                  </a:txBody>
                  <a:tcPr>
                    <a:solidFill>
                      <a:schemeClr val="bg1"/>
                    </a:solidFill>
                  </a:tcPr>
                </a:tc>
                <a:tc>
                  <a:txBody>
                    <a:bodyPr/>
                    <a:lstStyle/>
                    <a:p>
                      <a:pPr algn="l">
                        <a:spcAft>
                          <a:spcPts val="0"/>
                        </a:spcAft>
                      </a:pPr>
                      <a:r>
                        <a:rPr lang="en-US" sz="1400" dirty="0" smtClean="0">
                          <a:latin typeface="Arial"/>
                          <a:cs typeface="Arial"/>
                        </a:rPr>
                        <a:t>Ventilation can either be monitored by simple observation and simple apparatus or by data logging with a spirometer or chest belt and pressure meter. Ventilation rate and tidal volume should be measured, but the terms vital capacity and residual volume are not expected.</a:t>
                      </a:r>
                      <a:endParaRPr lang="en-GB" sz="1400" dirty="0">
                        <a:effectLst/>
                        <a:latin typeface="Arial"/>
                        <a:ea typeface="ＭＳ 明朝"/>
                        <a:cs typeface="Arial"/>
                      </a:endParaRPr>
                    </a:p>
                  </a:txBody>
                  <a:tcPr marL="0" marR="0" marT="0" marB="0">
                    <a:solidFill>
                      <a:schemeClr val="bg1"/>
                    </a:solidFill>
                  </a:tcPr>
                </a:tc>
              </a:tr>
            </a:tbl>
          </a:graphicData>
        </a:graphic>
      </p:graphicFrame>
    </p:spTree>
    <p:extLst>
      <p:ext uri="{BB962C8B-B14F-4D97-AF65-F5344CB8AC3E}">
        <p14:creationId xmlns:p14="http://schemas.microsoft.com/office/powerpoint/2010/main" val="23103581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4864" y="76200"/>
            <a:ext cx="8936736" cy="6548217"/>
          </a:xfrm>
          <a:prstGeom prst="rect">
            <a:avLst/>
          </a:prstGeom>
          <a:noFill/>
          <a:ln w="9525">
            <a:noFill/>
            <a:miter lim="800000"/>
            <a:headEnd/>
            <a:tailEnd/>
          </a:ln>
          <a:effectLst/>
        </p:spPr>
      </p:pic>
      <p:pic>
        <p:nvPicPr>
          <p:cNvPr id="3" name="Picture 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556447"/>
            <a:ext cx="1384737" cy="331789"/>
          </a:xfrm>
          <a:prstGeom prst="rect">
            <a:avLst/>
          </a:prstGeom>
        </p:spPr>
      </p:pic>
    </p:spTree>
    <p:extLst>
      <p:ext uri="{BB962C8B-B14F-4D97-AF65-F5344CB8AC3E}">
        <p14:creationId xmlns:p14="http://schemas.microsoft.com/office/powerpoint/2010/main" val="10192026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 y="0"/>
            <a:ext cx="9128832" cy="586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556447"/>
            <a:ext cx="1384737" cy="331789"/>
          </a:xfrm>
          <a:prstGeom prst="rect">
            <a:avLst/>
          </a:prstGeom>
        </p:spPr>
      </p:pic>
    </p:spTree>
    <p:extLst>
      <p:ext uri="{BB962C8B-B14F-4D97-AF65-F5344CB8AC3E}">
        <p14:creationId xmlns:p14="http://schemas.microsoft.com/office/powerpoint/2010/main" val="3041884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6"/>
          </a:xfrm>
          <a:prstGeom prst="rect">
            <a:avLst/>
          </a:prstGeom>
          <a:noFill/>
        </p:spPr>
        <p:txBody>
          <a:bodyPr wrap="square" rtlCol="0">
            <a:spAutoFit/>
          </a:bodyPr>
          <a:lstStyle/>
          <a:p>
            <a:r>
              <a:rPr kumimoji="1" lang="en-US" altLang="ja-JP" sz="3200" dirty="0" smtClean="0"/>
              <a:t>Why do we need a ventilation system? </a:t>
            </a: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809" b="100000" l="0" r="99385"/>
                    </a14:imgEffect>
                  </a14:imgLayer>
                </a14:imgProps>
              </a:ext>
            </a:extLst>
          </a:blip>
          <a:srcRect r="17856"/>
          <a:stretch/>
        </p:blipFill>
        <p:spPr>
          <a:xfrm>
            <a:off x="5524921" y="850900"/>
            <a:ext cx="3390479" cy="4711700"/>
          </a:xfrm>
          <a:prstGeom prst="rect">
            <a:avLst/>
          </a:prstGeom>
        </p:spPr>
      </p:pic>
      <p:sp>
        <p:nvSpPr>
          <p:cNvPr id="3" name="TextBox 2"/>
          <p:cNvSpPr txBox="1"/>
          <p:nvPr/>
        </p:nvSpPr>
        <p:spPr>
          <a:xfrm>
            <a:off x="152400" y="533400"/>
            <a:ext cx="7848600" cy="5755423"/>
          </a:xfrm>
          <a:prstGeom prst="rect">
            <a:avLst/>
          </a:prstGeom>
          <a:noFill/>
        </p:spPr>
        <p:txBody>
          <a:bodyPr wrap="square" rtlCol="0">
            <a:spAutoFit/>
          </a:bodyPr>
          <a:lstStyle/>
          <a:p>
            <a:r>
              <a:rPr kumimoji="1" lang="en-US" altLang="ja-JP" dirty="0" smtClean="0"/>
              <a:t>We are </a:t>
            </a:r>
            <a:r>
              <a:rPr kumimoji="1" lang="en-US" altLang="ja-JP" sz="2000" b="1" dirty="0" smtClean="0"/>
              <a:t>large organisms</a:t>
            </a:r>
            <a:r>
              <a:rPr kumimoji="1" lang="en-US" altLang="ja-JP" dirty="0" smtClean="0"/>
              <a:t>. Oxygen cannot diffuse into all our </a:t>
            </a:r>
          </a:p>
          <a:p>
            <a:r>
              <a:rPr kumimoji="1" lang="en-US" altLang="ja-JP" dirty="0" smtClean="0"/>
              <a:t>cells directly from the air, nor can waste products be directly </a:t>
            </a:r>
          </a:p>
          <a:p>
            <a:r>
              <a:rPr kumimoji="1" lang="en-US" altLang="ja-JP" dirty="0" smtClean="0"/>
              <a:t>ejected from the body. We have </a:t>
            </a:r>
            <a:r>
              <a:rPr kumimoji="1" lang="en-US" altLang="ja-JP" dirty="0" err="1" smtClean="0"/>
              <a:t>specialised</a:t>
            </a:r>
            <a:r>
              <a:rPr kumimoji="1" lang="en-US" altLang="ja-JP" dirty="0" smtClean="0"/>
              <a:t> organ systems, </a:t>
            </a:r>
          </a:p>
          <a:p>
            <a:r>
              <a:rPr kumimoji="1" lang="en-US" altLang="ja-JP" dirty="0" smtClean="0"/>
              <a:t>which are efficient, but need delivery of nutrients and </a:t>
            </a:r>
          </a:p>
          <a:p>
            <a:r>
              <a:rPr kumimoji="1" lang="en-US" altLang="ja-JP" dirty="0" smtClean="0"/>
              <a:t>removal of waste. The ventilation system ensures the blood </a:t>
            </a:r>
          </a:p>
          <a:p>
            <a:r>
              <a:rPr kumimoji="1" lang="en-US" altLang="ja-JP" dirty="0" smtClean="0"/>
              <a:t>can be the medium for this. </a:t>
            </a:r>
          </a:p>
          <a:p>
            <a:endParaRPr kumimoji="1" lang="en-US" altLang="ja-JP" dirty="0"/>
          </a:p>
          <a:p>
            <a:r>
              <a:rPr kumimoji="1" lang="en-US" altLang="ja-JP" dirty="0" smtClean="0"/>
              <a:t>We are </a:t>
            </a:r>
            <a:r>
              <a:rPr kumimoji="1" lang="en-US" altLang="ja-JP" sz="2000" b="1" dirty="0" smtClean="0"/>
              <a:t>land-borne</a:t>
            </a:r>
            <a:r>
              <a:rPr kumimoji="1" lang="en-US" altLang="ja-JP" dirty="0" smtClean="0"/>
              <a:t>. Gases need moist surfaces (membranes) in </a:t>
            </a:r>
          </a:p>
          <a:p>
            <a:r>
              <a:rPr kumimoji="1" lang="en-US" altLang="ja-JP" dirty="0" smtClean="0"/>
              <a:t>order to diffuse. Our lungs are moist membranes, allowing</a:t>
            </a:r>
          </a:p>
          <a:p>
            <a:r>
              <a:rPr kumimoji="1" lang="en-US" altLang="ja-JP" dirty="0" smtClean="0"/>
              <a:t>oxygen to diffuse into the blood and carbon dioxide </a:t>
            </a:r>
          </a:p>
          <a:p>
            <a:r>
              <a:rPr kumimoji="1" lang="en-US" altLang="ja-JP" dirty="0" smtClean="0"/>
              <a:t>to diffuse out. </a:t>
            </a:r>
          </a:p>
          <a:p>
            <a:endParaRPr kumimoji="1" lang="en-US" altLang="ja-JP" dirty="0"/>
          </a:p>
          <a:p>
            <a:r>
              <a:rPr kumimoji="1" lang="en-US" altLang="ja-JP" dirty="0" smtClean="0"/>
              <a:t>The ventilation system </a:t>
            </a:r>
            <a:r>
              <a:rPr kumimoji="1" lang="en-US" altLang="ja-JP" sz="2000" b="1" dirty="0" smtClean="0"/>
              <a:t>maintains a large </a:t>
            </a:r>
          </a:p>
          <a:p>
            <a:r>
              <a:rPr kumimoji="1" lang="en-US" altLang="ja-JP" sz="2000" b="1" dirty="0" smtClean="0"/>
              <a:t>concentration gradient</a:t>
            </a:r>
            <a:r>
              <a:rPr kumimoji="1" lang="en-US" altLang="ja-JP" dirty="0" smtClean="0"/>
              <a:t> between the alveoli and </a:t>
            </a:r>
          </a:p>
          <a:p>
            <a:r>
              <a:rPr kumimoji="1" lang="en-US" altLang="ja-JP" dirty="0" smtClean="0"/>
              <a:t>the blood. The constant flow of past the alveoli brings </a:t>
            </a:r>
          </a:p>
          <a:p>
            <a:r>
              <a:rPr kumimoji="1" lang="en-US" altLang="ja-JP" dirty="0" smtClean="0"/>
              <a:t>blood with a high CO</a:t>
            </a:r>
            <a:r>
              <a:rPr kumimoji="1" lang="en-US" altLang="ja-JP" baseline="-25000" dirty="0" smtClean="0"/>
              <a:t>2</a:t>
            </a:r>
            <a:r>
              <a:rPr kumimoji="1" lang="en-US" altLang="ja-JP" dirty="0" smtClean="0"/>
              <a:t> concentration and low O</a:t>
            </a:r>
            <a:r>
              <a:rPr kumimoji="1" lang="en-US" altLang="ja-JP" baseline="-25000" dirty="0" smtClean="0"/>
              <a:t>2</a:t>
            </a:r>
            <a:r>
              <a:rPr kumimoji="1" lang="en-US" altLang="ja-JP" dirty="0" smtClean="0"/>
              <a:t> </a:t>
            </a:r>
          </a:p>
          <a:p>
            <a:r>
              <a:rPr kumimoji="1" lang="en-US" altLang="ja-JP" dirty="0" smtClean="0"/>
              <a:t>concentration. Breathing out keeps the CO</a:t>
            </a:r>
            <a:r>
              <a:rPr kumimoji="1" lang="en-US" altLang="ja-JP" baseline="-25000" dirty="0" smtClean="0"/>
              <a:t>2</a:t>
            </a:r>
            <a:r>
              <a:rPr kumimoji="1" lang="en-US" altLang="ja-JP" dirty="0" smtClean="0"/>
              <a:t> concentration </a:t>
            </a:r>
          </a:p>
          <a:p>
            <a:r>
              <a:rPr kumimoji="1" lang="en-US" altLang="ja-JP" dirty="0" smtClean="0"/>
              <a:t>in the alveoli low, so it diffuses out of the blood. </a:t>
            </a:r>
          </a:p>
          <a:p>
            <a:r>
              <a:rPr kumimoji="1" lang="en-US" altLang="ja-JP" dirty="0" smtClean="0"/>
              <a:t>Breathing in keeps O</a:t>
            </a:r>
            <a:r>
              <a:rPr kumimoji="1" lang="en-US" altLang="ja-JP" baseline="-25000" dirty="0" smtClean="0"/>
              <a:t>2</a:t>
            </a:r>
            <a:r>
              <a:rPr kumimoji="1" lang="en-US" altLang="ja-JP" dirty="0" smtClean="0"/>
              <a:t> concentration in the alveoli high, </a:t>
            </a:r>
          </a:p>
          <a:p>
            <a:r>
              <a:rPr kumimoji="1" lang="en-US" altLang="ja-JP" dirty="0" smtClean="0"/>
              <a:t>so it diffuses into the blood. </a:t>
            </a:r>
            <a:endParaRPr kumimoji="1" lang="ja-JP" altLang="en-US" dirty="0"/>
          </a:p>
        </p:txBody>
      </p:sp>
      <p:sp>
        <p:nvSpPr>
          <p:cNvPr id="5" name="Rectangle 4"/>
          <p:cNvSpPr/>
          <p:nvPr/>
        </p:nvSpPr>
        <p:spPr>
          <a:xfrm>
            <a:off x="0" y="6503755"/>
            <a:ext cx="9144000" cy="276999"/>
          </a:xfrm>
          <a:prstGeom prst="rect">
            <a:avLst/>
          </a:prstGeom>
        </p:spPr>
        <p:txBody>
          <a:bodyPr wrap="square">
            <a:spAutoFit/>
          </a:bodyPr>
          <a:lstStyle/>
          <a:p>
            <a:pPr algn="r"/>
            <a:r>
              <a:rPr lang="en-US" altLang="ja-JP" sz="1200" dirty="0" smtClean="0"/>
              <a:t>Diagram from: </a:t>
            </a:r>
            <a:r>
              <a:rPr lang="en-US" altLang="ja-JP" sz="1200" dirty="0" smtClean="0">
                <a:hlinkClick r:id="rId4"/>
              </a:rPr>
              <a:t>http</a:t>
            </a:r>
            <a:r>
              <a:rPr lang="en-US" altLang="ja-JP" sz="1200" dirty="0">
                <a:hlinkClick r:id="rId4"/>
              </a:rPr>
              <a:t>://</a:t>
            </a:r>
            <a:r>
              <a:rPr lang="en-US" altLang="ja-JP" sz="1200" dirty="0" err="1">
                <a:hlinkClick r:id="rId4"/>
              </a:rPr>
              <a:t>www.sciencequiz.net</a:t>
            </a:r>
            <a:r>
              <a:rPr lang="en-US" altLang="ja-JP" sz="1200" dirty="0">
                <a:hlinkClick r:id="rId4"/>
              </a:rPr>
              <a:t>/</a:t>
            </a:r>
            <a:r>
              <a:rPr lang="en-US" altLang="ja-JP" sz="1200" dirty="0" err="1">
                <a:hlinkClick r:id="rId4"/>
              </a:rPr>
              <a:t>jcscience</a:t>
            </a:r>
            <a:r>
              <a:rPr lang="en-US" altLang="ja-JP" sz="1200" dirty="0">
                <a:hlinkClick r:id="rId4"/>
              </a:rPr>
              <a:t>/</a:t>
            </a:r>
            <a:r>
              <a:rPr lang="en-US" altLang="ja-JP" sz="1200" dirty="0" err="1">
                <a:hlinkClick r:id="rId4"/>
              </a:rPr>
              <a:t>jcbiology</a:t>
            </a:r>
            <a:r>
              <a:rPr lang="en-US" altLang="ja-JP" sz="1200" dirty="0">
                <a:hlinkClick r:id="rId4"/>
              </a:rPr>
              <a:t>/</a:t>
            </a:r>
            <a:r>
              <a:rPr lang="en-US" altLang="ja-JP" sz="1200" dirty="0" err="1">
                <a:hlinkClick r:id="rId4"/>
              </a:rPr>
              <a:t>gapfilling</a:t>
            </a:r>
            <a:r>
              <a:rPr lang="en-US" altLang="ja-JP" sz="1200" dirty="0">
                <a:hlinkClick r:id="rId4"/>
              </a:rPr>
              <a:t>/</a:t>
            </a:r>
            <a:r>
              <a:rPr lang="en-US" altLang="ja-JP" sz="1200" dirty="0" err="1" smtClean="0">
                <a:hlinkClick r:id="rId4"/>
              </a:rPr>
              <a:t>breathingsystem.htm</a:t>
            </a:r>
            <a:r>
              <a:rPr lang="en-US" altLang="ja-JP" sz="1200" dirty="0" smtClean="0">
                <a:hlinkClick r:id="rId4"/>
              </a:rPr>
              <a:t> </a:t>
            </a:r>
            <a:endParaRPr lang="ja-JP" altLang="en-US" sz="1200" dirty="0"/>
          </a:p>
        </p:txBody>
      </p:sp>
      <p:pic>
        <p:nvPicPr>
          <p:cNvPr id="6" name="Picture 5">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6556447"/>
            <a:ext cx="1384737" cy="331789"/>
          </a:xfrm>
          <a:prstGeom prst="rect">
            <a:avLst/>
          </a:prstGeom>
        </p:spPr>
      </p:pic>
    </p:spTree>
    <p:extLst>
      <p:ext uri="{BB962C8B-B14F-4D97-AF65-F5344CB8AC3E}">
        <p14:creationId xmlns:p14="http://schemas.microsoft.com/office/powerpoint/2010/main" val="77855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ChangeAspect="1" noChangeArrowheads="1"/>
          </p:cNvPicPr>
          <p:nvPr/>
        </p:nvPicPr>
        <p:blipFill rotWithShape="1">
          <a:blip r:embed="rId3"/>
          <a:srcRect r="14240" b="11598"/>
          <a:stretch/>
        </p:blipFill>
        <p:spPr bwMode="auto">
          <a:xfrm>
            <a:off x="128017" y="109729"/>
            <a:ext cx="8330183" cy="606588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Rectangle 1"/>
          <p:cNvSpPr/>
          <p:nvPr/>
        </p:nvSpPr>
        <p:spPr>
          <a:xfrm>
            <a:off x="1065748" y="6627167"/>
            <a:ext cx="8078252" cy="276999"/>
          </a:xfrm>
          <a:prstGeom prst="rect">
            <a:avLst/>
          </a:prstGeom>
        </p:spPr>
        <p:txBody>
          <a:bodyPr wrap="square">
            <a:spAutoFit/>
          </a:bodyPr>
          <a:lstStyle/>
          <a:p>
            <a:pPr algn="r"/>
            <a:r>
              <a:rPr lang="en-US" altLang="ja-JP" sz="1200" dirty="0">
                <a:hlinkClick r:id="rId2"/>
              </a:rPr>
              <a:t>http://</a:t>
            </a:r>
            <a:r>
              <a:rPr lang="en-US" altLang="ja-JP" sz="1200" dirty="0" err="1">
                <a:hlinkClick r:id="rId2"/>
              </a:rPr>
              <a:t>www.wisc-online.com</a:t>
            </a:r>
            <a:r>
              <a:rPr lang="en-US" altLang="ja-JP" sz="1200" dirty="0">
                <a:hlinkClick r:id="rId2"/>
              </a:rPr>
              <a:t>/objects/</a:t>
            </a:r>
            <a:r>
              <a:rPr lang="en-US" altLang="ja-JP" sz="1200" dirty="0" err="1">
                <a:hlinkClick r:id="rId2"/>
              </a:rPr>
              <a:t>ViewObject.aspx?ID</a:t>
            </a:r>
            <a:r>
              <a:rPr lang="en-US" altLang="ja-JP" sz="1200" dirty="0">
                <a:hlinkClick r:id="rId2"/>
              </a:rPr>
              <a:t>=AP15104</a:t>
            </a:r>
            <a:endParaRPr lang="ja-JP" altLang="en-US" sz="1200" dirty="0"/>
          </a:p>
        </p:txBody>
      </p:sp>
      <p:pic>
        <p:nvPicPr>
          <p:cNvPr id="4" name="Picture 3">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556447"/>
            <a:ext cx="1384737" cy="331789"/>
          </a:xfrm>
          <a:prstGeom prst="rect">
            <a:avLst/>
          </a:prstGeom>
        </p:spPr>
      </p:pic>
    </p:spTree>
    <p:extLst>
      <p:ext uri="{BB962C8B-B14F-4D97-AF65-F5344CB8AC3E}">
        <p14:creationId xmlns:p14="http://schemas.microsoft.com/office/powerpoint/2010/main" val="25051263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srcRect/>
          <a:stretch>
            <a:fillRect/>
          </a:stretch>
        </p:blipFill>
        <p:spPr bwMode="auto">
          <a:xfrm>
            <a:off x="54865" y="499061"/>
            <a:ext cx="8865150" cy="6373875"/>
          </a:xfrm>
          <a:prstGeom prst="rect">
            <a:avLst/>
          </a:prstGeom>
          <a:noFill/>
          <a:ln w="9525">
            <a:noFill/>
            <a:miter lim="800000"/>
            <a:headEnd/>
            <a:tailEnd/>
          </a:ln>
          <a:effectLst/>
        </p:spPr>
      </p:pic>
      <p:pic>
        <p:nvPicPr>
          <p:cNvPr id="11" name="Picture 3">
            <a:hlinkClick r:id="rId3"/>
          </p:cNvPr>
          <p:cNvPicPr>
            <a:picLocks noChangeAspect="1" noChangeArrowheads="1"/>
          </p:cNvPicPr>
          <p:nvPr/>
        </p:nvPicPr>
        <p:blipFill rotWithShape="1">
          <a:blip r:embed="rId4"/>
          <a:srcRect l="4991" t="1452" r="4649" b="13937"/>
          <a:stretch/>
        </p:blipFill>
        <p:spPr bwMode="auto">
          <a:xfrm>
            <a:off x="5119657" y="577816"/>
            <a:ext cx="3615962" cy="3758435"/>
          </a:xfrm>
          <a:prstGeom prst="rect">
            <a:avLst/>
          </a:prstGeom>
          <a:noFill/>
          <a:ln w="9525">
            <a:solidFill>
              <a:schemeClr val="tx1"/>
            </a:solidFill>
            <a:miter lim="800000"/>
            <a:headEnd/>
            <a:tailEnd/>
          </a:ln>
          <a:effectLst/>
        </p:spPr>
      </p:pic>
      <p:sp>
        <p:nvSpPr>
          <p:cNvPr id="12" name="Rectangle 11"/>
          <p:cNvSpPr/>
          <p:nvPr/>
        </p:nvSpPr>
        <p:spPr>
          <a:xfrm>
            <a:off x="5119657" y="4323147"/>
            <a:ext cx="3615962" cy="646331"/>
          </a:xfrm>
          <a:prstGeom prst="rect">
            <a:avLst/>
          </a:prstGeom>
          <a:solidFill>
            <a:schemeClr val="bg1"/>
          </a:solidFill>
          <a:ln>
            <a:solidFill>
              <a:schemeClr val="tx1"/>
            </a:solidFill>
          </a:ln>
        </p:spPr>
        <p:txBody>
          <a:bodyPr wrap="square">
            <a:spAutoFit/>
          </a:bodyPr>
          <a:lstStyle/>
          <a:p>
            <a:r>
              <a:rPr lang="en-US" altLang="ja-JP" sz="1200" dirty="0">
                <a:hlinkClick r:id="rId3"/>
              </a:rPr>
              <a:t>http://highered.mheducation.com/sites/0072495855/student_view0/chapter25/</a:t>
            </a:r>
            <a:r>
              <a:rPr lang="en-US" altLang="ja-JP" sz="1200" dirty="0" smtClean="0">
                <a:hlinkClick r:id="rId3"/>
              </a:rPr>
              <a:t>animation__gas_exchange_during_respiration.html</a:t>
            </a:r>
            <a:endParaRPr lang="ja-JP" altLang="en-US" sz="1200" dirty="0"/>
          </a:p>
        </p:txBody>
      </p:sp>
      <p:pic>
        <p:nvPicPr>
          <p:cNvPr id="13" name="Picture 12">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6556447"/>
            <a:ext cx="1384737" cy="331789"/>
          </a:xfrm>
          <a:prstGeom prst="rect">
            <a:avLst/>
          </a:prstGeom>
        </p:spPr>
      </p:pic>
      <p:sp>
        <p:nvSpPr>
          <p:cNvPr id="3" name="Title 1"/>
          <p:cNvSpPr txBox="1">
            <a:spLocks/>
          </p:cNvSpPr>
          <p:nvPr/>
        </p:nvSpPr>
        <p:spPr>
          <a:xfrm>
            <a:off x="0" y="4762"/>
            <a:ext cx="9144000" cy="494300"/>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6.4</a:t>
            </a:r>
            <a:r>
              <a:rPr lang="en-US" sz="1400" dirty="0">
                <a:latin typeface="Arial"/>
                <a:cs typeface="Arial"/>
              </a:rPr>
              <a:t>.U1 Ventilation maintains concentration gradients of oxygen and carbon dioxide between air in alveoli and blood flowing in adjacent capillaries</a:t>
            </a:r>
            <a:r>
              <a:rPr lang="en-US" sz="1400" dirty="0" smtClean="0">
                <a:latin typeface="Arial"/>
                <a:cs typeface="Arial"/>
              </a:rPr>
              <a:t>.</a:t>
            </a:r>
            <a:endParaRPr lang="en-US" sz="1400" dirty="0">
              <a:latin typeface="Arial"/>
              <a:cs typeface="Arial"/>
            </a:endParaRPr>
          </a:p>
        </p:txBody>
      </p:sp>
    </p:spTree>
    <p:extLst>
      <p:ext uri="{BB962C8B-B14F-4D97-AF65-F5344CB8AC3E}">
        <p14:creationId xmlns:p14="http://schemas.microsoft.com/office/powerpoint/2010/main" val="19123540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285808"/>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a:latin typeface="Arial"/>
                <a:cs typeface="Arial"/>
              </a:rPr>
              <a:t>6.4.U4 Air is carried to the lungs in the trachea and bronchi and then to the alveoli in bronchioles.</a:t>
            </a:r>
          </a:p>
        </p:txBody>
      </p:sp>
      <p:pic>
        <p:nvPicPr>
          <p:cNvPr id="4" name="Picture 2"/>
          <p:cNvPicPr>
            <a:picLocks noChangeAspect="1" noChangeArrowheads="1"/>
          </p:cNvPicPr>
          <p:nvPr/>
        </p:nvPicPr>
        <p:blipFill>
          <a:blip r:embed="rId2"/>
          <a:srcRect/>
          <a:stretch>
            <a:fillRect/>
          </a:stretch>
        </p:blipFill>
        <p:spPr bwMode="auto">
          <a:xfrm>
            <a:off x="78760" y="482386"/>
            <a:ext cx="9023604" cy="6254495"/>
          </a:xfrm>
          <a:prstGeom prst="rect">
            <a:avLst/>
          </a:prstGeom>
          <a:noFill/>
          <a:ln w="9525">
            <a:noFill/>
            <a:miter lim="800000"/>
            <a:headEnd/>
            <a:tailEnd/>
          </a:ln>
          <a:effectLst/>
        </p:spPr>
      </p:pic>
      <p:sp>
        <p:nvSpPr>
          <p:cNvPr id="2" name="TextBox 1"/>
          <p:cNvSpPr txBox="1"/>
          <p:nvPr/>
        </p:nvSpPr>
        <p:spPr>
          <a:xfrm>
            <a:off x="3508539" y="378266"/>
            <a:ext cx="5574920" cy="646331"/>
          </a:xfrm>
          <a:prstGeom prst="rect">
            <a:avLst/>
          </a:prstGeom>
          <a:noFill/>
        </p:spPr>
        <p:txBody>
          <a:bodyPr wrap="square" rtlCol="0">
            <a:spAutoFit/>
          </a:bodyPr>
          <a:lstStyle/>
          <a:p>
            <a:r>
              <a:rPr lang="en-US" dirty="0" smtClean="0"/>
              <a:t>Can you use the diagram to produce a flow chart to show the passage of air into the lungs?</a:t>
            </a:r>
            <a:endParaRPr lang="en-US" dirty="0"/>
          </a:p>
        </p:txBody>
      </p:sp>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0025" y="6536973"/>
            <a:ext cx="1384737" cy="331789"/>
          </a:xfrm>
          <a:prstGeom prst="rect">
            <a:avLst/>
          </a:prstGeom>
        </p:spPr>
      </p:pic>
    </p:spTree>
    <p:extLst>
      <p:ext uri="{BB962C8B-B14F-4D97-AF65-F5344CB8AC3E}">
        <p14:creationId xmlns:p14="http://schemas.microsoft.com/office/powerpoint/2010/main" val="26602740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38655</TotalTime>
  <Words>2368</Words>
  <Application>Microsoft Macintosh PowerPoint</Application>
  <PresentationFormat>On-screen Show (4:3)</PresentationFormat>
  <Paragraphs>239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IB DP Student Notes</vt:lpstr>
      <vt:lpstr>6.4 Gas exchange</vt:lpstr>
      <vt:lpstr>Understandings</vt:lpstr>
      <vt:lpstr>Applications and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1.6.U6 Mutagens, oncogenes and metastasis are involved in the development of primary and secondary tumours.</vt:lpstr>
      <vt:lpstr>PowerPoint Presentation</vt:lpstr>
      <vt:lpstr>PowerPoint Presentation</vt:lpstr>
      <vt:lpstr>PowerPoint Presentation</vt:lpstr>
      <vt:lpstr>Bibliography / Acknowledgments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C P</cp:lastModifiedBy>
  <cp:revision>753</cp:revision>
  <dcterms:created xsi:type="dcterms:W3CDTF">2014-04-26T01:56:54Z</dcterms:created>
  <dcterms:modified xsi:type="dcterms:W3CDTF">2016-01-08T06:15:49Z</dcterms:modified>
</cp:coreProperties>
</file>