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60" r:id="rId2"/>
    <p:sldId id="395" r:id="rId3"/>
    <p:sldId id="472" r:id="rId4"/>
    <p:sldId id="670" r:id="rId5"/>
    <p:sldId id="677" r:id="rId6"/>
    <p:sldId id="678" r:id="rId7"/>
    <p:sldId id="679" r:id="rId8"/>
    <p:sldId id="681" r:id="rId9"/>
    <p:sldId id="692" r:id="rId10"/>
    <p:sldId id="687" r:id="rId11"/>
    <p:sldId id="685" r:id="rId12"/>
    <p:sldId id="690" r:id="rId13"/>
    <p:sldId id="691" r:id="rId14"/>
    <p:sldId id="663" r:id="rId15"/>
    <p:sldId id="698" r:id="rId16"/>
    <p:sldId id="665" r:id="rId17"/>
    <p:sldId id="666" r:id="rId18"/>
    <p:sldId id="702" r:id="rId19"/>
    <p:sldId id="695" r:id="rId20"/>
    <p:sldId id="668" r:id="rId21"/>
    <p:sldId id="701" r:id="rId22"/>
    <p:sldId id="669" r:id="rId23"/>
    <p:sldId id="699" r:id="rId24"/>
    <p:sldId id="263"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EF53345-1A6E-7045-BD3D-5021CEFB7936}">
          <p14:sldIdLst>
            <p14:sldId id="260"/>
            <p14:sldId id="395"/>
            <p14:sldId id="472"/>
            <p14:sldId id="670"/>
            <p14:sldId id="677"/>
            <p14:sldId id="678"/>
            <p14:sldId id="679"/>
            <p14:sldId id="681"/>
            <p14:sldId id="692"/>
            <p14:sldId id="687"/>
            <p14:sldId id="685"/>
            <p14:sldId id="690"/>
            <p14:sldId id="691"/>
            <p14:sldId id="663"/>
            <p14:sldId id="698"/>
            <p14:sldId id="665"/>
            <p14:sldId id="666"/>
            <p14:sldId id="702"/>
            <p14:sldId id="695"/>
            <p14:sldId id="668"/>
            <p14:sldId id="701"/>
            <p14:sldId id="669"/>
            <p14:sldId id="699"/>
            <p14:sldId id="26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B4B5"/>
    <a:srgbClr val="FF6666"/>
    <a:srgbClr val="FFFFAF"/>
    <a:srgbClr val="C6BF60"/>
    <a:srgbClr val="FFF400"/>
    <a:srgbClr val="F09CA0"/>
    <a:srgbClr val="B6DCC6"/>
    <a:srgbClr val="EAEAEA"/>
    <a:srgbClr val="EEEEEE"/>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09" autoAdjust="0"/>
    <p:restoredTop sz="98723" autoAdjust="0"/>
  </p:normalViewPr>
  <p:slideViewPr>
    <p:cSldViewPr snapToGrid="0" snapToObjects="1" showGuides="1">
      <p:cViewPr>
        <p:scale>
          <a:sx n="105" d="100"/>
          <a:sy n="105" d="100"/>
        </p:scale>
        <p:origin x="-90" y="-102"/>
      </p:cViewPr>
      <p:guideLst>
        <p:guide orient="horz" pos="2934"/>
        <p:guide pos="2377"/>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313807-ED68-354E-B2A7-93262C600EB5}" type="datetimeFigureOut">
              <a:rPr lang="en-US" smtClean="0"/>
              <a:t>5/25/2016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669C55-1A15-554C-B13A-F7A4EBB5AD2E}" type="slidenum">
              <a:rPr lang="en-US" smtClean="0"/>
              <a:t>‹#›</a:t>
            </a:fld>
            <a:endParaRPr lang="en-US"/>
          </a:p>
        </p:txBody>
      </p:sp>
    </p:spTree>
    <p:extLst>
      <p:ext uri="{BB962C8B-B14F-4D97-AF65-F5344CB8AC3E}">
        <p14:creationId xmlns:p14="http://schemas.microsoft.com/office/powerpoint/2010/main" val="22516238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231774" y="1676400"/>
            <a:ext cx="8744301" cy="1228725"/>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hasCustomPrompt="1"/>
          </p:nvPr>
        </p:nvSpPr>
        <p:spPr>
          <a:xfrm>
            <a:off x="231775" y="3159125"/>
            <a:ext cx="8744300" cy="1889125"/>
          </a:xfrm>
        </p:spPr>
        <p:txBody>
          <a:bodyPr>
            <a:normAutofit/>
          </a:bodyPr>
          <a:lstStyle>
            <a:lvl1pPr marL="0" indent="0" algn="ctr" defTabSz="457200" rtl="0" eaLnBrk="1" latinLnBrk="0" hangingPunct="1">
              <a:spcBef>
                <a:spcPct val="20000"/>
              </a:spcBef>
              <a:buFont typeface="Arial"/>
              <a:buNone/>
              <a:defRPr lang="en-US" sz="2000" kern="1200" dirty="0">
                <a:solidFill>
                  <a:schemeClr val="tx1">
                    <a:tint val="75000"/>
                  </a:schemeClr>
                </a:solidFill>
                <a:latin typeface="+mn-lt"/>
                <a:ea typeface="+mn-ea"/>
                <a:cs typeface="+mn-cs"/>
              </a:defRPr>
            </a:lvl1pPr>
          </a:lstStyle>
          <a:p>
            <a:r>
              <a:rPr lang="en-US" dirty="0" smtClean="0"/>
              <a:t>Click to edit Master subtitle style</a:t>
            </a:r>
            <a:endParaRPr lang="en-US" dirty="0"/>
          </a:p>
        </p:txBody>
      </p:sp>
    </p:spTree>
    <p:extLst>
      <p:ext uri="{BB962C8B-B14F-4D97-AF65-F5344CB8AC3E}">
        <p14:creationId xmlns:p14="http://schemas.microsoft.com/office/powerpoint/2010/main" val="1977496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3110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147764"/>
            <a:ext cx="4495800" cy="57102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47764"/>
            <a:ext cx="4495800" cy="57102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06306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0" y="1167607"/>
            <a:ext cx="4497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0" y="1807368"/>
            <a:ext cx="4497388" cy="5050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67607"/>
            <a:ext cx="4498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07368"/>
            <a:ext cx="4498975" cy="5050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908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84668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6221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465513" cy="13017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0"/>
            <a:ext cx="5568950" cy="6858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0" y="1435100"/>
            <a:ext cx="3465513" cy="5422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99835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5443538"/>
            <a:ext cx="91440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9144000" cy="54435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0" y="6010276"/>
            <a:ext cx="9144000" cy="8477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06201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4763"/>
            <a:ext cx="9144000" cy="1143000"/>
          </a:xfrm>
          <a:prstGeom prst="rect">
            <a:avLst/>
          </a:prstGeom>
          <a:solidFill>
            <a:srgbClr val="B9CDE5">
              <a:alpha val="78000"/>
            </a:srgbClr>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0" y="1166018"/>
            <a:ext cx="9144000" cy="5691982"/>
          </a:xfrm>
          <a:prstGeom prst="rect">
            <a:avLst/>
          </a:prstGeom>
          <a:solidFill>
            <a:srgbClr val="B9CDE5">
              <a:alpha val="78000"/>
            </a:srgbClr>
          </a:solidFill>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93578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txStyles>
    <p:titleStyle>
      <a:lvl1pPr algn="l"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medcell.med.yale.edu/systems_cell_biology_old/gi/images/small_intestine.jpg" TargetMode="External"/><Relationship Id="rId7" Type="http://schemas.openxmlformats.org/officeDocument/2006/relationships/hyperlink" Target="http://medcell.med.yale.edu/systems_cell_biology_old/gi/images/ileum.jpg"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www.cals.ncsu.edu/course/zo250/brush_border.gif" TargetMode="External"/><Relationship Id="rId10" Type="http://schemas.openxmlformats.org/officeDocument/2006/relationships/hyperlink" Target="https://bioknowledgy.weebly.com/" TargetMode="External"/><Relationship Id="rId4" Type="http://schemas.openxmlformats.org/officeDocument/2006/relationships/image" Target="../media/image2.png"/><Relationship Id="rId9" Type="http://schemas.openxmlformats.org/officeDocument/2006/relationships/hyperlink" Target="http://medcell.med.yale.edu/systems_cell_biology_old/gi/images/villus.jpg"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i-biology.net/" TargetMode="External"/><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northland.cc.mn.us/biology/biology1111/animations/enzyme.swf" TargetMode="External"/><Relationship Id="rId1" Type="http://schemas.openxmlformats.org/officeDocument/2006/relationships/slideLayout" Target="../slideLayouts/slideLayout2.xml"/><Relationship Id="rId4" Type="http://schemas.openxmlformats.org/officeDocument/2006/relationships/hyperlink" Target="http://highered.mheducation.com/sites/0072495855/student_view0/chapter2/animation__how_enzymes_work.html"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www.teachervision.fen.com/digestive-system/printable/57730.html" TargetMode="External"/><Relationship Id="rId2" Type="http://schemas.openxmlformats.org/officeDocument/2006/relationships/image" Target="../media/image18.png"/><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hyperlink" Target="http://i-biology.net/"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commons.wikimedia.org/wiki/File:Diagram_showing_the_position_of_the_pancreas_CRUK_356.svg" TargetMode="External"/><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hyperlink" Target="http://www.dartmouth.edu/~anatomy/Histo/lab_5/GI/DMS132/popup.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8.png"/><Relationship Id="rId2"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hyperlink" Target="http://i-biology.net/" TargetMode="External"/><Relationship Id="rId5" Type="http://schemas.openxmlformats.org/officeDocument/2006/relationships/image" Target="../media/image24.png"/><Relationship Id="rId4" Type="http://schemas.openxmlformats.org/officeDocument/2006/relationships/hyperlink" Target="http://en.wikipedia.org/wiki/Intestinal_villi"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youtu.be/P1sDOJM65Bc" TargetMode="External"/><Relationship Id="rId2"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hyperlink" Target="http://i-biology.net/" TargetMode="Externa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etravelweek.com/hmattachments/1_200907180843167cXQr.gif" TargetMode="External"/><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www.rpi.edu/dept/chem-eng/Biotech-Environ/Membranes/bauerp/co.gif" TargetMode="External"/><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hyperlink" Target="http://www.nuffieldfoundation.org/practical-biology/evaluating-visking-tubing-model-gut"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hyperlink" Target="http://www.nuffieldfoundation.org/practical-biology/evaluating-visking-tubing-model-gut"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2.png"/><Relationship Id="rId7" Type="http://schemas.openxmlformats.org/officeDocument/2006/relationships/hyperlink" Target="http://commackibbio.blogspot.com/" TargetMode="External"/><Relationship Id="rId2" Type="http://schemas.openxmlformats.org/officeDocument/2006/relationships/hyperlink" Target="http://ib.bioninja.com.au/" TargetMode="Externa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hyperlink" Target="http://i-biology.ne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highered.mheducation.com/sites/0072495855/student_view0/chapter26/animation__organs_of_digestion.html" TargetMode="Externa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hyperlink" Target="https://youtu.be/Nm-pT7fk6g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i-biology.net/" TargetMode="External"/><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http://i-biology.net/" TargetMode="External"/><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i-biology.net/" TargetMode="External"/><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bNMsNHqxszc" TargetMode="External"/><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hyperlink" Target="http://i-biology.net/" TargetMode="Externa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hyperlink" Target="http://www.bbc.co.uk/schools/gcsebitesize/science/add_edexcel/common_systems/digestionrev2.shtml" TargetMode="External"/><Relationship Id="rId4" Type="http://schemas.openxmlformats.org/officeDocument/2006/relationships/hyperlink" Target="http://www.austincc.edu/rfofi/NursingRvw/NursingPics/DigestivePics/Picture4.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28914" y="135471"/>
            <a:ext cx="3978591" cy="2986596"/>
          </a:xfrm>
          <a:prstGeom prst="rect">
            <a:avLst/>
          </a:prstGeom>
        </p:spPr>
      </p:pic>
      <p:sp>
        <p:nvSpPr>
          <p:cNvPr id="6" name="Rectangle 5"/>
          <p:cNvSpPr/>
          <p:nvPr/>
        </p:nvSpPr>
        <p:spPr>
          <a:xfrm>
            <a:off x="4528914" y="2531455"/>
            <a:ext cx="3978591" cy="461665"/>
          </a:xfrm>
          <a:prstGeom prst="rect">
            <a:avLst/>
          </a:prstGeom>
        </p:spPr>
        <p:txBody>
          <a:bodyPr wrap="square">
            <a:spAutoFit/>
          </a:bodyPr>
          <a:lstStyle/>
          <a:p>
            <a:r>
              <a:rPr lang="en-US" sz="1200" dirty="0">
                <a:hlinkClick r:id="rId3"/>
              </a:rPr>
              <a:t>http://medcell.med.yale.edu/systems_cell_biology_old/gi/images/</a:t>
            </a:r>
            <a:r>
              <a:rPr lang="en-US" sz="1200" dirty="0" smtClean="0">
                <a:hlinkClick r:id="rId3"/>
              </a:rPr>
              <a:t>small_intestine.jpg</a:t>
            </a:r>
            <a:endParaRPr lang="en-US" sz="1200" dirty="0"/>
          </a:p>
        </p:txBody>
      </p:sp>
      <p:pic>
        <p:nvPicPr>
          <p:cNvPr id="9" name="Picture 8"/>
          <p:cNvPicPr>
            <a:picLocks noChangeAspect="1"/>
          </p:cNvPicPr>
          <p:nvPr/>
        </p:nvPicPr>
        <p:blipFill>
          <a:blip r:embed="rId4"/>
          <a:stretch>
            <a:fillRect/>
          </a:stretch>
        </p:blipFill>
        <p:spPr>
          <a:xfrm>
            <a:off x="0" y="5188820"/>
            <a:ext cx="3225800" cy="2527300"/>
          </a:xfrm>
          <a:prstGeom prst="rect">
            <a:avLst/>
          </a:prstGeom>
        </p:spPr>
      </p:pic>
      <p:sp>
        <p:nvSpPr>
          <p:cNvPr id="10" name="Rectangle 9"/>
          <p:cNvSpPr/>
          <p:nvPr/>
        </p:nvSpPr>
        <p:spPr>
          <a:xfrm>
            <a:off x="0" y="6581001"/>
            <a:ext cx="4035516" cy="276999"/>
          </a:xfrm>
          <a:prstGeom prst="rect">
            <a:avLst/>
          </a:prstGeom>
        </p:spPr>
        <p:txBody>
          <a:bodyPr wrap="square">
            <a:spAutoFit/>
          </a:bodyPr>
          <a:lstStyle/>
          <a:p>
            <a:r>
              <a:rPr lang="en-US" sz="1200" dirty="0">
                <a:hlinkClick r:id="rId5"/>
              </a:rPr>
              <a:t>http://www.cals.ncsu.edu/course/zo250/</a:t>
            </a:r>
            <a:r>
              <a:rPr lang="en-US" sz="1200" dirty="0" smtClean="0">
                <a:hlinkClick r:id="rId5"/>
              </a:rPr>
              <a:t>brush_border.gif</a:t>
            </a:r>
            <a:endParaRPr lang="en-US" sz="1200" dirty="0"/>
          </a:p>
        </p:txBody>
      </p:sp>
      <p:pic>
        <p:nvPicPr>
          <p:cNvPr id="12" name="Picture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 y="858649"/>
            <a:ext cx="4035516" cy="3029327"/>
          </a:xfrm>
          <a:prstGeom prst="rect">
            <a:avLst/>
          </a:prstGeom>
        </p:spPr>
      </p:pic>
      <p:sp>
        <p:nvSpPr>
          <p:cNvPr id="13" name="Rectangle 12"/>
          <p:cNvSpPr/>
          <p:nvPr/>
        </p:nvSpPr>
        <p:spPr>
          <a:xfrm>
            <a:off x="0" y="3426311"/>
            <a:ext cx="3615517" cy="461665"/>
          </a:xfrm>
          <a:prstGeom prst="rect">
            <a:avLst/>
          </a:prstGeom>
        </p:spPr>
        <p:txBody>
          <a:bodyPr wrap="square">
            <a:spAutoFit/>
          </a:bodyPr>
          <a:lstStyle/>
          <a:p>
            <a:r>
              <a:rPr lang="en-US" sz="1200" dirty="0">
                <a:hlinkClick r:id="rId7"/>
              </a:rPr>
              <a:t>http://medcell.med.yale.edu/systems_cell_biology_old/gi/images/</a:t>
            </a:r>
            <a:r>
              <a:rPr lang="en-US" sz="1200" dirty="0" smtClean="0">
                <a:hlinkClick r:id="rId7"/>
              </a:rPr>
              <a:t>ileum.jpg</a:t>
            </a:r>
            <a:endParaRPr lang="en-US" sz="1200" dirty="0"/>
          </a:p>
        </p:txBody>
      </p:sp>
      <p:pic>
        <p:nvPicPr>
          <p:cNvPr id="15" name="Picture 1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374805" y="3251801"/>
            <a:ext cx="3272617" cy="2657365"/>
          </a:xfrm>
          <a:prstGeom prst="rect">
            <a:avLst/>
          </a:prstGeom>
        </p:spPr>
      </p:pic>
      <p:sp>
        <p:nvSpPr>
          <p:cNvPr id="16" name="Rectangle 15"/>
          <p:cNvSpPr/>
          <p:nvPr/>
        </p:nvSpPr>
        <p:spPr>
          <a:xfrm>
            <a:off x="5374805" y="5316436"/>
            <a:ext cx="3548523" cy="461665"/>
          </a:xfrm>
          <a:prstGeom prst="rect">
            <a:avLst/>
          </a:prstGeom>
        </p:spPr>
        <p:txBody>
          <a:bodyPr wrap="square">
            <a:spAutoFit/>
          </a:bodyPr>
          <a:lstStyle/>
          <a:p>
            <a:r>
              <a:rPr lang="en-US" sz="1200" dirty="0">
                <a:hlinkClick r:id="rId9"/>
              </a:rPr>
              <a:t>http://medcell.med.yale.edu/systems_cell_biology_old/gi/images/</a:t>
            </a:r>
            <a:r>
              <a:rPr lang="en-US" sz="1200" dirty="0" smtClean="0">
                <a:hlinkClick r:id="rId9"/>
              </a:rPr>
              <a:t>villus.jpg</a:t>
            </a:r>
            <a:endParaRPr lang="en-US" sz="1200" dirty="0"/>
          </a:p>
        </p:txBody>
      </p:sp>
      <p:sp>
        <p:nvSpPr>
          <p:cNvPr id="3" name="Subtitle 2"/>
          <p:cNvSpPr>
            <a:spLocks noGrp="1"/>
          </p:cNvSpPr>
          <p:nvPr>
            <p:ph type="subTitle" idx="1"/>
          </p:nvPr>
        </p:nvSpPr>
        <p:spPr>
          <a:xfrm>
            <a:off x="-2" y="4255741"/>
            <a:ext cx="5149389" cy="646331"/>
          </a:xfrm>
          <a:solidFill>
            <a:schemeClr val="accent1">
              <a:lumMod val="40000"/>
              <a:lumOff val="60000"/>
              <a:alpha val="78000"/>
            </a:schemeClr>
          </a:solidFill>
        </p:spPr>
        <p:txBody>
          <a:bodyPr wrap="square">
            <a:spAutoFit/>
          </a:bodyPr>
          <a:lstStyle/>
          <a:p>
            <a:pPr algn="l"/>
            <a:r>
              <a:rPr lang="en-US" sz="1800" dirty="0">
                <a:solidFill>
                  <a:schemeClr val="tx1"/>
                </a:solidFill>
              </a:rPr>
              <a:t>Essential idea: The structure of the wall of the small intestine allows it to move, digest and absorb food.</a:t>
            </a:r>
          </a:p>
        </p:txBody>
      </p:sp>
      <p:sp>
        <p:nvSpPr>
          <p:cNvPr id="2" name="Title 1"/>
          <p:cNvSpPr>
            <a:spLocks noGrp="1"/>
          </p:cNvSpPr>
          <p:nvPr>
            <p:ph type="ctrTitle"/>
          </p:nvPr>
        </p:nvSpPr>
        <p:spPr>
          <a:xfrm>
            <a:off x="-2" y="1"/>
            <a:ext cx="5149389" cy="858648"/>
          </a:xfrm>
          <a:solidFill>
            <a:schemeClr val="accent1">
              <a:lumMod val="40000"/>
              <a:lumOff val="60000"/>
              <a:alpha val="78000"/>
            </a:schemeClr>
          </a:solidFill>
        </p:spPr>
        <p:txBody>
          <a:bodyPr>
            <a:normAutofit fontScale="90000"/>
          </a:bodyPr>
          <a:lstStyle/>
          <a:p>
            <a:r>
              <a:rPr lang="en-US" dirty="0" smtClean="0"/>
              <a:t>6.1 Digestion and absorption</a:t>
            </a:r>
            <a:endParaRPr lang="en-US" dirty="0"/>
          </a:p>
        </p:txBody>
      </p:sp>
      <p:sp>
        <p:nvSpPr>
          <p:cNvPr id="14" name="TextBox 13"/>
          <p:cNvSpPr txBox="1"/>
          <p:nvPr/>
        </p:nvSpPr>
        <p:spPr>
          <a:xfrm>
            <a:off x="5149387" y="5778101"/>
            <a:ext cx="3498035" cy="900246"/>
          </a:xfrm>
          <a:prstGeom prst="rect">
            <a:avLst/>
          </a:prstGeom>
          <a:solidFill>
            <a:schemeClr val="bg1"/>
          </a:solidFill>
        </p:spPr>
        <p:txBody>
          <a:bodyPr wrap="none" rtlCol="0">
            <a:spAutoFit/>
          </a:bodyPr>
          <a:lstStyle/>
          <a:p>
            <a:pPr>
              <a:lnSpc>
                <a:spcPct val="150000"/>
              </a:lnSpc>
            </a:pPr>
            <a:r>
              <a:rPr lang="en-US" dirty="0" smtClean="0"/>
              <a:t>By </a:t>
            </a:r>
            <a:r>
              <a:rPr lang="en-US" dirty="0"/>
              <a:t>Chris Paine</a:t>
            </a:r>
          </a:p>
          <a:p>
            <a:pPr>
              <a:lnSpc>
                <a:spcPct val="150000"/>
              </a:lnSpc>
            </a:pPr>
            <a:r>
              <a:rPr lang="en-US" u="sng" dirty="0" smtClean="0">
                <a:hlinkClick r:id="rId10"/>
              </a:rPr>
              <a:t>https</a:t>
            </a:r>
            <a:r>
              <a:rPr lang="en-US" u="sng" dirty="0">
                <a:hlinkClick r:id="rId10"/>
              </a:rPr>
              <a:t>://</a:t>
            </a:r>
            <a:r>
              <a:rPr lang="en-US" u="sng" dirty="0" smtClean="0">
                <a:hlinkClick r:id="rId10"/>
              </a:rPr>
              <a:t>bioknowledgy.weebly.com</a:t>
            </a:r>
            <a:r>
              <a:rPr lang="en-US" u="sng" dirty="0">
                <a:hlinkClick r:id="rId10"/>
              </a:rPr>
              <a:t>/</a:t>
            </a:r>
            <a:r>
              <a:rPr lang="en-US" dirty="0"/>
              <a:t> </a:t>
            </a:r>
            <a:endParaRPr lang="en-US" dirty="0" smtClean="0"/>
          </a:p>
        </p:txBody>
      </p:sp>
      <p:sp>
        <p:nvSpPr>
          <p:cNvPr id="17" name="Rectangle 16"/>
          <p:cNvSpPr/>
          <p:nvPr/>
        </p:nvSpPr>
        <p:spPr>
          <a:xfrm>
            <a:off x="195137" y="1040221"/>
            <a:ext cx="3979266" cy="1169551"/>
          </a:xfrm>
          <a:prstGeom prst="rect">
            <a:avLst/>
          </a:prstGeom>
          <a:solidFill>
            <a:schemeClr val="accent1">
              <a:lumMod val="40000"/>
              <a:lumOff val="60000"/>
              <a:alpha val="78000"/>
            </a:schemeClr>
          </a:solidFill>
        </p:spPr>
        <p:txBody>
          <a:bodyPr vert="horz" wrap="square" lIns="91440" tIns="45720" rIns="91440" bIns="45720" rtlCol="0">
            <a:spAutoFit/>
          </a:bodyPr>
          <a:lstStyle/>
          <a:p>
            <a:r>
              <a:rPr lang="en-US" sz="1400" dirty="0" smtClean="0"/>
              <a:t>1. Low power light microscope image: cross </a:t>
            </a:r>
            <a:r>
              <a:rPr lang="en-US" sz="1400" dirty="0"/>
              <a:t>section of the ileum shows both the folded nature of the inner wall and the outer muscular layers helping to food along and increasing the surface area in contact with digested food.</a:t>
            </a:r>
          </a:p>
        </p:txBody>
      </p:sp>
      <p:sp>
        <p:nvSpPr>
          <p:cNvPr id="18" name="Rectangle 17"/>
          <p:cNvSpPr/>
          <p:nvPr/>
        </p:nvSpPr>
        <p:spPr>
          <a:xfrm>
            <a:off x="6518210" y="1346509"/>
            <a:ext cx="2405118" cy="738664"/>
          </a:xfrm>
          <a:prstGeom prst="rect">
            <a:avLst/>
          </a:prstGeom>
          <a:solidFill>
            <a:schemeClr val="accent1">
              <a:lumMod val="40000"/>
              <a:lumOff val="60000"/>
              <a:alpha val="78000"/>
            </a:schemeClr>
          </a:solidFill>
        </p:spPr>
        <p:txBody>
          <a:bodyPr vert="horz" wrap="square" lIns="91440" tIns="45720" rIns="91440" bIns="45720" rtlCol="0">
            <a:spAutoFit/>
          </a:bodyPr>
          <a:lstStyle/>
          <a:p>
            <a:r>
              <a:rPr lang="en-US" sz="1400" dirty="0" smtClean="0"/>
              <a:t>2. Magnification increased: intricate </a:t>
            </a:r>
            <a:r>
              <a:rPr lang="en-US" sz="1400" dirty="0"/>
              <a:t>folded nature of the walls becomes </a:t>
            </a:r>
            <a:r>
              <a:rPr lang="en-US" sz="1400" dirty="0" smtClean="0"/>
              <a:t>clear. </a:t>
            </a:r>
            <a:endParaRPr lang="en-US" sz="1400" dirty="0"/>
          </a:p>
        </p:txBody>
      </p:sp>
      <p:sp>
        <p:nvSpPr>
          <p:cNvPr id="19" name="Rectangle 18"/>
          <p:cNvSpPr/>
          <p:nvPr/>
        </p:nvSpPr>
        <p:spPr>
          <a:xfrm>
            <a:off x="4776324" y="3097957"/>
            <a:ext cx="4266811" cy="954107"/>
          </a:xfrm>
          <a:prstGeom prst="rect">
            <a:avLst/>
          </a:prstGeom>
          <a:solidFill>
            <a:schemeClr val="accent1">
              <a:lumMod val="40000"/>
              <a:lumOff val="60000"/>
              <a:alpha val="78000"/>
            </a:schemeClr>
          </a:solidFill>
        </p:spPr>
        <p:txBody>
          <a:bodyPr vert="horz" wrap="square" lIns="91440" tIns="45720" rIns="91440" bIns="45720" rtlCol="0">
            <a:spAutoFit/>
          </a:bodyPr>
          <a:lstStyle/>
          <a:p>
            <a:r>
              <a:rPr lang="en-US" sz="1400" dirty="0" smtClean="0"/>
              <a:t>3. Magnification increased further: an individual villus can be distinguished. The </a:t>
            </a:r>
            <a:r>
              <a:rPr lang="en-US" sz="1400" dirty="0" err="1"/>
              <a:t>specialised</a:t>
            </a:r>
            <a:r>
              <a:rPr lang="en-US" sz="1400" dirty="0"/>
              <a:t> cells are key in both the processes of digestion and </a:t>
            </a:r>
            <a:r>
              <a:rPr lang="en-US" sz="1400" dirty="0" smtClean="0"/>
              <a:t>absorption, e.g. goblet </a:t>
            </a:r>
            <a:r>
              <a:rPr lang="en-US" sz="1400" dirty="0"/>
              <a:t>cells secrete enzymes into the </a:t>
            </a:r>
            <a:r>
              <a:rPr lang="en-US" sz="1400" dirty="0" smtClean="0"/>
              <a:t>lumen</a:t>
            </a:r>
            <a:r>
              <a:rPr lang="en-US" sz="1400" dirty="0"/>
              <a:t>.</a:t>
            </a:r>
          </a:p>
        </p:txBody>
      </p:sp>
      <p:sp>
        <p:nvSpPr>
          <p:cNvPr id="20" name="Rectangle 19"/>
          <p:cNvSpPr/>
          <p:nvPr/>
        </p:nvSpPr>
        <p:spPr>
          <a:xfrm>
            <a:off x="2203688" y="5132635"/>
            <a:ext cx="2572636" cy="1384995"/>
          </a:xfrm>
          <a:prstGeom prst="rect">
            <a:avLst/>
          </a:prstGeom>
          <a:solidFill>
            <a:schemeClr val="accent1">
              <a:lumMod val="40000"/>
              <a:lumOff val="60000"/>
              <a:alpha val="78000"/>
            </a:schemeClr>
          </a:solidFill>
        </p:spPr>
        <p:txBody>
          <a:bodyPr vert="horz" wrap="square" lIns="91440" tIns="45720" rIns="91440" bIns="45720" rtlCol="0">
            <a:spAutoFit/>
          </a:bodyPr>
          <a:lstStyle/>
          <a:p>
            <a:r>
              <a:rPr lang="en-US" sz="1400" dirty="0" smtClean="0"/>
              <a:t>4. An </a:t>
            </a:r>
            <a:r>
              <a:rPr lang="en-US" sz="1400" dirty="0"/>
              <a:t>electron micrograph </a:t>
            </a:r>
            <a:r>
              <a:rPr lang="en-US" sz="1400" dirty="0" smtClean="0"/>
              <a:t>at very higher magnification: the microvilli </a:t>
            </a:r>
            <a:r>
              <a:rPr lang="en-US" sz="1400" dirty="0"/>
              <a:t>on the surface of </a:t>
            </a:r>
            <a:r>
              <a:rPr lang="en-US" sz="1400" dirty="0" smtClean="0"/>
              <a:t>a single villus can be seen, they further </a:t>
            </a:r>
            <a:r>
              <a:rPr lang="en-US" sz="1400" dirty="0"/>
              <a:t>increase the surface area available for </a:t>
            </a:r>
            <a:r>
              <a:rPr lang="en-US" sz="1400" dirty="0" smtClean="0"/>
              <a:t>absorption.</a:t>
            </a:r>
            <a:endParaRPr lang="en-US" sz="1400" dirty="0"/>
          </a:p>
        </p:txBody>
      </p:sp>
    </p:spTree>
    <p:extLst>
      <p:ext uri="{BB962C8B-B14F-4D97-AF65-F5344CB8AC3E}">
        <p14:creationId xmlns:p14="http://schemas.microsoft.com/office/powerpoint/2010/main" val="9543579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4762"/>
            <a:ext cx="9144000" cy="300953"/>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600" dirty="0" smtClean="0"/>
              <a:t>6.1.U3 </a:t>
            </a:r>
            <a:r>
              <a:rPr lang="en-US" sz="1600" dirty="0">
                <a:latin typeface="Arial"/>
                <a:cs typeface="Arial"/>
              </a:rPr>
              <a:t>Enzymes digest most macromolecules in food into monomers in the small intestine. </a:t>
            </a:r>
          </a:p>
        </p:txBody>
      </p:sp>
      <p:pic>
        <p:nvPicPr>
          <p:cNvPr id="4" name="Picture 3"/>
          <p:cNvPicPr>
            <a:picLocks noChangeAspect="1" noChangeArrowheads="1"/>
          </p:cNvPicPr>
          <p:nvPr/>
        </p:nvPicPr>
        <p:blipFill>
          <a:blip r:embed="rId2"/>
          <a:srcRect/>
          <a:stretch>
            <a:fillRect/>
          </a:stretch>
        </p:blipFill>
        <p:spPr bwMode="auto">
          <a:xfrm>
            <a:off x="87921" y="305715"/>
            <a:ext cx="8963025" cy="5904508"/>
          </a:xfrm>
          <a:prstGeom prst="rect">
            <a:avLst/>
          </a:prstGeom>
          <a:noFill/>
          <a:ln w="9525">
            <a:noFill/>
            <a:miter lim="800000"/>
            <a:headEnd/>
            <a:tailEnd/>
          </a:ln>
          <a:effectLst/>
        </p:spPr>
      </p:pic>
      <p:pic>
        <p:nvPicPr>
          <p:cNvPr id="5" name="Picture 4">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6526211"/>
            <a:ext cx="1384737" cy="331789"/>
          </a:xfrm>
          <a:prstGeom prst="rect">
            <a:avLst/>
          </a:prstGeom>
        </p:spPr>
      </p:pic>
    </p:spTree>
    <p:extLst>
      <p:ext uri="{BB962C8B-B14F-4D97-AF65-F5344CB8AC3E}">
        <p14:creationId xmlns:p14="http://schemas.microsoft.com/office/powerpoint/2010/main" val="10853837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21"/>
            <a:ext cx="9144000" cy="493390"/>
          </a:xfrm>
        </p:spPr>
        <p:txBody>
          <a:bodyPr>
            <a:noAutofit/>
          </a:bodyPr>
          <a:lstStyle/>
          <a:p>
            <a:r>
              <a:rPr lang="en-US" sz="1600" b="1" dirty="0" smtClean="0">
                <a:latin typeface="Arial"/>
                <a:cs typeface="Arial"/>
              </a:rPr>
              <a:t>Review: </a:t>
            </a:r>
            <a:r>
              <a:rPr lang="en-US" sz="1600" dirty="0" smtClean="0">
                <a:latin typeface="Arial"/>
                <a:cs typeface="Arial"/>
              </a:rPr>
              <a:t>2.5</a:t>
            </a:r>
            <a:r>
              <a:rPr lang="en-US" sz="1600" dirty="0">
                <a:latin typeface="Arial"/>
                <a:cs typeface="Arial"/>
              </a:rPr>
              <a:t>.U1 Enzymes have an active site to which specific substrates bind</a:t>
            </a:r>
            <a:r>
              <a:rPr lang="en-US" sz="1600" dirty="0" smtClean="0">
                <a:latin typeface="Arial"/>
                <a:cs typeface="Arial"/>
              </a:rPr>
              <a:t>. AND</a:t>
            </a:r>
            <a:r>
              <a:rPr lang="en-US" sz="1600" dirty="0">
                <a:latin typeface="Arial"/>
                <a:cs typeface="Arial"/>
              </a:rPr>
              <a:t> </a:t>
            </a:r>
            <a:r>
              <a:rPr lang="en-US" sz="1600" dirty="0" smtClean="0">
                <a:latin typeface="Arial"/>
                <a:cs typeface="Arial"/>
              </a:rPr>
              <a:t>2.5</a:t>
            </a:r>
            <a:r>
              <a:rPr lang="en-US" sz="1600" dirty="0">
                <a:latin typeface="Arial"/>
                <a:cs typeface="Arial"/>
              </a:rPr>
              <a:t>.U2 Enzyme catalysis involves molecular motion and the collision of substrates with the active site</a:t>
            </a:r>
            <a:r>
              <a:rPr lang="en-US" sz="1600" dirty="0" smtClean="0">
                <a:latin typeface="Arial"/>
                <a:cs typeface="Arial"/>
              </a:rPr>
              <a:t>.</a:t>
            </a:r>
            <a:endParaRPr lang="en-US" sz="1600" dirty="0"/>
          </a:p>
        </p:txBody>
      </p:sp>
      <p:sp>
        <p:nvSpPr>
          <p:cNvPr id="3" name="Content Placeholder 2"/>
          <p:cNvSpPr>
            <a:spLocks noGrp="1"/>
          </p:cNvSpPr>
          <p:nvPr>
            <p:ph idx="1"/>
          </p:nvPr>
        </p:nvSpPr>
        <p:spPr>
          <a:xfrm>
            <a:off x="6303434" y="952634"/>
            <a:ext cx="2686580" cy="2108066"/>
          </a:xfrm>
          <a:noFill/>
          <a:ln>
            <a:solidFill>
              <a:schemeClr val="tx1"/>
            </a:solidFill>
          </a:ln>
          <a:effectLst/>
        </p:spPr>
        <p:txBody>
          <a:bodyPr>
            <a:normAutofit/>
          </a:bodyPr>
          <a:lstStyle/>
          <a:p>
            <a:pPr marL="0" indent="0">
              <a:buNone/>
            </a:pPr>
            <a:r>
              <a:rPr lang="en-US" sz="1800" b="1" dirty="0"/>
              <a:t>Enzyme:  </a:t>
            </a:r>
            <a:r>
              <a:rPr lang="en-US" sz="1800" dirty="0"/>
              <a:t>A globular protein that increases the rate of a biochemical reaction by lowering the activation energy threshold (i.e. a </a:t>
            </a:r>
            <a:r>
              <a:rPr lang="en-US" sz="1800" u="sng" dirty="0"/>
              <a:t>biological</a:t>
            </a:r>
            <a:r>
              <a:rPr lang="en-US" sz="1800" dirty="0"/>
              <a:t> </a:t>
            </a:r>
            <a:r>
              <a:rPr lang="en-US" sz="1800" u="sng" dirty="0"/>
              <a:t>catalyst</a:t>
            </a:r>
            <a:r>
              <a:rPr lang="en-US" sz="1800" dirty="0"/>
              <a:t>)</a:t>
            </a:r>
          </a:p>
          <a:p>
            <a:pPr marL="0" indent="0">
              <a:buNone/>
            </a:pPr>
            <a:endParaRPr lang="en-US" sz="1800" dirty="0"/>
          </a:p>
        </p:txBody>
      </p:sp>
      <p:pic>
        <p:nvPicPr>
          <p:cNvPr id="4" name="Picture 3" descr="Screen Shot 2014-07-15 at 18.44.21.png">
            <a:hlinkClick r:id="rId2"/>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7800" y="850901"/>
            <a:ext cx="5245654" cy="4178300"/>
          </a:xfrm>
          <a:prstGeom prst="rect">
            <a:avLst/>
          </a:prstGeom>
        </p:spPr>
      </p:pic>
      <p:sp>
        <p:nvSpPr>
          <p:cNvPr id="5" name="Rectangle 4"/>
          <p:cNvSpPr/>
          <p:nvPr/>
        </p:nvSpPr>
        <p:spPr>
          <a:xfrm>
            <a:off x="4572000" y="6611779"/>
            <a:ext cx="4572000" cy="246221"/>
          </a:xfrm>
          <a:prstGeom prst="rect">
            <a:avLst/>
          </a:prstGeom>
        </p:spPr>
        <p:txBody>
          <a:bodyPr>
            <a:spAutoFit/>
          </a:bodyPr>
          <a:lstStyle/>
          <a:p>
            <a:pPr algn="r"/>
            <a:r>
              <a:rPr lang="en-US" sz="1000" dirty="0">
                <a:hlinkClick r:id="rId2"/>
              </a:rPr>
              <a:t>http://</a:t>
            </a:r>
            <a:r>
              <a:rPr lang="en-US" sz="1000" dirty="0" err="1">
                <a:hlinkClick r:id="rId2"/>
              </a:rPr>
              <a:t>www.northland.cc.mn.us</a:t>
            </a:r>
            <a:r>
              <a:rPr lang="en-US" sz="1000" dirty="0">
                <a:hlinkClick r:id="rId2"/>
              </a:rPr>
              <a:t>/biology/biology1111/animations/</a:t>
            </a:r>
            <a:r>
              <a:rPr lang="en-US" sz="1000" dirty="0" err="1">
                <a:hlinkClick r:id="rId2"/>
              </a:rPr>
              <a:t>enzyme.swf</a:t>
            </a:r>
            <a:endParaRPr lang="en-US" sz="1000" dirty="0"/>
          </a:p>
        </p:txBody>
      </p:sp>
      <p:sp>
        <p:nvSpPr>
          <p:cNvPr id="7" name="Content Placeholder 2"/>
          <p:cNvSpPr txBox="1">
            <a:spLocks/>
          </p:cNvSpPr>
          <p:nvPr/>
        </p:nvSpPr>
        <p:spPr>
          <a:xfrm>
            <a:off x="177800" y="5232400"/>
            <a:ext cx="6548966" cy="749301"/>
          </a:xfrm>
          <a:prstGeom prst="rect">
            <a:avLst/>
          </a:prstGeom>
          <a:noFill/>
          <a:ln>
            <a:noFill/>
          </a:ln>
          <a:effectLst/>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800" dirty="0" smtClean="0"/>
              <a:t>Use the animation to find out more about enzymes and how they work.</a:t>
            </a:r>
          </a:p>
          <a:p>
            <a:pPr marL="0" indent="0">
              <a:buNone/>
            </a:pPr>
            <a:r>
              <a:rPr lang="en-US" sz="1800" dirty="0" smtClean="0"/>
              <a:t>A good alternative is </a:t>
            </a:r>
            <a:r>
              <a:rPr lang="en-US" sz="1800" dirty="0" smtClean="0">
                <a:hlinkClick r:id="rId4"/>
              </a:rPr>
              <a:t>How </a:t>
            </a:r>
            <a:r>
              <a:rPr lang="en-US" sz="1800" dirty="0">
                <a:hlinkClick r:id="rId4"/>
              </a:rPr>
              <a:t>Enzymes </a:t>
            </a:r>
            <a:r>
              <a:rPr lang="en-US" sz="1800" dirty="0" smtClean="0">
                <a:hlinkClick r:id="rId4"/>
              </a:rPr>
              <a:t>Work</a:t>
            </a:r>
            <a:r>
              <a:rPr lang="en-US" sz="1800" dirty="0" smtClean="0"/>
              <a:t> from </a:t>
            </a:r>
            <a:r>
              <a:rPr lang="en-US" sz="1800" dirty="0"/>
              <a:t>McGraw and </a:t>
            </a:r>
            <a:r>
              <a:rPr lang="en-US" sz="1800" dirty="0" smtClean="0"/>
              <a:t>Hill</a:t>
            </a:r>
            <a:endParaRPr lang="en-US" sz="1800" dirty="0"/>
          </a:p>
        </p:txBody>
      </p:sp>
      <p:sp>
        <p:nvSpPr>
          <p:cNvPr id="8" name="Rectangle 7"/>
          <p:cNvSpPr/>
          <p:nvPr/>
        </p:nvSpPr>
        <p:spPr>
          <a:xfrm>
            <a:off x="2146300" y="6413500"/>
            <a:ext cx="6997700" cy="246221"/>
          </a:xfrm>
          <a:prstGeom prst="rect">
            <a:avLst/>
          </a:prstGeom>
        </p:spPr>
        <p:txBody>
          <a:bodyPr wrap="square">
            <a:spAutoFit/>
          </a:bodyPr>
          <a:lstStyle/>
          <a:p>
            <a:pPr algn="r"/>
            <a:r>
              <a:rPr lang="en-US" sz="1000" dirty="0">
                <a:hlinkClick r:id="rId4"/>
              </a:rPr>
              <a:t>http://</a:t>
            </a:r>
            <a:r>
              <a:rPr lang="en-US" sz="1000" dirty="0" err="1">
                <a:hlinkClick r:id="rId4"/>
              </a:rPr>
              <a:t>highered.mheducation.com</a:t>
            </a:r>
            <a:r>
              <a:rPr lang="en-US" sz="1000" dirty="0">
                <a:hlinkClick r:id="rId4"/>
              </a:rPr>
              <a:t>/sites/0072495855/student_view0/chapter2/animation__</a:t>
            </a:r>
            <a:r>
              <a:rPr lang="en-US" sz="1000" dirty="0" err="1">
                <a:hlinkClick r:id="rId4"/>
              </a:rPr>
              <a:t>how_enzymes_work.html</a:t>
            </a:r>
            <a:endParaRPr lang="en-US" sz="1000" dirty="0"/>
          </a:p>
        </p:txBody>
      </p:sp>
    </p:spTree>
    <p:extLst>
      <p:ext uri="{BB962C8B-B14F-4D97-AF65-F5344CB8AC3E}">
        <p14:creationId xmlns:p14="http://schemas.microsoft.com/office/powerpoint/2010/main" val="128360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4762"/>
            <a:ext cx="9144000" cy="300953"/>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600" dirty="0" smtClean="0"/>
              <a:t>6.1.U3 </a:t>
            </a:r>
            <a:r>
              <a:rPr lang="en-US" sz="1600" dirty="0">
                <a:latin typeface="Arial"/>
                <a:cs typeface="Arial"/>
              </a:rPr>
              <a:t>Enzymes digest most macromolecules in food into monomers in the small intestine. </a:t>
            </a:r>
          </a:p>
        </p:txBody>
      </p:sp>
      <p:pic>
        <p:nvPicPr>
          <p:cNvPr id="4" name="Picture 3"/>
          <p:cNvPicPr>
            <a:picLocks noChangeAspect="1" noChangeArrowheads="1"/>
          </p:cNvPicPr>
          <p:nvPr/>
        </p:nvPicPr>
        <p:blipFill>
          <a:blip r:embed="rId2"/>
          <a:srcRect/>
          <a:stretch>
            <a:fillRect/>
          </a:stretch>
        </p:blipFill>
        <p:spPr bwMode="auto">
          <a:xfrm>
            <a:off x="41562" y="305715"/>
            <a:ext cx="9108435" cy="5993388"/>
          </a:xfrm>
          <a:prstGeom prst="rect">
            <a:avLst/>
          </a:prstGeom>
          <a:noFill/>
          <a:ln w="9525">
            <a:noFill/>
            <a:miter lim="800000"/>
            <a:headEnd/>
            <a:tailEnd/>
          </a:ln>
          <a:effectLst/>
        </p:spPr>
      </p:pic>
    </p:spTree>
    <p:extLst>
      <p:ext uri="{BB962C8B-B14F-4D97-AF65-F5344CB8AC3E}">
        <p14:creationId xmlns:p14="http://schemas.microsoft.com/office/powerpoint/2010/main" val="25750892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4762"/>
            <a:ext cx="9144000" cy="300953"/>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600" dirty="0" smtClean="0"/>
              <a:t>6.1.U3 </a:t>
            </a:r>
            <a:r>
              <a:rPr lang="en-US" sz="1600" dirty="0">
                <a:latin typeface="Arial"/>
                <a:cs typeface="Arial"/>
              </a:rPr>
              <a:t>Enzymes digest most macromolecules in food into monomers in the small intestine. </a:t>
            </a:r>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5818916" y="278993"/>
            <a:ext cx="3325084" cy="6858000"/>
          </a:xfrm>
          <a:prstGeom prst="rect">
            <a:avLst/>
          </a:prstGeom>
        </p:spPr>
      </p:pic>
      <p:sp>
        <p:nvSpPr>
          <p:cNvPr id="5" name="TextBox 4"/>
          <p:cNvSpPr txBox="1"/>
          <p:nvPr/>
        </p:nvSpPr>
        <p:spPr>
          <a:xfrm>
            <a:off x="0" y="278993"/>
            <a:ext cx="6172200" cy="584776"/>
          </a:xfrm>
          <a:prstGeom prst="rect">
            <a:avLst/>
          </a:prstGeom>
          <a:noFill/>
        </p:spPr>
        <p:txBody>
          <a:bodyPr wrap="square" rtlCol="0">
            <a:spAutoFit/>
          </a:bodyPr>
          <a:lstStyle/>
          <a:p>
            <a:r>
              <a:rPr kumimoji="1" lang="en-US" altLang="ja-JP" sz="3200" b="1" dirty="0" smtClean="0"/>
              <a:t>Human Digestive Enzymes</a:t>
            </a:r>
            <a:endParaRPr kumimoji="1" lang="ja-JP" altLang="en-US" sz="3200" b="1" dirty="0"/>
          </a:p>
        </p:txBody>
      </p:sp>
      <p:sp>
        <p:nvSpPr>
          <p:cNvPr id="6" name="TextBox 5"/>
          <p:cNvSpPr txBox="1"/>
          <p:nvPr/>
        </p:nvSpPr>
        <p:spPr>
          <a:xfrm>
            <a:off x="76200" y="812393"/>
            <a:ext cx="5638800" cy="1092607"/>
          </a:xfrm>
          <a:prstGeom prst="rect">
            <a:avLst/>
          </a:prstGeom>
          <a:noFill/>
        </p:spPr>
        <p:txBody>
          <a:bodyPr wrap="square" rtlCol="0">
            <a:spAutoFit/>
          </a:bodyPr>
          <a:lstStyle/>
          <a:p>
            <a:r>
              <a:rPr kumimoji="1" lang="en-US" altLang="ja-JP" b="1" dirty="0" smtClean="0"/>
              <a:t>Remember: </a:t>
            </a:r>
            <a:r>
              <a:rPr kumimoji="1" lang="en-US" altLang="ja-JP" dirty="0" smtClean="0"/>
              <a:t>enzymes are </a:t>
            </a:r>
            <a:r>
              <a:rPr kumimoji="1" lang="en-US" altLang="ja-JP" u="sng" dirty="0" smtClean="0"/>
              <a:t>specific to their substrates </a:t>
            </a:r>
            <a:r>
              <a:rPr kumimoji="1" lang="en-US" altLang="ja-JP" dirty="0" smtClean="0"/>
              <a:t>and </a:t>
            </a:r>
            <a:r>
              <a:rPr kumimoji="1" lang="en-US" altLang="ja-JP" u="sng" dirty="0" smtClean="0"/>
              <a:t>each enzyme has its own optimum </a:t>
            </a:r>
            <a:r>
              <a:rPr kumimoji="1" lang="en-US" altLang="ja-JP" u="sng" dirty="0" err="1" smtClean="0"/>
              <a:t>pH</a:t>
            </a:r>
            <a:r>
              <a:rPr kumimoji="1" lang="en-US" altLang="ja-JP" dirty="0" err="1" smtClean="0"/>
              <a:t>.</a:t>
            </a:r>
            <a:endParaRPr kumimoji="1" lang="en-US" altLang="ja-JP" dirty="0"/>
          </a:p>
          <a:p>
            <a:endParaRPr kumimoji="1" lang="en-US" altLang="ja-JP" sz="900" dirty="0" smtClean="0"/>
          </a:p>
          <a:p>
            <a:r>
              <a:rPr kumimoji="1" lang="en-US" altLang="ja-JP" dirty="0" smtClean="0"/>
              <a:t>Three main types of enzymes in human digestion:</a:t>
            </a:r>
            <a:endParaRPr kumimoji="1" lang="ja-JP" altLang="en-US" dirty="0"/>
          </a:p>
        </p:txBody>
      </p:sp>
      <p:cxnSp>
        <p:nvCxnSpPr>
          <p:cNvPr id="7" name="Straight Connector 6"/>
          <p:cNvCxnSpPr/>
          <p:nvPr/>
        </p:nvCxnSpPr>
        <p:spPr>
          <a:xfrm flipH="1">
            <a:off x="5257800" y="1574393"/>
            <a:ext cx="2209800" cy="60960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5257800" y="1955393"/>
            <a:ext cx="2057400" cy="22860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85800" y="1853795"/>
            <a:ext cx="4572000" cy="1477328"/>
          </a:xfrm>
          <a:prstGeom prst="rect">
            <a:avLst/>
          </a:prstGeom>
          <a:noFill/>
        </p:spPr>
        <p:txBody>
          <a:bodyPr wrap="square" rtlCol="0">
            <a:spAutoFit/>
          </a:bodyPr>
          <a:lstStyle/>
          <a:p>
            <a:pPr algn="r"/>
            <a:r>
              <a:rPr kumimoji="1" lang="en-US" altLang="ja-JP" b="1" dirty="0" smtClean="0">
                <a:solidFill>
                  <a:srgbClr val="800000"/>
                </a:solidFill>
              </a:rPr>
              <a:t>Amylases break down carbohydrates</a:t>
            </a:r>
          </a:p>
          <a:p>
            <a:pPr algn="r"/>
            <a:r>
              <a:rPr kumimoji="1" lang="en-US" altLang="ja-JP" b="1" dirty="0" smtClean="0"/>
              <a:t>Example</a:t>
            </a:r>
            <a:r>
              <a:rPr kumimoji="1" lang="en-US" altLang="ja-JP" dirty="0" smtClean="0"/>
              <a:t>: salivary amylase</a:t>
            </a:r>
          </a:p>
          <a:p>
            <a:pPr algn="r"/>
            <a:r>
              <a:rPr kumimoji="1" lang="en-US" altLang="ja-JP" b="1" dirty="0" smtClean="0"/>
              <a:t>Substrate: </a:t>
            </a:r>
            <a:r>
              <a:rPr kumimoji="1" lang="en-US" altLang="ja-JP" dirty="0" smtClean="0"/>
              <a:t>starch    </a:t>
            </a:r>
            <a:r>
              <a:rPr kumimoji="1" lang="en-US" altLang="ja-JP" b="1" dirty="0" smtClean="0"/>
              <a:t>Product: </a:t>
            </a:r>
            <a:r>
              <a:rPr kumimoji="1" lang="en-US" altLang="ja-JP" dirty="0" smtClean="0"/>
              <a:t>maltose</a:t>
            </a:r>
          </a:p>
          <a:p>
            <a:pPr algn="r"/>
            <a:r>
              <a:rPr kumimoji="1" lang="en-US" altLang="ja-JP" b="1" dirty="0" smtClean="0"/>
              <a:t>Source: </a:t>
            </a:r>
            <a:r>
              <a:rPr kumimoji="1" lang="en-US" altLang="ja-JP" dirty="0" smtClean="0"/>
              <a:t>mouth (salivary glands) </a:t>
            </a:r>
          </a:p>
          <a:p>
            <a:pPr algn="r"/>
            <a:r>
              <a:rPr kumimoji="1" lang="en-US" altLang="ja-JP" b="1" dirty="0" smtClean="0"/>
              <a:t>Optimum pH: </a:t>
            </a:r>
            <a:r>
              <a:rPr kumimoji="1" lang="en-US" altLang="ja-JP" dirty="0" smtClean="0"/>
              <a:t>7-7.8</a:t>
            </a:r>
          </a:p>
        </p:txBody>
      </p:sp>
      <p:sp>
        <p:nvSpPr>
          <p:cNvPr id="10" name="TextBox 9"/>
          <p:cNvSpPr txBox="1"/>
          <p:nvPr/>
        </p:nvSpPr>
        <p:spPr>
          <a:xfrm>
            <a:off x="533400" y="3470928"/>
            <a:ext cx="4724400" cy="1477328"/>
          </a:xfrm>
          <a:prstGeom prst="rect">
            <a:avLst/>
          </a:prstGeom>
          <a:noFill/>
        </p:spPr>
        <p:txBody>
          <a:bodyPr wrap="square" rtlCol="0">
            <a:spAutoFit/>
          </a:bodyPr>
          <a:lstStyle/>
          <a:p>
            <a:pPr algn="r"/>
            <a:r>
              <a:rPr kumimoji="1" lang="en-US" altLang="ja-JP" b="1" dirty="0" smtClean="0">
                <a:solidFill>
                  <a:schemeClr val="tx2"/>
                </a:solidFill>
              </a:rPr>
              <a:t>Proteases break down polypeptides</a:t>
            </a:r>
          </a:p>
          <a:p>
            <a:pPr algn="r"/>
            <a:r>
              <a:rPr kumimoji="1" lang="en-US" altLang="ja-JP" b="1" dirty="0" smtClean="0"/>
              <a:t>Example:</a:t>
            </a:r>
            <a:r>
              <a:rPr kumimoji="1" lang="en-US" altLang="ja-JP" dirty="0" smtClean="0"/>
              <a:t> pepsin</a:t>
            </a:r>
          </a:p>
          <a:p>
            <a:pPr algn="r"/>
            <a:r>
              <a:rPr kumimoji="1" lang="en-US" altLang="ja-JP" b="1" dirty="0" smtClean="0"/>
              <a:t>Substrate: </a:t>
            </a:r>
            <a:r>
              <a:rPr kumimoji="1" lang="en-US" altLang="ja-JP" dirty="0" smtClean="0"/>
              <a:t>polypeptides    </a:t>
            </a:r>
            <a:r>
              <a:rPr kumimoji="1" lang="en-US" altLang="ja-JP" b="1" dirty="0" smtClean="0"/>
              <a:t>Product: </a:t>
            </a:r>
            <a:r>
              <a:rPr kumimoji="1" lang="en-US" altLang="ja-JP" dirty="0" smtClean="0"/>
              <a:t>amino acids</a:t>
            </a:r>
          </a:p>
          <a:p>
            <a:pPr algn="r"/>
            <a:r>
              <a:rPr kumimoji="1" lang="en-US" altLang="ja-JP" b="1" dirty="0" smtClean="0"/>
              <a:t>Source:</a:t>
            </a:r>
            <a:r>
              <a:rPr kumimoji="1" lang="en-US" altLang="ja-JP" dirty="0" smtClean="0"/>
              <a:t> stomach</a:t>
            </a:r>
          </a:p>
          <a:p>
            <a:pPr algn="r"/>
            <a:r>
              <a:rPr kumimoji="1" lang="en-US" altLang="ja-JP" b="1" dirty="0" smtClean="0"/>
              <a:t>Optimum pH: </a:t>
            </a:r>
            <a:r>
              <a:rPr kumimoji="1" lang="en-US" altLang="ja-JP" dirty="0" smtClean="0"/>
              <a:t>2</a:t>
            </a:r>
          </a:p>
        </p:txBody>
      </p:sp>
      <p:cxnSp>
        <p:nvCxnSpPr>
          <p:cNvPr id="11" name="Straight Connector 10"/>
          <p:cNvCxnSpPr/>
          <p:nvPr/>
        </p:nvCxnSpPr>
        <p:spPr>
          <a:xfrm flipH="1" flipV="1">
            <a:off x="5257800" y="3784193"/>
            <a:ext cx="1981200" cy="53340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220132" y="5020329"/>
            <a:ext cx="5621866" cy="1477328"/>
          </a:xfrm>
          <a:prstGeom prst="rect">
            <a:avLst/>
          </a:prstGeom>
          <a:noFill/>
        </p:spPr>
        <p:txBody>
          <a:bodyPr wrap="square" rtlCol="0">
            <a:spAutoFit/>
          </a:bodyPr>
          <a:lstStyle/>
          <a:p>
            <a:pPr algn="r"/>
            <a:r>
              <a:rPr kumimoji="1" lang="en-US" altLang="ja-JP" b="1" dirty="0" smtClean="0">
                <a:solidFill>
                  <a:srgbClr val="008000"/>
                </a:solidFill>
              </a:rPr>
              <a:t>Lipases break down fats and lipids</a:t>
            </a:r>
          </a:p>
          <a:p>
            <a:pPr algn="r"/>
            <a:r>
              <a:rPr kumimoji="1" lang="en-US" altLang="ja-JP" b="1" dirty="0" smtClean="0"/>
              <a:t>Example:</a:t>
            </a:r>
            <a:r>
              <a:rPr kumimoji="1" lang="en-US" altLang="ja-JP" dirty="0" smtClean="0"/>
              <a:t> pancreatic lipase</a:t>
            </a:r>
          </a:p>
          <a:p>
            <a:pPr algn="r"/>
            <a:r>
              <a:rPr kumimoji="1" lang="en-US" altLang="ja-JP" b="1" dirty="0" smtClean="0"/>
              <a:t>Substrate: </a:t>
            </a:r>
            <a:r>
              <a:rPr kumimoji="1" lang="en-US" altLang="ja-JP" dirty="0" smtClean="0"/>
              <a:t>triglycerides    </a:t>
            </a:r>
            <a:r>
              <a:rPr kumimoji="1" lang="en-US" altLang="ja-JP" b="1" dirty="0" smtClean="0"/>
              <a:t>Product: </a:t>
            </a:r>
            <a:r>
              <a:rPr kumimoji="1" lang="en-US" altLang="ja-JP" dirty="0" smtClean="0"/>
              <a:t>fatty acids &amp; glycerol</a:t>
            </a:r>
          </a:p>
          <a:p>
            <a:pPr algn="r"/>
            <a:r>
              <a:rPr kumimoji="1" lang="en-US" altLang="ja-JP" b="1" dirty="0" smtClean="0"/>
              <a:t>Source:</a:t>
            </a:r>
            <a:r>
              <a:rPr kumimoji="1" lang="en-US" altLang="ja-JP" dirty="0" smtClean="0"/>
              <a:t> pancreas, delivered into small intestine</a:t>
            </a:r>
          </a:p>
          <a:p>
            <a:pPr algn="r"/>
            <a:r>
              <a:rPr kumimoji="1" lang="en-US" altLang="ja-JP" b="1" dirty="0" smtClean="0"/>
              <a:t>Optimum pH: </a:t>
            </a:r>
            <a:r>
              <a:rPr kumimoji="1" lang="en-US" altLang="ja-JP" dirty="0" smtClean="0"/>
              <a:t>7.2 - 7.5</a:t>
            </a:r>
          </a:p>
        </p:txBody>
      </p:sp>
      <p:cxnSp>
        <p:nvCxnSpPr>
          <p:cNvPr id="13" name="Straight Connector 12"/>
          <p:cNvCxnSpPr/>
          <p:nvPr/>
        </p:nvCxnSpPr>
        <p:spPr>
          <a:xfrm flipH="1">
            <a:off x="5401734" y="4469993"/>
            <a:ext cx="2370666" cy="711607"/>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2099732" y="6544327"/>
            <a:ext cx="7044267" cy="304800"/>
          </a:xfrm>
          <a:prstGeom prst="rect">
            <a:avLst/>
          </a:prstGeom>
          <a:noFill/>
        </p:spPr>
        <p:txBody>
          <a:bodyPr wrap="square" rtlCol="0">
            <a:spAutoFit/>
          </a:bodyPr>
          <a:lstStyle/>
          <a:p>
            <a:pPr algn="r"/>
            <a:r>
              <a:rPr kumimoji="1" lang="en-US" altLang="ja-JP" sz="1400" dirty="0" smtClean="0"/>
              <a:t>diagram from</a:t>
            </a:r>
            <a:r>
              <a:rPr kumimoji="1" lang="en-US" altLang="ja-JP" sz="1400" dirty="0"/>
              <a:t>: </a:t>
            </a:r>
            <a:r>
              <a:rPr kumimoji="1" lang="en-US" altLang="ja-JP" sz="1400" dirty="0">
                <a:hlinkClick r:id="rId3"/>
              </a:rPr>
              <a:t>http://www.teachervision.fen.com/digestive-system/printable/57730.html</a:t>
            </a:r>
            <a:endParaRPr kumimoji="1" lang="ja-JP" altLang="en-US" sz="1400" dirty="0"/>
          </a:p>
        </p:txBody>
      </p:sp>
      <p:pic>
        <p:nvPicPr>
          <p:cNvPr id="15" name="Picture 14">
            <a:hlinkClick r:id="rId4"/>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 y="6526211"/>
            <a:ext cx="1384737" cy="331789"/>
          </a:xfrm>
          <a:prstGeom prst="rect">
            <a:avLst/>
          </a:prstGeom>
        </p:spPr>
      </p:pic>
    </p:spTree>
    <p:extLst>
      <p:ext uri="{BB962C8B-B14F-4D97-AF65-F5344CB8AC3E}">
        <p14:creationId xmlns:p14="http://schemas.microsoft.com/office/powerpoint/2010/main" val="25750892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4762"/>
            <a:ext cx="9144000" cy="324469"/>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600" dirty="0" smtClean="0"/>
              <a:t>6.1.U2 </a:t>
            </a:r>
            <a:r>
              <a:rPr lang="en-US" sz="1600" dirty="0">
                <a:latin typeface="Arial"/>
                <a:cs typeface="Arial"/>
              </a:rPr>
              <a:t>The pancreas secretes enzymes into the lumen of the small intestine</a:t>
            </a:r>
            <a:r>
              <a:rPr lang="en-US" sz="1600" dirty="0" smtClean="0">
                <a:latin typeface="Arial"/>
                <a:cs typeface="Arial"/>
              </a:rPr>
              <a:t>.</a:t>
            </a:r>
            <a:endParaRPr lang="en-US" sz="1600" dirty="0">
              <a:latin typeface="Arial"/>
              <a:cs typeface="Arial"/>
            </a:endParaRP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39832" y="1236134"/>
            <a:ext cx="4738554" cy="4030132"/>
          </a:xfrm>
          <a:prstGeom prst="rect">
            <a:avLst/>
          </a:prstGeom>
        </p:spPr>
      </p:pic>
      <p:sp>
        <p:nvSpPr>
          <p:cNvPr id="5" name="Rectangle 4"/>
          <p:cNvSpPr/>
          <p:nvPr/>
        </p:nvSpPr>
        <p:spPr>
          <a:xfrm>
            <a:off x="982421" y="6601978"/>
            <a:ext cx="8161579" cy="276999"/>
          </a:xfrm>
          <a:prstGeom prst="rect">
            <a:avLst/>
          </a:prstGeom>
        </p:spPr>
        <p:txBody>
          <a:bodyPr wrap="square">
            <a:spAutoFit/>
          </a:bodyPr>
          <a:lstStyle/>
          <a:p>
            <a:pPr algn="r"/>
            <a:r>
              <a:rPr lang="en-US" sz="1200" dirty="0">
                <a:hlinkClick r:id="rId3"/>
              </a:rPr>
              <a:t>https://commons.wikimedia.org/wiki/File:Diagram_showing_the_position_of_the_pancreas_CRUK_356.</a:t>
            </a:r>
            <a:r>
              <a:rPr lang="en-US" sz="1200" dirty="0" smtClean="0">
                <a:hlinkClick r:id="rId3"/>
              </a:rPr>
              <a:t>svg</a:t>
            </a:r>
            <a:endParaRPr lang="en-US" sz="1200" dirty="0"/>
          </a:p>
        </p:txBody>
      </p:sp>
      <p:sp>
        <p:nvSpPr>
          <p:cNvPr id="7" name="TextBox 6"/>
          <p:cNvSpPr txBox="1"/>
          <p:nvPr/>
        </p:nvSpPr>
        <p:spPr>
          <a:xfrm>
            <a:off x="254000" y="457204"/>
            <a:ext cx="8733731" cy="461665"/>
          </a:xfrm>
          <a:prstGeom prst="rect">
            <a:avLst/>
          </a:prstGeom>
          <a:noFill/>
        </p:spPr>
        <p:txBody>
          <a:bodyPr wrap="none" rtlCol="0">
            <a:spAutoFit/>
          </a:bodyPr>
          <a:lstStyle/>
          <a:p>
            <a:r>
              <a:rPr lang="en-US" sz="2400" dirty="0" smtClean="0"/>
              <a:t>The </a:t>
            </a:r>
            <a:r>
              <a:rPr lang="en-US" sz="2400" b="1" dirty="0" smtClean="0"/>
              <a:t>pancreas</a:t>
            </a:r>
            <a:r>
              <a:rPr lang="en-US" sz="2400" dirty="0" smtClean="0"/>
              <a:t> </a:t>
            </a:r>
            <a:r>
              <a:rPr lang="en-US" sz="2400" b="1" dirty="0" err="1" smtClean="0"/>
              <a:t>synthesises</a:t>
            </a:r>
            <a:r>
              <a:rPr lang="en-US" sz="2400" dirty="0" smtClean="0"/>
              <a:t> the three main types of digestive </a:t>
            </a:r>
            <a:r>
              <a:rPr lang="en-US" sz="2400" b="1" dirty="0" smtClean="0"/>
              <a:t>enzyme:</a:t>
            </a:r>
          </a:p>
        </p:txBody>
      </p:sp>
      <p:sp>
        <p:nvSpPr>
          <p:cNvPr id="8" name="Rectangle 7"/>
          <p:cNvSpPr/>
          <p:nvPr/>
        </p:nvSpPr>
        <p:spPr>
          <a:xfrm>
            <a:off x="254000" y="960738"/>
            <a:ext cx="4572000" cy="923330"/>
          </a:xfrm>
          <a:prstGeom prst="rect">
            <a:avLst/>
          </a:prstGeom>
        </p:spPr>
        <p:txBody>
          <a:bodyPr>
            <a:spAutoFit/>
          </a:bodyPr>
          <a:lstStyle/>
          <a:p>
            <a:pPr marL="285750" indent="-285750">
              <a:buFont typeface="Arial"/>
              <a:buChar char="•"/>
            </a:pPr>
            <a:r>
              <a:rPr lang="en-US" dirty="0"/>
              <a:t>amylase to digest carbohydrates, e.g. starch</a:t>
            </a:r>
          </a:p>
          <a:p>
            <a:pPr marL="285750" indent="-285750">
              <a:buFont typeface="Arial"/>
              <a:buChar char="•"/>
            </a:pPr>
            <a:r>
              <a:rPr lang="en-US" dirty="0"/>
              <a:t>lipases to digest lipids, e.g. triglycerides</a:t>
            </a:r>
          </a:p>
          <a:p>
            <a:pPr marL="285750" indent="-285750">
              <a:buFont typeface="Arial"/>
              <a:buChar char="•"/>
            </a:pPr>
            <a:r>
              <a:rPr lang="en-US" dirty="0"/>
              <a:t>proteases to digest polypeptides</a:t>
            </a:r>
          </a:p>
        </p:txBody>
      </p:sp>
      <p:sp>
        <p:nvSpPr>
          <p:cNvPr id="9" name="TextBox 8"/>
          <p:cNvSpPr txBox="1"/>
          <p:nvPr/>
        </p:nvSpPr>
        <p:spPr>
          <a:xfrm>
            <a:off x="254000" y="2353733"/>
            <a:ext cx="3031067" cy="1477328"/>
          </a:xfrm>
          <a:prstGeom prst="rect">
            <a:avLst/>
          </a:prstGeom>
          <a:noFill/>
        </p:spPr>
        <p:txBody>
          <a:bodyPr wrap="square" rtlCol="0">
            <a:spAutoFit/>
          </a:bodyPr>
          <a:lstStyle/>
          <a:p>
            <a:r>
              <a:rPr lang="en-US" b="1" dirty="0" smtClean="0"/>
              <a:t>Pancreatic juice</a:t>
            </a:r>
            <a:r>
              <a:rPr lang="en-US" dirty="0" smtClean="0"/>
              <a:t> containing the enzymes is released into the upper region of the small intestine (duodenum) via the </a:t>
            </a:r>
            <a:r>
              <a:rPr lang="en-US" b="1" dirty="0" smtClean="0"/>
              <a:t>pancreatic duct</a:t>
            </a:r>
            <a:endParaRPr lang="en-US" b="1" dirty="0"/>
          </a:p>
        </p:txBody>
      </p:sp>
      <p:sp>
        <p:nvSpPr>
          <p:cNvPr id="10" name="TextBox 9"/>
          <p:cNvSpPr txBox="1"/>
          <p:nvPr/>
        </p:nvSpPr>
        <p:spPr>
          <a:xfrm>
            <a:off x="253999" y="4021203"/>
            <a:ext cx="3031067" cy="923330"/>
          </a:xfrm>
          <a:prstGeom prst="rect">
            <a:avLst/>
          </a:prstGeom>
          <a:noFill/>
        </p:spPr>
        <p:txBody>
          <a:bodyPr wrap="square" rtlCol="0">
            <a:spAutoFit/>
          </a:bodyPr>
          <a:lstStyle/>
          <a:p>
            <a:r>
              <a:rPr lang="en-US" dirty="0" smtClean="0"/>
              <a:t>The </a:t>
            </a:r>
            <a:r>
              <a:rPr lang="en-US" b="1" dirty="0" smtClean="0"/>
              <a:t>small intestine</a:t>
            </a:r>
            <a:r>
              <a:rPr lang="en-US" dirty="0" smtClean="0"/>
              <a:t> is where the final stages of </a:t>
            </a:r>
            <a:r>
              <a:rPr lang="en-US" b="1" dirty="0" smtClean="0"/>
              <a:t>digestion</a:t>
            </a:r>
            <a:r>
              <a:rPr lang="en-US" dirty="0" smtClean="0"/>
              <a:t> occur.</a:t>
            </a:r>
            <a:endParaRPr lang="en-US" dirty="0"/>
          </a:p>
        </p:txBody>
      </p:sp>
    </p:spTree>
    <p:extLst>
      <p:ext uri="{BB962C8B-B14F-4D97-AF65-F5344CB8AC3E}">
        <p14:creationId xmlns:p14="http://schemas.microsoft.com/office/powerpoint/2010/main" val="35641937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4762"/>
            <a:ext cx="9144000" cy="500843"/>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600" dirty="0" smtClean="0"/>
              <a:t>6.1.S2 </a:t>
            </a:r>
            <a:r>
              <a:rPr lang="en-US" sz="1600" dirty="0" smtClean="0">
                <a:latin typeface="Arial"/>
                <a:cs typeface="Arial"/>
              </a:rPr>
              <a:t>Identification </a:t>
            </a:r>
            <a:r>
              <a:rPr lang="en-US" sz="1600" dirty="0">
                <a:latin typeface="Arial"/>
                <a:cs typeface="Arial"/>
              </a:rPr>
              <a:t>of tissue layers in transverse sections of the small intestine viewed with a microscope or in a micrograph</a:t>
            </a:r>
            <a:r>
              <a:rPr lang="en-US" sz="1600" dirty="0" smtClean="0">
                <a:latin typeface="Arial"/>
                <a:cs typeface="Arial"/>
              </a:rPr>
              <a:t>.</a:t>
            </a:r>
            <a:endParaRPr lang="en-US" sz="1600" dirty="0">
              <a:latin typeface="Arial"/>
              <a:cs typeface="Arial"/>
            </a:endParaRPr>
          </a:p>
        </p:txBody>
      </p:sp>
      <p:pic>
        <p:nvPicPr>
          <p:cNvPr id="5" name="Picture 4"/>
          <p:cNvPicPr>
            <a:picLocks noChangeAspect="1"/>
          </p:cNvPicPr>
          <p:nvPr/>
        </p:nvPicPr>
        <p:blipFill>
          <a:blip r:embed="rId2"/>
          <a:stretch>
            <a:fillRect/>
          </a:stretch>
        </p:blipFill>
        <p:spPr>
          <a:xfrm>
            <a:off x="5740399" y="640758"/>
            <a:ext cx="3115733" cy="2305642"/>
          </a:xfrm>
          <a:prstGeom prst="rect">
            <a:avLst/>
          </a:prstGeom>
        </p:spPr>
      </p:pic>
      <p:pic>
        <p:nvPicPr>
          <p:cNvPr id="2" name="Picture 1"/>
          <p:cNvPicPr>
            <a:picLocks noChangeAspect="1"/>
          </p:cNvPicPr>
          <p:nvPr/>
        </p:nvPicPr>
        <p:blipFill>
          <a:blip r:embed="rId3"/>
          <a:stretch>
            <a:fillRect/>
          </a:stretch>
        </p:blipFill>
        <p:spPr>
          <a:xfrm>
            <a:off x="220129" y="2403293"/>
            <a:ext cx="6282267" cy="4177708"/>
          </a:xfrm>
          <a:prstGeom prst="rect">
            <a:avLst/>
          </a:prstGeom>
        </p:spPr>
      </p:pic>
      <p:sp>
        <p:nvSpPr>
          <p:cNvPr id="6" name="TextBox 5"/>
          <p:cNvSpPr txBox="1"/>
          <p:nvPr/>
        </p:nvSpPr>
        <p:spPr>
          <a:xfrm>
            <a:off x="220129" y="646669"/>
            <a:ext cx="5300138" cy="707886"/>
          </a:xfrm>
          <a:prstGeom prst="rect">
            <a:avLst/>
          </a:prstGeom>
          <a:noFill/>
        </p:spPr>
        <p:txBody>
          <a:bodyPr wrap="square" rtlCol="0">
            <a:spAutoFit/>
          </a:bodyPr>
          <a:lstStyle/>
          <a:p>
            <a:r>
              <a:rPr lang="en-US" sz="2000" dirty="0" smtClean="0"/>
              <a:t>The small intestine contains four distinct tissue layers from the lumen</a:t>
            </a:r>
          </a:p>
        </p:txBody>
      </p:sp>
      <p:sp>
        <p:nvSpPr>
          <p:cNvPr id="7" name="Rectangle 6"/>
          <p:cNvSpPr/>
          <p:nvPr/>
        </p:nvSpPr>
        <p:spPr>
          <a:xfrm>
            <a:off x="3031067" y="6581001"/>
            <a:ext cx="6112933" cy="276999"/>
          </a:xfrm>
          <a:prstGeom prst="rect">
            <a:avLst/>
          </a:prstGeom>
        </p:spPr>
        <p:txBody>
          <a:bodyPr wrap="square">
            <a:spAutoFit/>
          </a:bodyPr>
          <a:lstStyle/>
          <a:p>
            <a:pPr algn="r"/>
            <a:r>
              <a:rPr lang="en-US" sz="1200" dirty="0">
                <a:hlinkClick r:id="rId4"/>
              </a:rPr>
              <a:t>http://www.dartmouth.edu/~anatomy/Histo/lab_5/GI/DMS132/</a:t>
            </a:r>
            <a:r>
              <a:rPr lang="en-US" sz="1200" dirty="0" smtClean="0">
                <a:hlinkClick r:id="rId4"/>
              </a:rPr>
              <a:t>popup.html</a:t>
            </a:r>
            <a:endParaRPr lang="en-US" sz="1200" dirty="0" smtClean="0"/>
          </a:p>
        </p:txBody>
      </p:sp>
      <p:sp>
        <p:nvSpPr>
          <p:cNvPr id="8" name="TextBox 7"/>
          <p:cNvSpPr txBox="1"/>
          <p:nvPr/>
        </p:nvSpPr>
        <p:spPr>
          <a:xfrm>
            <a:off x="1710267" y="3963999"/>
            <a:ext cx="1263725" cy="307777"/>
          </a:xfrm>
          <a:prstGeom prst="rect">
            <a:avLst/>
          </a:prstGeom>
          <a:solidFill>
            <a:schemeClr val="bg1">
              <a:alpha val="84000"/>
            </a:schemeClr>
          </a:solidFill>
        </p:spPr>
        <p:txBody>
          <a:bodyPr wrap="none" rtlCol="0">
            <a:spAutoFit/>
          </a:bodyPr>
          <a:lstStyle/>
          <a:p>
            <a:r>
              <a:rPr lang="en-US" sz="1400" dirty="0" smtClean="0"/>
              <a:t>Muscular layer</a:t>
            </a:r>
            <a:endParaRPr lang="en-US" sz="1400" dirty="0"/>
          </a:p>
        </p:txBody>
      </p:sp>
      <p:sp>
        <p:nvSpPr>
          <p:cNvPr id="9" name="TextBox 8"/>
          <p:cNvSpPr txBox="1"/>
          <p:nvPr/>
        </p:nvSpPr>
        <p:spPr>
          <a:xfrm>
            <a:off x="1780600" y="4884914"/>
            <a:ext cx="1052103" cy="307777"/>
          </a:xfrm>
          <a:prstGeom prst="rect">
            <a:avLst/>
          </a:prstGeom>
          <a:noFill/>
        </p:spPr>
        <p:txBody>
          <a:bodyPr wrap="none" rtlCol="0">
            <a:spAutoFit/>
          </a:bodyPr>
          <a:lstStyle/>
          <a:p>
            <a:r>
              <a:rPr lang="en-US" sz="1400" dirty="0" smtClean="0"/>
              <a:t>longitudinal</a:t>
            </a:r>
            <a:endParaRPr lang="en-US" sz="1400" dirty="0"/>
          </a:p>
        </p:txBody>
      </p:sp>
      <p:sp>
        <p:nvSpPr>
          <p:cNvPr id="10" name="TextBox 9"/>
          <p:cNvSpPr txBox="1"/>
          <p:nvPr/>
        </p:nvSpPr>
        <p:spPr>
          <a:xfrm>
            <a:off x="2306652" y="4423249"/>
            <a:ext cx="724415" cy="307777"/>
          </a:xfrm>
          <a:prstGeom prst="rect">
            <a:avLst/>
          </a:prstGeom>
          <a:noFill/>
        </p:spPr>
        <p:txBody>
          <a:bodyPr wrap="none" rtlCol="0">
            <a:spAutoFit/>
          </a:bodyPr>
          <a:lstStyle>
            <a:defPPr>
              <a:defRPr lang="en-US"/>
            </a:defPPr>
            <a:lvl1pPr>
              <a:defRPr sz="1400"/>
            </a:lvl1pPr>
          </a:lstStyle>
          <a:p>
            <a:r>
              <a:rPr lang="en-US" dirty="0"/>
              <a:t>circular</a:t>
            </a:r>
          </a:p>
        </p:txBody>
      </p:sp>
      <p:cxnSp>
        <p:nvCxnSpPr>
          <p:cNvPr id="12" name="Straight Connector 11"/>
          <p:cNvCxnSpPr>
            <a:stCxn id="9" idx="1"/>
          </p:cNvCxnSpPr>
          <p:nvPr/>
        </p:nvCxnSpPr>
        <p:spPr>
          <a:xfrm flipH="1" flipV="1">
            <a:off x="1185333" y="4577138"/>
            <a:ext cx="595267" cy="46166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a:stCxn id="10" idx="1"/>
          </p:cNvCxnSpPr>
          <p:nvPr/>
        </p:nvCxnSpPr>
        <p:spPr>
          <a:xfrm flipH="1" flipV="1">
            <a:off x="1337733" y="4423249"/>
            <a:ext cx="968919" cy="153889"/>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2973992" y="4271776"/>
            <a:ext cx="175608" cy="266357"/>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457191" y="1407598"/>
            <a:ext cx="4572000" cy="923330"/>
          </a:xfrm>
          <a:prstGeom prst="rect">
            <a:avLst/>
          </a:prstGeom>
        </p:spPr>
        <p:txBody>
          <a:bodyPr>
            <a:spAutoFit/>
          </a:bodyPr>
          <a:lstStyle/>
          <a:p>
            <a:r>
              <a:rPr lang="en-US" b="1" dirty="0"/>
              <a:t>Mucosa</a:t>
            </a:r>
            <a:r>
              <a:rPr lang="en-US" dirty="0"/>
              <a:t> – inner lining, includes villi</a:t>
            </a:r>
          </a:p>
          <a:p>
            <a:r>
              <a:rPr lang="en-US" b="1" dirty="0" err="1"/>
              <a:t>Submucosa</a:t>
            </a:r>
            <a:r>
              <a:rPr lang="en-US" dirty="0"/>
              <a:t> – connective tissue (between the mucosa and </a:t>
            </a:r>
            <a:r>
              <a:rPr lang="en-US" dirty="0" smtClean="0"/>
              <a:t>muscle)</a:t>
            </a:r>
            <a:endParaRPr lang="en-US" dirty="0"/>
          </a:p>
        </p:txBody>
      </p:sp>
      <p:sp>
        <p:nvSpPr>
          <p:cNvPr id="25" name="Rectangle 24"/>
          <p:cNvSpPr/>
          <p:nvPr/>
        </p:nvSpPr>
        <p:spPr>
          <a:xfrm>
            <a:off x="6654800" y="3202548"/>
            <a:ext cx="2201332" cy="3139321"/>
          </a:xfrm>
          <a:prstGeom prst="rect">
            <a:avLst/>
          </a:prstGeom>
        </p:spPr>
        <p:txBody>
          <a:bodyPr wrap="square">
            <a:spAutoFit/>
          </a:bodyPr>
          <a:lstStyle/>
          <a:p>
            <a:r>
              <a:rPr lang="en-US" b="1" dirty="0"/>
              <a:t>Muscular layer </a:t>
            </a:r>
            <a:r>
              <a:rPr lang="en-US" dirty="0"/>
              <a:t>– inner circular and outer longitudinal muscle perform peristalsis</a:t>
            </a:r>
          </a:p>
          <a:p>
            <a:r>
              <a:rPr lang="en-US" b="1" dirty="0"/>
              <a:t>Serosa</a:t>
            </a:r>
            <a:r>
              <a:rPr lang="en-US" dirty="0"/>
              <a:t> – protective outer </a:t>
            </a:r>
            <a:r>
              <a:rPr lang="en-US" dirty="0" smtClean="0"/>
              <a:t>layer</a:t>
            </a:r>
          </a:p>
          <a:p>
            <a:r>
              <a:rPr lang="en-US" b="1" dirty="0" smtClean="0"/>
              <a:t>Epithelial cells</a:t>
            </a:r>
            <a:r>
              <a:rPr lang="en-US" dirty="0" smtClean="0"/>
              <a:t> – single outer layer of cells on each villus </a:t>
            </a:r>
            <a:r>
              <a:rPr lang="en-US" i="1" dirty="0" smtClean="0"/>
              <a:t>(see 6.1.U4)</a:t>
            </a:r>
            <a:r>
              <a:rPr lang="en-US" dirty="0" smtClean="0"/>
              <a:t> </a:t>
            </a:r>
            <a:endParaRPr lang="en-US" dirty="0"/>
          </a:p>
        </p:txBody>
      </p:sp>
      <p:cxnSp>
        <p:nvCxnSpPr>
          <p:cNvPr id="26" name="Straight Connector 25"/>
          <p:cNvCxnSpPr/>
          <p:nvPr/>
        </p:nvCxnSpPr>
        <p:spPr>
          <a:xfrm>
            <a:off x="5791198" y="5158825"/>
            <a:ext cx="914401" cy="17517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01343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4763"/>
            <a:ext cx="9144000" cy="359744"/>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600" dirty="0" smtClean="0"/>
              <a:t>6.1.U4 </a:t>
            </a:r>
            <a:r>
              <a:rPr lang="en-US" sz="1600" dirty="0">
                <a:latin typeface="Arial"/>
                <a:cs typeface="Arial"/>
              </a:rPr>
              <a:t>Villi increase the surface area of epithelium over which absorption is carried out</a:t>
            </a:r>
            <a:r>
              <a:rPr lang="en-US" sz="1600" dirty="0" smtClean="0">
                <a:latin typeface="Arial"/>
                <a:cs typeface="Arial"/>
              </a:rPr>
              <a:t>.</a:t>
            </a:r>
            <a:endParaRPr lang="en-US" sz="1600" dirty="0">
              <a:latin typeface="Arial"/>
              <a:cs typeface="Arial"/>
            </a:endParaRPr>
          </a:p>
        </p:txBody>
      </p:sp>
      <p:sp>
        <p:nvSpPr>
          <p:cNvPr id="4" name="TextBox 3"/>
          <p:cNvSpPr txBox="1"/>
          <p:nvPr/>
        </p:nvSpPr>
        <p:spPr>
          <a:xfrm>
            <a:off x="0" y="362634"/>
            <a:ext cx="5638800" cy="646331"/>
          </a:xfrm>
          <a:prstGeom prst="rect">
            <a:avLst/>
          </a:prstGeom>
          <a:noFill/>
        </p:spPr>
        <p:txBody>
          <a:bodyPr wrap="square" rtlCol="0">
            <a:spAutoFit/>
          </a:bodyPr>
          <a:lstStyle/>
          <a:p>
            <a:r>
              <a:rPr kumimoji="1" lang="en-US" altLang="ja-JP" sz="3600" dirty="0" smtClean="0"/>
              <a:t>Adaptations to Absorption</a:t>
            </a:r>
            <a:endParaRPr kumimoji="1" lang="ja-JP" altLang="en-US" sz="3600" dirty="0"/>
          </a:p>
        </p:txBody>
      </p:sp>
      <p:sp>
        <p:nvSpPr>
          <p:cNvPr id="5" name="TextBox 4"/>
          <p:cNvSpPr txBox="1"/>
          <p:nvPr/>
        </p:nvSpPr>
        <p:spPr>
          <a:xfrm>
            <a:off x="5029200" y="362634"/>
            <a:ext cx="4038600" cy="646331"/>
          </a:xfrm>
          <a:prstGeom prst="rect">
            <a:avLst/>
          </a:prstGeom>
          <a:noFill/>
        </p:spPr>
        <p:txBody>
          <a:bodyPr wrap="square" rtlCol="0">
            <a:spAutoFit/>
          </a:bodyPr>
          <a:lstStyle/>
          <a:p>
            <a:r>
              <a:rPr kumimoji="1" lang="en-US" altLang="ja-JP" dirty="0" smtClean="0"/>
              <a:t>Getting digested food molecules into the blood from the lumen of the ileum. </a:t>
            </a:r>
            <a:endParaRPr kumimoji="1" lang="ja-JP" altLang="en-US" dirty="0"/>
          </a:p>
        </p:txBody>
      </p:sp>
      <p:pic>
        <p:nvPicPr>
          <p:cNvPr id="6" name="Picture 5"/>
          <p:cNvPicPr>
            <a:picLocks noChangeAspect="1"/>
          </p:cNvPicPr>
          <p:nvPr/>
        </p:nvPicPr>
        <p:blipFill>
          <a:blip r:embed="rId2"/>
          <a:stretch>
            <a:fillRect/>
          </a:stretch>
        </p:blipFill>
        <p:spPr>
          <a:xfrm>
            <a:off x="2133600" y="2109502"/>
            <a:ext cx="1417462" cy="4748498"/>
          </a:xfrm>
          <a:prstGeom prst="rect">
            <a:avLst/>
          </a:prstGeom>
        </p:spPr>
      </p:pic>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957102"/>
            <a:ext cx="1986604" cy="4900898"/>
          </a:xfrm>
          <a:prstGeom prst="rect">
            <a:avLst/>
          </a:prstGeom>
        </p:spPr>
      </p:pic>
      <p:sp>
        <p:nvSpPr>
          <p:cNvPr id="8" name="TextBox 7"/>
          <p:cNvSpPr txBox="1"/>
          <p:nvPr/>
        </p:nvSpPr>
        <p:spPr>
          <a:xfrm>
            <a:off x="4326470" y="1320332"/>
            <a:ext cx="3657600" cy="646331"/>
          </a:xfrm>
          <a:prstGeom prst="rect">
            <a:avLst/>
          </a:prstGeom>
          <a:noFill/>
        </p:spPr>
        <p:txBody>
          <a:bodyPr wrap="square" rtlCol="0">
            <a:spAutoFit/>
          </a:bodyPr>
          <a:lstStyle/>
          <a:p>
            <a:r>
              <a:rPr kumimoji="1" lang="en-US" altLang="ja-JP" b="1" dirty="0" smtClean="0"/>
              <a:t>Single-cell layer of epithelial cells</a:t>
            </a:r>
          </a:p>
          <a:p>
            <a:r>
              <a:rPr kumimoji="1" lang="en-US" altLang="ja-JP" dirty="0" smtClean="0"/>
              <a:t>Short path for diffusion.</a:t>
            </a:r>
          </a:p>
        </p:txBody>
      </p:sp>
      <p:sp>
        <p:nvSpPr>
          <p:cNvPr id="9" name="TextBox 8"/>
          <p:cNvSpPr txBox="1"/>
          <p:nvPr/>
        </p:nvSpPr>
        <p:spPr>
          <a:xfrm>
            <a:off x="3640667" y="4991039"/>
            <a:ext cx="5486400" cy="646331"/>
          </a:xfrm>
          <a:prstGeom prst="rect">
            <a:avLst/>
          </a:prstGeom>
          <a:noFill/>
        </p:spPr>
        <p:txBody>
          <a:bodyPr wrap="square" rtlCol="0">
            <a:spAutoFit/>
          </a:bodyPr>
          <a:lstStyle/>
          <a:p>
            <a:r>
              <a:rPr kumimoji="1" lang="en-US" altLang="ja-JP" b="1" dirty="0" smtClean="0">
                <a:solidFill>
                  <a:schemeClr val="accent2"/>
                </a:solidFill>
              </a:rPr>
              <a:t>Capillaries close to epithelium</a:t>
            </a:r>
          </a:p>
          <a:p>
            <a:r>
              <a:rPr kumimoji="1" lang="en-US" altLang="ja-JP" dirty="0" smtClean="0"/>
              <a:t>Short path for diffusion, rich supply of blood. </a:t>
            </a:r>
            <a:endParaRPr kumimoji="1" lang="ja-JP" altLang="en-US" dirty="0"/>
          </a:p>
        </p:txBody>
      </p:sp>
      <p:sp>
        <p:nvSpPr>
          <p:cNvPr id="10" name="TextBox 9"/>
          <p:cNvSpPr txBox="1"/>
          <p:nvPr/>
        </p:nvSpPr>
        <p:spPr>
          <a:xfrm>
            <a:off x="3657600" y="4306673"/>
            <a:ext cx="5486400" cy="646331"/>
          </a:xfrm>
          <a:prstGeom prst="rect">
            <a:avLst/>
          </a:prstGeom>
          <a:noFill/>
        </p:spPr>
        <p:txBody>
          <a:bodyPr wrap="square" rtlCol="0">
            <a:spAutoFit/>
          </a:bodyPr>
          <a:lstStyle/>
          <a:p>
            <a:r>
              <a:rPr kumimoji="1" lang="en-US" altLang="ja-JP" b="1" dirty="0" smtClean="0">
                <a:solidFill>
                  <a:srgbClr val="0000FF"/>
                </a:solidFill>
              </a:rPr>
              <a:t>Lacteals (lymph vessels)</a:t>
            </a:r>
          </a:p>
          <a:p>
            <a:r>
              <a:rPr kumimoji="1" lang="en-US" altLang="ja-JP" dirty="0" smtClean="0"/>
              <a:t>Allow for rapid absorption and transport of lipids. </a:t>
            </a:r>
            <a:endParaRPr kumimoji="1" lang="ja-JP" altLang="en-US" dirty="0"/>
          </a:p>
        </p:txBody>
      </p:sp>
      <p:sp>
        <p:nvSpPr>
          <p:cNvPr id="11" name="TextBox 10"/>
          <p:cNvSpPr txBox="1"/>
          <p:nvPr/>
        </p:nvSpPr>
        <p:spPr>
          <a:xfrm>
            <a:off x="3657600" y="5662774"/>
            <a:ext cx="4419600" cy="923330"/>
          </a:xfrm>
          <a:prstGeom prst="rect">
            <a:avLst/>
          </a:prstGeom>
          <a:noFill/>
        </p:spPr>
        <p:txBody>
          <a:bodyPr wrap="square" rtlCol="0">
            <a:spAutoFit/>
          </a:bodyPr>
          <a:lstStyle/>
          <a:p>
            <a:r>
              <a:rPr kumimoji="1" lang="en-US" altLang="ja-JP" b="1" dirty="0" smtClean="0">
                <a:solidFill>
                  <a:srgbClr val="FF0000"/>
                </a:solidFill>
              </a:rPr>
              <a:t>Rich blood supply</a:t>
            </a:r>
          </a:p>
          <a:p>
            <a:r>
              <a:rPr kumimoji="1" lang="en-US" altLang="ja-JP" dirty="0" smtClean="0"/>
              <a:t>Maintains concentration gradients between lumen and blood. </a:t>
            </a:r>
            <a:endParaRPr kumimoji="1" lang="ja-JP" altLang="en-US" dirty="0"/>
          </a:p>
        </p:txBody>
      </p:sp>
      <p:cxnSp>
        <p:nvCxnSpPr>
          <p:cNvPr id="12" name="Straight Connector 11"/>
          <p:cNvCxnSpPr/>
          <p:nvPr/>
        </p:nvCxnSpPr>
        <p:spPr>
          <a:xfrm flipH="1">
            <a:off x="2997201" y="1658033"/>
            <a:ext cx="1329269" cy="91583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a:stCxn id="9" idx="1"/>
          </p:cNvCxnSpPr>
          <p:nvPr/>
        </p:nvCxnSpPr>
        <p:spPr>
          <a:xfrm flipH="1" flipV="1">
            <a:off x="2980268" y="4991039"/>
            <a:ext cx="660399" cy="323166"/>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10" idx="1"/>
          </p:cNvCxnSpPr>
          <p:nvPr/>
        </p:nvCxnSpPr>
        <p:spPr>
          <a:xfrm flipH="1" flipV="1">
            <a:off x="2895600" y="4535273"/>
            <a:ext cx="762000" cy="94566"/>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a:stCxn id="11" idx="1"/>
          </p:cNvCxnSpPr>
          <p:nvPr/>
        </p:nvCxnSpPr>
        <p:spPr>
          <a:xfrm flipH="1">
            <a:off x="3124200" y="6124439"/>
            <a:ext cx="533400" cy="15782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6" name="Left Brace 15"/>
          <p:cNvSpPr/>
          <p:nvPr/>
        </p:nvSpPr>
        <p:spPr>
          <a:xfrm rot="5400000">
            <a:off x="914400" y="896033"/>
            <a:ext cx="381000" cy="1905000"/>
          </a:xfrm>
          <a:prstGeom prst="leftBrace">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7" name="TextBox 16"/>
          <p:cNvSpPr txBox="1"/>
          <p:nvPr/>
        </p:nvSpPr>
        <p:spPr>
          <a:xfrm>
            <a:off x="0" y="1048434"/>
            <a:ext cx="4876800" cy="646331"/>
          </a:xfrm>
          <a:prstGeom prst="rect">
            <a:avLst/>
          </a:prstGeom>
          <a:noFill/>
        </p:spPr>
        <p:txBody>
          <a:bodyPr wrap="square" rtlCol="0">
            <a:spAutoFit/>
          </a:bodyPr>
          <a:lstStyle/>
          <a:p>
            <a:r>
              <a:rPr kumimoji="1" lang="en-US" altLang="ja-JP" b="1" dirty="0" smtClean="0"/>
              <a:t>Many villi </a:t>
            </a:r>
            <a:r>
              <a:rPr kumimoji="1" lang="en-US" altLang="ja-JP" dirty="0" smtClean="0"/>
              <a:t>protrude into the lumen, greatly increasing the </a:t>
            </a:r>
            <a:r>
              <a:rPr kumimoji="1" lang="en-US" altLang="ja-JP" b="1" dirty="0" smtClean="0"/>
              <a:t>surface area for absorption</a:t>
            </a:r>
            <a:r>
              <a:rPr kumimoji="1" lang="en-US" altLang="ja-JP" dirty="0" smtClean="0"/>
              <a:t>. </a:t>
            </a:r>
            <a:endParaRPr kumimoji="1" lang="ja-JP" altLang="en-US" dirty="0"/>
          </a:p>
        </p:txBody>
      </p:sp>
      <p:sp>
        <p:nvSpPr>
          <p:cNvPr id="18" name="TextBox 17"/>
          <p:cNvSpPr txBox="1"/>
          <p:nvPr/>
        </p:nvSpPr>
        <p:spPr>
          <a:xfrm>
            <a:off x="4495800" y="6553200"/>
            <a:ext cx="4648200" cy="304800"/>
          </a:xfrm>
          <a:prstGeom prst="rect">
            <a:avLst/>
          </a:prstGeom>
          <a:noFill/>
        </p:spPr>
        <p:txBody>
          <a:bodyPr wrap="square" rtlCol="0">
            <a:spAutoFit/>
          </a:bodyPr>
          <a:lstStyle/>
          <a:p>
            <a:pPr algn="r"/>
            <a:r>
              <a:rPr kumimoji="1" lang="en-US" altLang="ja-JP" sz="1400" dirty="0"/>
              <a:t>Images from: </a:t>
            </a:r>
            <a:r>
              <a:rPr kumimoji="1" lang="en-US" altLang="ja-JP" sz="1400" dirty="0">
                <a:hlinkClick r:id="rId4"/>
              </a:rPr>
              <a:t>http://</a:t>
            </a:r>
            <a:r>
              <a:rPr kumimoji="1" lang="en-US" altLang="ja-JP" sz="1400" dirty="0" err="1">
                <a:hlinkClick r:id="rId4"/>
              </a:rPr>
              <a:t>en.wikipedia.org</a:t>
            </a:r>
            <a:r>
              <a:rPr kumimoji="1" lang="en-US" altLang="ja-JP" sz="1400" dirty="0">
                <a:hlinkClick r:id="rId4"/>
              </a:rPr>
              <a:t>/wiki/</a:t>
            </a:r>
            <a:r>
              <a:rPr kumimoji="1" lang="en-US" altLang="ja-JP" sz="1400" dirty="0" err="1">
                <a:hlinkClick r:id="rId4"/>
              </a:rPr>
              <a:t>Intestinal_villi</a:t>
            </a:r>
            <a:endParaRPr kumimoji="1" lang="ja-JP" altLang="en-US" sz="1400" dirty="0"/>
          </a:p>
        </p:txBody>
      </p:sp>
      <p:pic>
        <p:nvPicPr>
          <p:cNvPr id="19" name="Picture 18"/>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a:off x="7035417" y="2276488"/>
            <a:ext cx="2438400" cy="1574035"/>
          </a:xfrm>
          <a:prstGeom prst="rect">
            <a:avLst/>
          </a:prstGeom>
        </p:spPr>
      </p:pic>
      <p:cxnSp>
        <p:nvCxnSpPr>
          <p:cNvPr id="20" name="Straight Connector 19"/>
          <p:cNvCxnSpPr/>
          <p:nvPr/>
        </p:nvCxnSpPr>
        <p:spPr>
          <a:xfrm flipH="1">
            <a:off x="3124200" y="1844305"/>
            <a:ext cx="4343400" cy="1185329"/>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flipV="1">
            <a:off x="3124200" y="3149600"/>
            <a:ext cx="4343400" cy="1133106"/>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4572000" y="2588904"/>
            <a:ext cx="2895600" cy="923330"/>
          </a:xfrm>
          <a:prstGeom prst="rect">
            <a:avLst/>
          </a:prstGeom>
          <a:noFill/>
        </p:spPr>
        <p:txBody>
          <a:bodyPr wrap="square" rtlCol="0">
            <a:spAutoFit/>
          </a:bodyPr>
          <a:lstStyle/>
          <a:p>
            <a:pPr algn="r"/>
            <a:r>
              <a:rPr kumimoji="1" lang="en-US" altLang="ja-JP" b="1" dirty="0" smtClean="0"/>
              <a:t>Microvilli</a:t>
            </a:r>
            <a:r>
              <a:rPr kumimoji="1" lang="en-US" altLang="ja-JP" dirty="0" smtClean="0"/>
              <a:t> on the surface of each cell increase surface area even further. </a:t>
            </a:r>
            <a:endParaRPr kumimoji="1" lang="ja-JP" altLang="en-US" dirty="0"/>
          </a:p>
        </p:txBody>
      </p:sp>
      <p:pic>
        <p:nvPicPr>
          <p:cNvPr id="37" name="Picture 36">
            <a:hlinkClick r:id="rId6"/>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 y="6526211"/>
            <a:ext cx="1384737" cy="331789"/>
          </a:xfrm>
          <a:prstGeom prst="rect">
            <a:avLst/>
          </a:prstGeom>
        </p:spPr>
      </p:pic>
    </p:spTree>
    <p:extLst>
      <p:ext uri="{BB962C8B-B14F-4D97-AF65-F5344CB8AC3E}">
        <p14:creationId xmlns:p14="http://schemas.microsoft.com/office/powerpoint/2010/main" val="35641937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4762"/>
            <a:ext cx="9144000" cy="312711"/>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600" dirty="0" smtClean="0"/>
              <a:t>6.1.U5 </a:t>
            </a:r>
            <a:r>
              <a:rPr lang="en-US" sz="1600" dirty="0">
                <a:latin typeface="Arial"/>
                <a:cs typeface="Arial"/>
              </a:rPr>
              <a:t>Villi absorb monomers formed by digestion as well as mineral ions and vitamins</a:t>
            </a:r>
            <a:r>
              <a:rPr lang="en-US" sz="1600" dirty="0" smtClean="0">
                <a:latin typeface="Arial"/>
                <a:cs typeface="Arial"/>
              </a:rPr>
              <a:t>.</a:t>
            </a:r>
            <a:endParaRPr lang="en-US" sz="1600" dirty="0">
              <a:latin typeface="Arial"/>
              <a:cs typeface="Arial"/>
            </a:endParaRPr>
          </a:p>
        </p:txBody>
      </p:sp>
      <p:pic>
        <p:nvPicPr>
          <p:cNvPr id="4" name="Picture 2"/>
          <p:cNvPicPr>
            <a:picLocks noChangeAspect="1" noChangeArrowheads="1"/>
          </p:cNvPicPr>
          <p:nvPr/>
        </p:nvPicPr>
        <p:blipFill>
          <a:blip r:embed="rId2"/>
          <a:srcRect/>
          <a:stretch>
            <a:fillRect/>
          </a:stretch>
        </p:blipFill>
        <p:spPr bwMode="auto">
          <a:xfrm>
            <a:off x="24944" y="317473"/>
            <a:ext cx="8981895" cy="6467557"/>
          </a:xfrm>
          <a:prstGeom prst="rect">
            <a:avLst/>
          </a:prstGeom>
          <a:noFill/>
          <a:ln w="9525">
            <a:noFill/>
            <a:miter lim="800000"/>
            <a:headEnd/>
            <a:tailEnd/>
          </a:ln>
          <a:effectLst/>
        </p:spPr>
      </p:pic>
      <p:pic>
        <p:nvPicPr>
          <p:cNvPr id="5" name="Picture 3">
            <a:hlinkClick r:id="rId3"/>
          </p:cNvPr>
          <p:cNvPicPr>
            <a:picLocks noChangeAspect="1" noChangeArrowheads="1"/>
          </p:cNvPicPr>
          <p:nvPr/>
        </p:nvPicPr>
        <p:blipFill>
          <a:blip r:embed="rId4"/>
          <a:srcRect/>
          <a:stretch>
            <a:fillRect/>
          </a:stretch>
        </p:blipFill>
        <p:spPr bwMode="auto">
          <a:xfrm>
            <a:off x="5029200" y="642614"/>
            <a:ext cx="3810000" cy="3007032"/>
          </a:xfrm>
          <a:prstGeom prst="rect">
            <a:avLst/>
          </a:prstGeom>
          <a:noFill/>
          <a:ln w="9525">
            <a:solidFill>
              <a:schemeClr val="tx1"/>
            </a:solidFill>
            <a:miter lim="800000"/>
            <a:headEnd/>
            <a:tailEnd/>
          </a:ln>
          <a:effectLst/>
        </p:spPr>
      </p:pic>
      <p:pic>
        <p:nvPicPr>
          <p:cNvPr id="6" name="Picture 5">
            <a:hlinkClick r:id="rId5"/>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 y="6526211"/>
            <a:ext cx="1384737" cy="331789"/>
          </a:xfrm>
          <a:prstGeom prst="rect">
            <a:avLst/>
          </a:prstGeom>
        </p:spPr>
      </p:pic>
      <p:sp>
        <p:nvSpPr>
          <p:cNvPr id="2" name="Rectangle 1"/>
          <p:cNvSpPr/>
          <p:nvPr/>
        </p:nvSpPr>
        <p:spPr>
          <a:xfrm>
            <a:off x="5029201" y="3318933"/>
            <a:ext cx="3809999" cy="330714"/>
          </a:xfrm>
          <a:prstGeom prst="rect">
            <a:avLst/>
          </a:prstGeom>
          <a:solidFill>
            <a:srgbClr val="FFFFFF"/>
          </a:solidFill>
          <a:ln>
            <a:solidFill>
              <a:srgbClr val="000000"/>
            </a:solidFill>
          </a:ln>
        </p:spPr>
        <p:txBody>
          <a:bodyPr wrap="square">
            <a:noAutofit/>
          </a:bodyPr>
          <a:lstStyle/>
          <a:p>
            <a:r>
              <a:rPr lang="en-US" sz="1200" dirty="0">
                <a:hlinkClick r:id="rId3"/>
              </a:rPr>
              <a:t>https://youtu.be/</a:t>
            </a:r>
            <a:r>
              <a:rPr lang="en-US" sz="1200" dirty="0" smtClean="0">
                <a:hlinkClick r:id="rId3"/>
              </a:rPr>
              <a:t>P1sDOJM65Bc</a:t>
            </a:r>
            <a:endParaRPr lang="en-US" sz="1200" dirty="0"/>
          </a:p>
        </p:txBody>
      </p:sp>
      <p:sp>
        <p:nvSpPr>
          <p:cNvPr id="7" name="TextBox 6"/>
          <p:cNvSpPr txBox="1"/>
          <p:nvPr/>
        </p:nvSpPr>
        <p:spPr>
          <a:xfrm>
            <a:off x="3369732" y="4405869"/>
            <a:ext cx="4555067" cy="1200329"/>
          </a:xfrm>
          <a:prstGeom prst="rect">
            <a:avLst/>
          </a:prstGeom>
          <a:noFill/>
        </p:spPr>
        <p:txBody>
          <a:bodyPr wrap="square" rtlCol="0">
            <a:spAutoFit/>
          </a:bodyPr>
          <a:lstStyle/>
          <a:p>
            <a:r>
              <a:rPr lang="en-US" dirty="0" smtClean="0">
                <a:solidFill>
                  <a:srgbClr val="7F7F7F"/>
                </a:solidFill>
              </a:rPr>
              <a:t>Along with </a:t>
            </a:r>
            <a:r>
              <a:rPr lang="en-US" b="1" dirty="0" smtClean="0">
                <a:solidFill>
                  <a:srgbClr val="7F7F7F"/>
                </a:solidFill>
              </a:rPr>
              <a:t>vitamins</a:t>
            </a:r>
            <a:r>
              <a:rPr lang="en-US" dirty="0" smtClean="0">
                <a:solidFill>
                  <a:srgbClr val="7F7F7F"/>
                </a:solidFill>
              </a:rPr>
              <a:t> and </a:t>
            </a:r>
            <a:r>
              <a:rPr lang="en-US" b="1" dirty="0" smtClean="0">
                <a:solidFill>
                  <a:srgbClr val="7F7F7F"/>
                </a:solidFill>
              </a:rPr>
              <a:t>minerals</a:t>
            </a:r>
            <a:r>
              <a:rPr lang="en-US" dirty="0" smtClean="0">
                <a:solidFill>
                  <a:srgbClr val="7F7F7F"/>
                </a:solidFill>
              </a:rPr>
              <a:t> all products of digestion (</a:t>
            </a:r>
            <a:r>
              <a:rPr lang="en-US" b="1" dirty="0" err="1" smtClean="0">
                <a:solidFill>
                  <a:srgbClr val="7F7F7F"/>
                </a:solidFill>
              </a:rPr>
              <a:t>monosaccharides</a:t>
            </a:r>
            <a:r>
              <a:rPr lang="en-US" dirty="0" smtClean="0">
                <a:solidFill>
                  <a:srgbClr val="7F7F7F"/>
                </a:solidFill>
              </a:rPr>
              <a:t>,</a:t>
            </a:r>
          </a:p>
          <a:p>
            <a:r>
              <a:rPr lang="en-US" b="1" dirty="0" smtClean="0">
                <a:solidFill>
                  <a:srgbClr val="7F7F7F"/>
                </a:solidFill>
              </a:rPr>
              <a:t>amino acids</a:t>
            </a:r>
            <a:r>
              <a:rPr lang="en-US" dirty="0" smtClean="0">
                <a:solidFill>
                  <a:srgbClr val="7F7F7F"/>
                </a:solidFill>
              </a:rPr>
              <a:t>, </a:t>
            </a:r>
            <a:r>
              <a:rPr lang="en-US" b="1" dirty="0" smtClean="0">
                <a:solidFill>
                  <a:srgbClr val="7F7F7F"/>
                </a:solidFill>
              </a:rPr>
              <a:t>fatty acids</a:t>
            </a:r>
            <a:r>
              <a:rPr lang="en-US" dirty="0" smtClean="0">
                <a:solidFill>
                  <a:srgbClr val="7F7F7F"/>
                </a:solidFill>
              </a:rPr>
              <a:t> &amp; </a:t>
            </a:r>
            <a:r>
              <a:rPr lang="en-US" b="1" dirty="0" smtClean="0">
                <a:solidFill>
                  <a:srgbClr val="7F7F7F"/>
                </a:solidFill>
              </a:rPr>
              <a:t>glycerol</a:t>
            </a:r>
            <a:r>
              <a:rPr lang="en-US" dirty="0" smtClean="0">
                <a:solidFill>
                  <a:srgbClr val="7F7F7F"/>
                </a:solidFill>
              </a:rPr>
              <a:t>)</a:t>
            </a:r>
          </a:p>
          <a:p>
            <a:r>
              <a:rPr lang="en-US" dirty="0" smtClean="0">
                <a:solidFill>
                  <a:srgbClr val="7F7F7F"/>
                </a:solidFill>
              </a:rPr>
              <a:t>are absorbed by the villi</a:t>
            </a:r>
            <a:endParaRPr lang="en-US" dirty="0">
              <a:solidFill>
                <a:srgbClr val="7F7F7F"/>
              </a:solidFill>
            </a:endParaRPr>
          </a:p>
        </p:txBody>
      </p:sp>
    </p:spTree>
    <p:extLst>
      <p:ext uri="{BB962C8B-B14F-4D97-AF65-F5344CB8AC3E}">
        <p14:creationId xmlns:p14="http://schemas.microsoft.com/office/powerpoint/2010/main" val="35641937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4762"/>
            <a:ext cx="9144000" cy="336227"/>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600" dirty="0" smtClean="0"/>
              <a:t>6.1.</a:t>
            </a:r>
            <a:r>
              <a:rPr lang="en-US" sz="1600" dirty="0" smtClean="0">
                <a:latin typeface="Calibri"/>
                <a:cs typeface="Calibri"/>
              </a:rPr>
              <a:t>U6 </a:t>
            </a:r>
            <a:r>
              <a:rPr lang="en-US" sz="1600" dirty="0">
                <a:latin typeface="Calibri"/>
                <a:cs typeface="Calibri"/>
              </a:rPr>
              <a:t>Different methods of membrane transport are required to absorb different nutrients</a:t>
            </a:r>
            <a:r>
              <a:rPr lang="en-US" sz="1600" dirty="0">
                <a:latin typeface="Arial"/>
                <a:cs typeface="Arial"/>
              </a:rPr>
              <a:t>. </a:t>
            </a:r>
          </a:p>
        </p:txBody>
      </p:sp>
      <p:graphicFrame>
        <p:nvGraphicFramePr>
          <p:cNvPr id="4" name="Table 3"/>
          <p:cNvGraphicFramePr>
            <a:graphicFrameLocks noGrp="1"/>
          </p:cNvGraphicFramePr>
          <p:nvPr>
            <p:extLst>
              <p:ext uri="{D42A27DB-BD31-4B8C-83A1-F6EECF244321}">
                <p14:modId xmlns:p14="http://schemas.microsoft.com/office/powerpoint/2010/main" val="3569138955"/>
              </p:ext>
            </p:extLst>
          </p:nvPr>
        </p:nvGraphicFramePr>
        <p:xfrm>
          <a:off x="366074" y="1444091"/>
          <a:ext cx="8354587" cy="4846319"/>
        </p:xfrm>
        <a:graphic>
          <a:graphicData uri="http://schemas.openxmlformats.org/drawingml/2006/table">
            <a:tbl>
              <a:tblPr firstRow="1" bandRow="1">
                <a:tableStyleId>{2D5ABB26-0587-4C30-8999-92F81FD0307C}</a:tableStyleId>
              </a:tblPr>
              <a:tblGrid>
                <a:gridCol w="1566484"/>
                <a:gridCol w="1890586"/>
                <a:gridCol w="4897517"/>
              </a:tblGrid>
              <a:tr h="370840">
                <a:tc>
                  <a:txBody>
                    <a:bodyPr/>
                    <a:lstStyle/>
                    <a:p>
                      <a:r>
                        <a:rPr lang="en-US" dirty="0" smtClean="0"/>
                        <a:t>Method of</a:t>
                      </a:r>
                      <a:r>
                        <a:rPr lang="en-US" baseline="0" dirty="0" smtClean="0"/>
                        <a:t> transport</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r>
                        <a:rPr lang="en-US" dirty="0" smtClean="0"/>
                        <a:t>Nutrients</a:t>
                      </a:r>
                      <a:r>
                        <a:rPr lang="en-US" baseline="0" dirty="0" smtClean="0"/>
                        <a:t> </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r>
                        <a:rPr lang="en-US" dirty="0" smtClean="0"/>
                        <a:t>Outline</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r>
              <a:tr h="370840">
                <a:tc>
                  <a:txBody>
                    <a:bodyPr/>
                    <a:lstStyle/>
                    <a:p>
                      <a:r>
                        <a:rPr lang="en-US" dirty="0" smtClean="0"/>
                        <a:t>Simple</a:t>
                      </a:r>
                      <a:r>
                        <a:rPr lang="en-US" baseline="0" dirty="0" smtClean="0"/>
                        <a:t> d</a:t>
                      </a:r>
                      <a:r>
                        <a:rPr lang="en-US" dirty="0" smtClean="0"/>
                        <a:t>iffusion</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Lipids </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smtClean="0"/>
                    </a:p>
                    <a:p>
                      <a:endParaRPr lang="en-US" dirty="0" smtClean="0"/>
                    </a:p>
                    <a:p>
                      <a:endParaRPr lang="en-US" dirty="0" smtClean="0"/>
                    </a:p>
                    <a:p>
                      <a:endParaRPr lang="en-US"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Fructose, vitamins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Water-soluble (hydrophilic) molecules use</a:t>
                      </a:r>
                      <a:r>
                        <a:rPr lang="en-US" baseline="0" dirty="0" smtClean="0"/>
                        <a:t> channel proteins to pass </a:t>
                      </a:r>
                      <a:r>
                        <a:rPr lang="en-US" dirty="0" smtClean="0"/>
                        <a:t>phospholipid bilayer</a:t>
                      </a:r>
                    </a:p>
                    <a:p>
                      <a:r>
                        <a:rPr lang="en-US" dirty="0" smtClean="0"/>
                        <a:t>and enter</a:t>
                      </a:r>
                      <a:r>
                        <a:rPr lang="en-US" baseline="0" dirty="0" smtClean="0"/>
                        <a:t> the epithelial cells (</a:t>
                      </a:r>
                      <a:r>
                        <a:rPr lang="en-US" dirty="0" smtClean="0"/>
                        <a:t>down the concentration gradient)</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Active Transport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smtClean="0"/>
                    </a:p>
                    <a:p>
                      <a:endParaRPr lang="en-US" dirty="0" smtClean="0"/>
                    </a:p>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Endocytosis (</a:t>
                      </a:r>
                      <a:r>
                        <a:rPr lang="en-US" sz="1800" kern="1200" dirty="0" smtClean="0">
                          <a:effectLst/>
                        </a:rPr>
                        <a:t>Pinocytosis)</a:t>
                      </a:r>
                      <a:endParaRPr lang="en-US" sz="1800" b="0" kern="1200" dirty="0" smtClean="0">
                        <a:solidFill>
                          <a:schemeClr val="dk1"/>
                        </a:solidFill>
                        <a:effectLst/>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Antibodies</a:t>
                      </a:r>
                      <a:r>
                        <a:rPr lang="en-US" baseline="0" dirty="0" smtClean="0"/>
                        <a:t> from breast milk</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smtClean="0"/>
                    </a:p>
                    <a:p>
                      <a:endParaRPr lang="en-US" dirty="0" smtClean="0"/>
                    </a:p>
                    <a:p>
                      <a:endParaRPr lang="en-US"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6" name="TextBox 5"/>
          <p:cNvSpPr txBox="1"/>
          <p:nvPr/>
        </p:nvSpPr>
        <p:spPr>
          <a:xfrm>
            <a:off x="129013" y="443472"/>
            <a:ext cx="8151389" cy="830997"/>
          </a:xfrm>
          <a:prstGeom prst="rect">
            <a:avLst/>
          </a:prstGeom>
          <a:noFill/>
        </p:spPr>
        <p:txBody>
          <a:bodyPr wrap="square" rtlCol="0">
            <a:spAutoFit/>
          </a:bodyPr>
          <a:lstStyle/>
          <a:p>
            <a:r>
              <a:rPr lang="en-US" sz="2400" dirty="0" smtClean="0"/>
              <a:t>How is membrane transport involved in absorption of nutrients from the small intestine?</a:t>
            </a:r>
            <a:endParaRPr lang="en-US" sz="2400" dirty="0"/>
          </a:p>
        </p:txBody>
      </p:sp>
    </p:spTree>
    <p:extLst>
      <p:ext uri="{BB962C8B-B14F-4D97-AF65-F5344CB8AC3E}">
        <p14:creationId xmlns:p14="http://schemas.microsoft.com/office/powerpoint/2010/main" val="2475939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4762"/>
            <a:ext cx="9144000" cy="336227"/>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600" dirty="0" smtClean="0"/>
              <a:t>6.1.</a:t>
            </a:r>
            <a:r>
              <a:rPr lang="en-US" sz="1600" dirty="0" smtClean="0">
                <a:latin typeface="Calibri"/>
                <a:cs typeface="Calibri"/>
              </a:rPr>
              <a:t>U6 </a:t>
            </a:r>
            <a:r>
              <a:rPr lang="en-US" sz="1600" dirty="0">
                <a:latin typeface="Calibri"/>
                <a:cs typeface="Calibri"/>
              </a:rPr>
              <a:t>Different methods of membrane transport are required to absorb different nutrients</a:t>
            </a:r>
            <a:r>
              <a:rPr lang="en-US" sz="1600" dirty="0">
                <a:latin typeface="Arial"/>
                <a:cs typeface="Arial"/>
              </a:rPr>
              <a:t>. </a:t>
            </a:r>
          </a:p>
        </p:txBody>
      </p:sp>
      <p:graphicFrame>
        <p:nvGraphicFramePr>
          <p:cNvPr id="4" name="Table 3"/>
          <p:cNvGraphicFramePr>
            <a:graphicFrameLocks noGrp="1"/>
          </p:cNvGraphicFramePr>
          <p:nvPr>
            <p:extLst>
              <p:ext uri="{D42A27DB-BD31-4B8C-83A1-F6EECF244321}">
                <p14:modId xmlns:p14="http://schemas.microsoft.com/office/powerpoint/2010/main" val="3324075041"/>
              </p:ext>
            </p:extLst>
          </p:nvPr>
        </p:nvGraphicFramePr>
        <p:xfrm>
          <a:off x="366074" y="1444091"/>
          <a:ext cx="8354587" cy="4846319"/>
        </p:xfrm>
        <a:graphic>
          <a:graphicData uri="http://schemas.openxmlformats.org/drawingml/2006/table">
            <a:tbl>
              <a:tblPr firstRow="1" bandRow="1">
                <a:tableStyleId>{2D5ABB26-0587-4C30-8999-92F81FD0307C}</a:tableStyleId>
              </a:tblPr>
              <a:tblGrid>
                <a:gridCol w="1566484"/>
                <a:gridCol w="1890586"/>
                <a:gridCol w="4897517"/>
              </a:tblGrid>
              <a:tr h="370840">
                <a:tc>
                  <a:txBody>
                    <a:bodyPr/>
                    <a:lstStyle/>
                    <a:p>
                      <a:r>
                        <a:rPr lang="en-US" dirty="0" smtClean="0"/>
                        <a:t>Method of</a:t>
                      </a:r>
                      <a:r>
                        <a:rPr lang="en-US" baseline="0" dirty="0" smtClean="0"/>
                        <a:t> transport</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r>
                        <a:rPr lang="en-US" dirty="0" smtClean="0"/>
                        <a:t>Nutrients</a:t>
                      </a:r>
                      <a:r>
                        <a:rPr lang="en-US" baseline="0" dirty="0" smtClean="0"/>
                        <a:t> </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r>
                        <a:rPr lang="en-US" dirty="0" smtClean="0"/>
                        <a:t>Outline</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r>
              <a:tr h="370840">
                <a:tc>
                  <a:txBody>
                    <a:bodyPr/>
                    <a:lstStyle/>
                    <a:p>
                      <a:r>
                        <a:rPr lang="en-US" dirty="0" smtClean="0"/>
                        <a:t>Simple</a:t>
                      </a:r>
                      <a:r>
                        <a:rPr lang="en-US" baseline="0" dirty="0" smtClean="0"/>
                        <a:t> d</a:t>
                      </a:r>
                      <a:r>
                        <a:rPr lang="en-US" dirty="0" smtClean="0"/>
                        <a:t>iffusion</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Lipids </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Lipids</a:t>
                      </a:r>
                      <a:r>
                        <a:rPr lang="en-US" baseline="0" dirty="0" smtClean="0"/>
                        <a:t> are non-polar and therefore </a:t>
                      </a:r>
                      <a:r>
                        <a:rPr lang="en-US" dirty="0" smtClean="0"/>
                        <a:t>can pass freely through hydrophobic core of the plasma membrane</a:t>
                      </a:r>
                      <a:r>
                        <a:rPr lang="en-US" baseline="0" dirty="0" smtClean="0"/>
                        <a:t> into the epithelial cells (</a:t>
                      </a:r>
                      <a:r>
                        <a:rPr lang="en-US" dirty="0" smtClean="0"/>
                        <a:t>down the concentration gradient )</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Facilitated Diffusion</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Fructose, vitamins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Water-soluble (hydrophilic) molecules use</a:t>
                      </a:r>
                      <a:r>
                        <a:rPr lang="en-US" baseline="0" dirty="0" smtClean="0"/>
                        <a:t> channel proteins to pass </a:t>
                      </a:r>
                      <a:r>
                        <a:rPr lang="en-US" dirty="0" smtClean="0"/>
                        <a:t>phospholipid bilayer</a:t>
                      </a:r>
                    </a:p>
                    <a:p>
                      <a:r>
                        <a:rPr lang="en-US" dirty="0" smtClean="0"/>
                        <a:t>and enter</a:t>
                      </a:r>
                      <a:r>
                        <a:rPr lang="en-US" baseline="0" dirty="0" smtClean="0"/>
                        <a:t> the epithelial cells (</a:t>
                      </a:r>
                      <a:r>
                        <a:rPr lang="en-US" dirty="0" smtClean="0"/>
                        <a:t>down the concentration gradient)</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Active Transport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Glucose, amino acids and mineral ions </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Protein pumps use ATP to move molecules against the concentration gradient </a:t>
                      </a:r>
                      <a:r>
                        <a:rPr lang="en-US" baseline="0" dirty="0" smtClean="0"/>
                        <a:t>into the epithelial cells </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Endocytosis (</a:t>
                      </a:r>
                      <a:r>
                        <a:rPr lang="en-US" sz="1800" kern="1200" dirty="0" smtClean="0">
                          <a:effectLst/>
                        </a:rPr>
                        <a:t>Pinocytosis)</a:t>
                      </a:r>
                      <a:endParaRPr lang="en-US" sz="1800" b="0" kern="1200" dirty="0" smtClean="0">
                        <a:solidFill>
                          <a:schemeClr val="dk1"/>
                        </a:solidFill>
                        <a:effectLst/>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Antibodies</a:t>
                      </a:r>
                      <a:r>
                        <a:rPr lang="en-US" baseline="0" dirty="0" smtClean="0"/>
                        <a:t> from breast milk</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The plasma</a:t>
                      </a:r>
                      <a:r>
                        <a:rPr lang="en-US" baseline="0" dirty="0" smtClean="0"/>
                        <a:t> membrane folds inward to form vesicles to absorb larger molecules without digesting them</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6" name="TextBox 5"/>
          <p:cNvSpPr txBox="1"/>
          <p:nvPr/>
        </p:nvSpPr>
        <p:spPr>
          <a:xfrm>
            <a:off x="129013" y="443472"/>
            <a:ext cx="8151389" cy="830997"/>
          </a:xfrm>
          <a:prstGeom prst="rect">
            <a:avLst/>
          </a:prstGeom>
          <a:noFill/>
        </p:spPr>
        <p:txBody>
          <a:bodyPr wrap="square" rtlCol="0">
            <a:spAutoFit/>
          </a:bodyPr>
          <a:lstStyle/>
          <a:p>
            <a:r>
              <a:rPr lang="en-US" sz="2400" dirty="0" smtClean="0"/>
              <a:t>How is membrane transport involved in absorption of nutrients from the small intestine?</a:t>
            </a:r>
            <a:endParaRPr lang="en-US" sz="2400" dirty="0"/>
          </a:p>
        </p:txBody>
      </p:sp>
    </p:spTree>
    <p:extLst>
      <p:ext uri="{BB962C8B-B14F-4D97-AF65-F5344CB8AC3E}">
        <p14:creationId xmlns:p14="http://schemas.microsoft.com/office/powerpoint/2010/main" val="34625630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3"/>
            <a:ext cx="2897475" cy="630237"/>
          </a:xfrm>
          <a:solidFill>
            <a:schemeClr val="accent1">
              <a:lumMod val="40000"/>
              <a:lumOff val="60000"/>
              <a:alpha val="78000"/>
            </a:schemeClr>
          </a:solidFill>
        </p:spPr>
        <p:txBody>
          <a:bodyPr vert="horz" lIns="91440" tIns="45720" rIns="91440" bIns="45720" rtlCol="0" anchor="ctr">
            <a:normAutofit fontScale="90000"/>
          </a:bodyPr>
          <a:lstStyle/>
          <a:p>
            <a:r>
              <a:rPr lang="en-US" dirty="0" smtClean="0"/>
              <a:t>Understandings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79190413"/>
              </p:ext>
            </p:extLst>
          </p:nvPr>
        </p:nvGraphicFramePr>
        <p:xfrm>
          <a:off x="321932" y="784225"/>
          <a:ext cx="8500119" cy="3761740"/>
        </p:xfrm>
        <a:graphic>
          <a:graphicData uri="http://schemas.openxmlformats.org/drawingml/2006/table">
            <a:tbl>
              <a:tblPr firstRow="1" bandRow="1">
                <a:tableStyleId>{F2DE63D5-997A-4646-A377-4702673A728D}</a:tableStyleId>
              </a:tblPr>
              <a:tblGrid>
                <a:gridCol w="715431"/>
                <a:gridCol w="3760261"/>
                <a:gridCol w="4024427"/>
              </a:tblGrid>
              <a:tr h="223434">
                <a:tc>
                  <a:txBody>
                    <a:bodyPr/>
                    <a:lstStyle/>
                    <a:p>
                      <a:pPr algn="l" fontAlgn="ctr"/>
                      <a:endParaRPr lang="en-US" sz="1400" b="0" i="0" u="none" strike="noStrike" dirty="0">
                        <a:solidFill>
                          <a:srgbClr val="000000"/>
                        </a:solidFill>
                        <a:effectLst/>
                        <a:latin typeface="Arial"/>
                        <a:cs typeface="Arial"/>
                      </a:endParaRPr>
                    </a:p>
                  </a:txBody>
                  <a:tcPr marL="12700" marR="12700" marT="12700" marB="0">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tc>
                  <a:txBody>
                    <a:bodyPr/>
                    <a:lstStyle/>
                    <a:p>
                      <a:pPr algn="l" fontAlgn="ctr"/>
                      <a:r>
                        <a:rPr lang="fr-FR" sz="1400" u="none" strike="noStrike" dirty="0" err="1">
                          <a:effectLst/>
                          <a:latin typeface="Arial"/>
                          <a:cs typeface="Arial"/>
                        </a:rPr>
                        <a:t>Statement</a:t>
                      </a:r>
                      <a:endParaRPr lang="fr-FR" sz="1400" b="0" i="0" u="none" strike="noStrike" dirty="0">
                        <a:solidFill>
                          <a:srgbClr val="000000"/>
                        </a:solidFill>
                        <a:effectLst/>
                        <a:latin typeface="Arial"/>
                        <a:cs typeface="Arial"/>
                      </a:endParaRPr>
                    </a:p>
                  </a:txBody>
                  <a:tcPr marL="12700" marR="12700" marT="12700" marB="0"/>
                </a:tc>
                <a:tc>
                  <a:txBody>
                    <a:bodyPr/>
                    <a:lstStyle/>
                    <a:p>
                      <a:pPr algn="l" fontAlgn="b"/>
                      <a:r>
                        <a:rPr lang="en-US" sz="1400" u="none" strike="noStrike" dirty="0">
                          <a:effectLst/>
                          <a:latin typeface="Arial"/>
                          <a:cs typeface="Arial"/>
                        </a:rPr>
                        <a:t>Guidance</a:t>
                      </a:r>
                      <a:endParaRPr lang="en-US" sz="1400" b="0" i="0" u="none" strike="noStrike" dirty="0">
                        <a:solidFill>
                          <a:srgbClr val="000000"/>
                        </a:solidFill>
                        <a:effectLst/>
                        <a:latin typeface="Arial"/>
                        <a:cs typeface="Arial"/>
                      </a:endParaRPr>
                    </a:p>
                  </a:txBody>
                  <a:tcPr marL="12700" marR="12700" marT="12700" marB="0"/>
                </a:tc>
              </a:tr>
              <a:tr h="228024">
                <a:tc>
                  <a:txBody>
                    <a:bodyPr/>
                    <a:lstStyle/>
                    <a:p>
                      <a:r>
                        <a:rPr lang="en-US" sz="1300" dirty="0">
                          <a:latin typeface="Arial"/>
                          <a:cs typeface="Arial"/>
                        </a:rPr>
                        <a:t>6.1.U1 </a:t>
                      </a:r>
                    </a:p>
                  </a:txBody>
                  <a:tcPr anchor="ctr">
                    <a:solidFill>
                      <a:schemeClr val="bg1"/>
                    </a:solidFill>
                  </a:tcPr>
                </a:tc>
                <a:tc>
                  <a:txBody>
                    <a:bodyPr/>
                    <a:lstStyle/>
                    <a:p>
                      <a:r>
                        <a:rPr lang="en-US" sz="1300" dirty="0">
                          <a:latin typeface="Arial"/>
                          <a:cs typeface="Arial"/>
                        </a:rPr>
                        <a:t>The contraction of circular and longitudinal muscle of the small intestine mixes the food with enzymes and moves it along the gut. </a:t>
                      </a:r>
                    </a:p>
                  </a:txBody>
                  <a:tcPr anchor="ctr">
                    <a:solidFill>
                      <a:schemeClr val="bg1"/>
                    </a:solidFill>
                  </a:tcPr>
                </a:tc>
                <a:tc>
                  <a:txBody>
                    <a:bodyPr/>
                    <a:lstStyle/>
                    <a:p>
                      <a:pPr algn="l">
                        <a:spcAft>
                          <a:spcPts val="0"/>
                        </a:spcAft>
                      </a:pPr>
                      <a:endParaRPr lang="en-GB" sz="1300" dirty="0">
                        <a:effectLst/>
                        <a:latin typeface="Arial"/>
                        <a:ea typeface="ＭＳ 明朝"/>
                        <a:cs typeface="Arial"/>
                      </a:endParaRPr>
                    </a:p>
                  </a:txBody>
                  <a:tcPr marL="0" marR="0" marT="0" marB="0">
                    <a:solidFill>
                      <a:schemeClr val="bg1"/>
                    </a:solidFill>
                  </a:tcPr>
                </a:tc>
              </a:tr>
              <a:tr h="702598">
                <a:tc>
                  <a:txBody>
                    <a:bodyPr/>
                    <a:lstStyle/>
                    <a:p>
                      <a:r>
                        <a:rPr lang="en-US" sz="1300" dirty="0">
                          <a:latin typeface="Arial"/>
                          <a:cs typeface="Arial"/>
                        </a:rPr>
                        <a:t>6.1.U2 </a:t>
                      </a:r>
                    </a:p>
                  </a:txBody>
                  <a:tcPr anchor="ctr">
                    <a:solidFill>
                      <a:schemeClr val="bg1"/>
                    </a:solidFill>
                  </a:tcPr>
                </a:tc>
                <a:tc>
                  <a:txBody>
                    <a:bodyPr/>
                    <a:lstStyle/>
                    <a:p>
                      <a:r>
                        <a:rPr lang="en-US" sz="1300" dirty="0">
                          <a:latin typeface="Arial"/>
                          <a:cs typeface="Arial"/>
                        </a:rPr>
                        <a:t>The pancreas secretes enzymes into the lumen of the small intestine. </a:t>
                      </a:r>
                    </a:p>
                  </a:txBody>
                  <a:tcPr anchor="c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dirty="0" smtClean="0">
                          <a:latin typeface="Arial"/>
                          <a:cs typeface="Arial"/>
                        </a:rPr>
                        <a:t>Students should know that amylase, lipase and an </a:t>
                      </a:r>
                      <a:r>
                        <a:rPr lang="en-US" sz="1300" dirty="0" err="1" smtClean="0">
                          <a:latin typeface="Arial"/>
                          <a:cs typeface="Arial"/>
                        </a:rPr>
                        <a:t>endopeptidase</a:t>
                      </a:r>
                      <a:r>
                        <a:rPr lang="en-US" sz="1300" dirty="0" smtClean="0">
                          <a:latin typeface="Arial"/>
                          <a:cs typeface="Arial"/>
                        </a:rPr>
                        <a:t> are secreted by the pancreas. The name trypsin and the method used to activate it are not required.</a:t>
                      </a:r>
                    </a:p>
                  </a:txBody>
                  <a:tcPr marL="0" marR="0" marT="0" marB="0">
                    <a:solidFill>
                      <a:schemeClr val="bg1"/>
                    </a:solidFill>
                  </a:tcPr>
                </a:tc>
              </a:tr>
              <a:tr h="228024">
                <a:tc>
                  <a:txBody>
                    <a:bodyPr/>
                    <a:lstStyle/>
                    <a:p>
                      <a:r>
                        <a:rPr lang="en-US" sz="1300">
                          <a:latin typeface="Arial"/>
                          <a:cs typeface="Arial"/>
                        </a:rPr>
                        <a:t>6.1.U3 </a:t>
                      </a:r>
                    </a:p>
                  </a:txBody>
                  <a:tcPr anchor="ctr">
                    <a:solidFill>
                      <a:schemeClr val="bg1"/>
                    </a:solidFill>
                  </a:tcPr>
                </a:tc>
                <a:tc>
                  <a:txBody>
                    <a:bodyPr/>
                    <a:lstStyle/>
                    <a:p>
                      <a:r>
                        <a:rPr lang="en-US" sz="1300" dirty="0">
                          <a:latin typeface="Arial"/>
                          <a:cs typeface="Arial"/>
                        </a:rPr>
                        <a:t>Enzymes digest most macromolecules in food into monomers in the small intestine. </a:t>
                      </a:r>
                    </a:p>
                  </a:txBody>
                  <a:tcPr anchor="ctr">
                    <a:solidFill>
                      <a:schemeClr val="bg1"/>
                    </a:solidFill>
                  </a:tcPr>
                </a:tc>
                <a:tc>
                  <a:txBody>
                    <a:bodyPr/>
                    <a:lstStyle/>
                    <a:p>
                      <a:pPr algn="l">
                        <a:spcAft>
                          <a:spcPts val="0"/>
                        </a:spcAft>
                      </a:pPr>
                      <a:r>
                        <a:rPr lang="en-US" sz="1300" dirty="0" smtClean="0">
                          <a:latin typeface="Arial"/>
                          <a:cs typeface="Arial"/>
                        </a:rPr>
                        <a:t>Students should know that starch, glycogen, lipids and nucleic acids are digested into monomers and that cellulose remains undigested.</a:t>
                      </a:r>
                      <a:endParaRPr lang="en-GB" sz="1300" dirty="0">
                        <a:effectLst/>
                        <a:latin typeface="Arial"/>
                        <a:ea typeface="ＭＳ 明朝"/>
                        <a:cs typeface="Arial"/>
                      </a:endParaRPr>
                    </a:p>
                  </a:txBody>
                  <a:tcPr marL="0" marR="0" marT="0" marB="0">
                    <a:solidFill>
                      <a:schemeClr val="bg1"/>
                    </a:solidFill>
                  </a:tcPr>
                </a:tc>
              </a:tr>
              <a:tr h="228024">
                <a:tc>
                  <a:txBody>
                    <a:bodyPr/>
                    <a:lstStyle/>
                    <a:p>
                      <a:r>
                        <a:rPr lang="en-US" sz="1300" dirty="0">
                          <a:latin typeface="Arial"/>
                          <a:cs typeface="Arial"/>
                        </a:rPr>
                        <a:t>6.1.U4 </a:t>
                      </a:r>
                    </a:p>
                  </a:txBody>
                  <a:tcPr anchor="ctr">
                    <a:solidFill>
                      <a:schemeClr val="bg1"/>
                    </a:solidFill>
                  </a:tcPr>
                </a:tc>
                <a:tc>
                  <a:txBody>
                    <a:bodyPr/>
                    <a:lstStyle/>
                    <a:p>
                      <a:r>
                        <a:rPr lang="en-US" sz="1300" dirty="0">
                          <a:latin typeface="Arial"/>
                          <a:cs typeface="Arial"/>
                        </a:rPr>
                        <a:t>Villi increase the surface area of epithelium over which absorption is carried out. </a:t>
                      </a:r>
                    </a:p>
                  </a:txBody>
                  <a:tcPr anchor="ctr">
                    <a:solidFill>
                      <a:schemeClr val="bg1"/>
                    </a:solidFill>
                  </a:tcPr>
                </a:tc>
                <a:tc>
                  <a:txBody>
                    <a:bodyPr/>
                    <a:lstStyle/>
                    <a:p>
                      <a:pPr algn="l">
                        <a:spcAft>
                          <a:spcPts val="0"/>
                        </a:spcAft>
                      </a:pPr>
                      <a:endParaRPr lang="en-GB" sz="1300" dirty="0">
                        <a:effectLst/>
                        <a:latin typeface="Arial"/>
                        <a:ea typeface="ＭＳ 明朝"/>
                        <a:cs typeface="Arial"/>
                      </a:endParaRPr>
                    </a:p>
                  </a:txBody>
                  <a:tcPr marL="0" marR="0" marT="0" marB="0">
                    <a:solidFill>
                      <a:schemeClr val="bg1"/>
                    </a:solidFill>
                  </a:tcPr>
                </a:tc>
              </a:tr>
              <a:tr h="228024">
                <a:tc>
                  <a:txBody>
                    <a:bodyPr/>
                    <a:lstStyle/>
                    <a:p>
                      <a:r>
                        <a:rPr lang="en-US" sz="1300" dirty="0">
                          <a:latin typeface="Arial"/>
                          <a:cs typeface="Arial"/>
                        </a:rPr>
                        <a:t>6.1.U5 </a:t>
                      </a:r>
                    </a:p>
                  </a:txBody>
                  <a:tcPr anchor="ctr">
                    <a:solidFill>
                      <a:schemeClr val="bg1"/>
                    </a:solidFill>
                  </a:tcPr>
                </a:tc>
                <a:tc>
                  <a:txBody>
                    <a:bodyPr/>
                    <a:lstStyle/>
                    <a:p>
                      <a:r>
                        <a:rPr lang="en-US" sz="1300" dirty="0">
                          <a:latin typeface="Arial"/>
                          <a:cs typeface="Arial"/>
                        </a:rPr>
                        <a:t>Villi absorb monomers formed by digestion as well as mineral ions and vitamins. </a:t>
                      </a:r>
                    </a:p>
                  </a:txBody>
                  <a:tcPr anchor="ctr">
                    <a:solidFill>
                      <a:schemeClr val="bg1"/>
                    </a:solidFill>
                  </a:tcPr>
                </a:tc>
                <a:tc>
                  <a:txBody>
                    <a:bodyPr/>
                    <a:lstStyle/>
                    <a:p>
                      <a:pPr algn="l">
                        <a:spcAft>
                          <a:spcPts val="0"/>
                        </a:spcAft>
                      </a:pPr>
                      <a:endParaRPr lang="en-GB" sz="1300" dirty="0">
                        <a:effectLst/>
                        <a:latin typeface="Arial"/>
                        <a:ea typeface="ＭＳ 明朝"/>
                        <a:cs typeface="Arial"/>
                      </a:endParaRPr>
                    </a:p>
                  </a:txBody>
                  <a:tcPr marL="0" marR="0" marT="0" marB="0">
                    <a:solidFill>
                      <a:schemeClr val="bg1"/>
                    </a:solidFill>
                  </a:tcPr>
                </a:tc>
              </a:tr>
              <a:tr h="228024">
                <a:tc>
                  <a:txBody>
                    <a:bodyPr/>
                    <a:lstStyle/>
                    <a:p>
                      <a:r>
                        <a:rPr lang="en-US" sz="1300" dirty="0">
                          <a:latin typeface="Arial"/>
                          <a:cs typeface="Arial"/>
                        </a:rPr>
                        <a:t>6.1.U6 </a:t>
                      </a:r>
                    </a:p>
                  </a:txBody>
                  <a:tcPr anchor="ctr">
                    <a:solidFill>
                      <a:schemeClr val="bg1"/>
                    </a:solidFill>
                  </a:tcPr>
                </a:tc>
                <a:tc>
                  <a:txBody>
                    <a:bodyPr/>
                    <a:lstStyle/>
                    <a:p>
                      <a:r>
                        <a:rPr lang="en-US" sz="1300" dirty="0">
                          <a:latin typeface="Arial"/>
                          <a:cs typeface="Arial"/>
                        </a:rPr>
                        <a:t>Different methods of membrane transport are required to absorb different nutrients. </a:t>
                      </a:r>
                    </a:p>
                  </a:txBody>
                  <a:tcPr anchor="ctr">
                    <a:solidFill>
                      <a:schemeClr val="bg1"/>
                    </a:solidFill>
                  </a:tcPr>
                </a:tc>
                <a:tc>
                  <a:txBody>
                    <a:bodyPr/>
                    <a:lstStyle/>
                    <a:p>
                      <a:pPr algn="l">
                        <a:spcAft>
                          <a:spcPts val="0"/>
                        </a:spcAft>
                      </a:pPr>
                      <a:endParaRPr lang="en-GB" sz="1300" dirty="0">
                        <a:effectLst/>
                        <a:latin typeface="Arial"/>
                        <a:ea typeface="ＭＳ 明朝"/>
                        <a:cs typeface="Arial"/>
                      </a:endParaRPr>
                    </a:p>
                  </a:txBody>
                  <a:tcPr marL="0" marR="0" marT="0" marB="0">
                    <a:solidFill>
                      <a:schemeClr val="bg1"/>
                    </a:solidFill>
                  </a:tcPr>
                </a:tc>
              </a:tr>
            </a:tbl>
          </a:graphicData>
        </a:graphic>
      </p:graphicFrame>
    </p:spTree>
    <p:extLst>
      <p:ext uri="{BB962C8B-B14F-4D97-AF65-F5344CB8AC3E}">
        <p14:creationId xmlns:p14="http://schemas.microsoft.com/office/powerpoint/2010/main" val="694705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4762"/>
            <a:ext cx="9144000" cy="500843"/>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600" dirty="0" smtClean="0"/>
              <a:t>6.1.A1 </a:t>
            </a:r>
            <a:r>
              <a:rPr lang="en-US" sz="1600" dirty="0">
                <a:latin typeface="Calibri"/>
                <a:cs typeface="Calibri"/>
              </a:rPr>
              <a:t>Processes occurring in the small intestine that result in the digestion of starch and transport of the products of digestion to the liver</a:t>
            </a:r>
            <a:r>
              <a:rPr lang="en-US" sz="1600" dirty="0" smtClean="0">
                <a:latin typeface="Calibri"/>
                <a:cs typeface="Calibri"/>
              </a:rPr>
              <a:t>.</a:t>
            </a:r>
            <a:endParaRPr lang="en-US" sz="1600" dirty="0">
              <a:latin typeface="Calibri"/>
              <a:cs typeface="Calibri"/>
            </a:endParaRPr>
          </a:p>
        </p:txBody>
      </p:sp>
      <p:pic>
        <p:nvPicPr>
          <p:cNvPr id="2" name="Picture 1"/>
          <p:cNvPicPr>
            <a:picLocks noChangeAspect="1"/>
          </p:cNvPicPr>
          <p:nvPr/>
        </p:nvPicPr>
        <p:blipFill>
          <a:blip r:embed="rId2"/>
          <a:stretch>
            <a:fillRect/>
          </a:stretch>
        </p:blipFill>
        <p:spPr>
          <a:xfrm>
            <a:off x="2154093" y="1807172"/>
            <a:ext cx="5802354" cy="3691381"/>
          </a:xfrm>
          <a:prstGeom prst="rect">
            <a:avLst/>
          </a:prstGeom>
        </p:spPr>
      </p:pic>
      <p:sp>
        <p:nvSpPr>
          <p:cNvPr id="6" name="Rectangle 5"/>
          <p:cNvSpPr/>
          <p:nvPr/>
        </p:nvSpPr>
        <p:spPr>
          <a:xfrm>
            <a:off x="4572000" y="6581001"/>
            <a:ext cx="4572000" cy="276999"/>
          </a:xfrm>
          <a:prstGeom prst="rect">
            <a:avLst/>
          </a:prstGeom>
        </p:spPr>
        <p:txBody>
          <a:bodyPr>
            <a:spAutoFit/>
          </a:bodyPr>
          <a:lstStyle/>
          <a:p>
            <a:r>
              <a:rPr lang="en-US" sz="1200" dirty="0">
                <a:hlinkClick r:id="rId3"/>
              </a:rPr>
              <a:t>http://etravelweek.com/hmattachments/</a:t>
            </a:r>
            <a:r>
              <a:rPr lang="en-US" sz="1200" dirty="0" smtClean="0">
                <a:hlinkClick r:id="rId3"/>
              </a:rPr>
              <a:t>1_200907180843167cXQr.gif</a:t>
            </a:r>
            <a:endParaRPr lang="en-US" sz="1200" dirty="0"/>
          </a:p>
        </p:txBody>
      </p:sp>
      <p:sp>
        <p:nvSpPr>
          <p:cNvPr id="7" name="Rectangle 6"/>
          <p:cNvSpPr/>
          <p:nvPr/>
        </p:nvSpPr>
        <p:spPr>
          <a:xfrm>
            <a:off x="165360" y="664194"/>
            <a:ext cx="8837005" cy="707886"/>
          </a:xfrm>
          <a:prstGeom prst="rect">
            <a:avLst/>
          </a:prstGeom>
        </p:spPr>
        <p:txBody>
          <a:bodyPr wrap="square">
            <a:spAutoFit/>
          </a:bodyPr>
          <a:lstStyle/>
          <a:p>
            <a:r>
              <a:rPr lang="en-US" sz="2000" dirty="0" smtClean="0"/>
              <a:t>Starch consists of amylose (</a:t>
            </a:r>
            <a:r>
              <a:rPr lang="en-US" sz="2000" dirty="0"/>
              <a:t>by 1,4 bonds</a:t>
            </a:r>
            <a:r>
              <a:rPr lang="en-US" sz="2000" dirty="0" smtClean="0"/>
              <a:t>) and amylopectin (</a:t>
            </a:r>
            <a:r>
              <a:rPr lang="en-US" sz="2000" dirty="0"/>
              <a:t>by 1,4 </a:t>
            </a:r>
            <a:r>
              <a:rPr lang="en-US" sz="2000" dirty="0" smtClean="0"/>
              <a:t>bonds and occasional </a:t>
            </a:r>
            <a:r>
              <a:rPr lang="en-US" sz="2000" dirty="0"/>
              <a:t>by </a:t>
            </a:r>
            <a:r>
              <a:rPr lang="en-US" sz="2000" dirty="0" smtClean="0"/>
              <a:t>1,6 </a:t>
            </a:r>
            <a:r>
              <a:rPr lang="en-US" sz="2000" dirty="0"/>
              <a:t>bonds</a:t>
            </a:r>
            <a:r>
              <a:rPr lang="en-US" sz="2000" dirty="0" smtClean="0"/>
              <a:t>)</a:t>
            </a:r>
            <a:endParaRPr lang="en-US" sz="2000" dirty="0"/>
          </a:p>
        </p:txBody>
      </p:sp>
      <p:sp>
        <p:nvSpPr>
          <p:cNvPr id="8" name="Rectangle 7"/>
          <p:cNvSpPr/>
          <p:nvPr/>
        </p:nvSpPr>
        <p:spPr>
          <a:xfrm>
            <a:off x="4116357" y="1177026"/>
            <a:ext cx="4572000" cy="646331"/>
          </a:xfrm>
          <a:prstGeom prst="rect">
            <a:avLst/>
          </a:prstGeom>
        </p:spPr>
        <p:txBody>
          <a:bodyPr>
            <a:spAutoFit/>
          </a:bodyPr>
          <a:lstStyle/>
          <a:p>
            <a:r>
              <a:rPr lang="en-US" dirty="0">
                <a:solidFill>
                  <a:srgbClr val="7F7F7F"/>
                </a:solidFill>
              </a:rPr>
              <a:t>Amylase breaks </a:t>
            </a:r>
            <a:r>
              <a:rPr lang="en-US" dirty="0" smtClean="0">
                <a:solidFill>
                  <a:srgbClr val="7F7F7F"/>
                </a:solidFill>
              </a:rPr>
              <a:t>1,4 bonds </a:t>
            </a:r>
            <a:r>
              <a:rPr lang="en-US" dirty="0">
                <a:solidFill>
                  <a:srgbClr val="7F7F7F"/>
                </a:solidFill>
              </a:rPr>
              <a:t>in chains of four or more </a:t>
            </a:r>
            <a:r>
              <a:rPr lang="en-US" dirty="0" smtClean="0">
                <a:solidFill>
                  <a:srgbClr val="7F7F7F"/>
                </a:solidFill>
              </a:rPr>
              <a:t>monomers producing maltose</a:t>
            </a:r>
            <a:endParaRPr lang="en-US" dirty="0">
              <a:solidFill>
                <a:srgbClr val="7F7F7F"/>
              </a:solidFill>
            </a:endParaRPr>
          </a:p>
        </p:txBody>
      </p:sp>
      <p:sp>
        <p:nvSpPr>
          <p:cNvPr id="9" name="Rectangle 8"/>
          <p:cNvSpPr/>
          <p:nvPr/>
        </p:nvSpPr>
        <p:spPr>
          <a:xfrm>
            <a:off x="4572000" y="5481410"/>
            <a:ext cx="3844196" cy="923330"/>
          </a:xfrm>
          <a:prstGeom prst="rect">
            <a:avLst/>
          </a:prstGeom>
        </p:spPr>
        <p:txBody>
          <a:bodyPr wrap="square">
            <a:spAutoFit/>
          </a:bodyPr>
          <a:lstStyle/>
          <a:p>
            <a:r>
              <a:rPr lang="en-US" dirty="0" err="1" smtClean="0">
                <a:solidFill>
                  <a:srgbClr val="7F7F7F"/>
                </a:solidFill>
              </a:rPr>
              <a:t>Dextrinase</a:t>
            </a:r>
            <a:r>
              <a:rPr lang="en-US" dirty="0" smtClean="0">
                <a:solidFill>
                  <a:srgbClr val="7F7F7F"/>
                </a:solidFill>
              </a:rPr>
              <a:t> breaks the 1,6 bonds that amylase cannot deal with forming glucose monomers </a:t>
            </a:r>
            <a:endParaRPr lang="en-US" dirty="0">
              <a:solidFill>
                <a:srgbClr val="7F7F7F"/>
              </a:solidFill>
            </a:endParaRPr>
          </a:p>
        </p:txBody>
      </p:sp>
      <p:sp>
        <p:nvSpPr>
          <p:cNvPr id="10" name="Rectangle 9"/>
          <p:cNvSpPr/>
          <p:nvPr/>
        </p:nvSpPr>
        <p:spPr>
          <a:xfrm>
            <a:off x="165360" y="5175387"/>
            <a:ext cx="2820197" cy="646331"/>
          </a:xfrm>
          <a:prstGeom prst="rect">
            <a:avLst/>
          </a:prstGeom>
        </p:spPr>
        <p:txBody>
          <a:bodyPr wrap="square">
            <a:spAutoFit/>
          </a:bodyPr>
          <a:lstStyle/>
          <a:p>
            <a:r>
              <a:rPr lang="en-US" dirty="0" smtClean="0">
                <a:solidFill>
                  <a:srgbClr val="7F7F7F"/>
                </a:solidFill>
              </a:rPr>
              <a:t>Maltase digests maltose into glucose monomers</a:t>
            </a:r>
            <a:endParaRPr lang="en-US" dirty="0">
              <a:solidFill>
                <a:srgbClr val="7F7F7F"/>
              </a:solidFill>
            </a:endParaRPr>
          </a:p>
        </p:txBody>
      </p:sp>
    </p:spTree>
    <p:extLst>
      <p:ext uri="{BB962C8B-B14F-4D97-AF65-F5344CB8AC3E}">
        <p14:creationId xmlns:p14="http://schemas.microsoft.com/office/powerpoint/2010/main" val="35641937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4762"/>
            <a:ext cx="9144000" cy="500843"/>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600" dirty="0" smtClean="0"/>
              <a:t>6.1.A1 </a:t>
            </a:r>
            <a:r>
              <a:rPr lang="en-US" sz="1600" dirty="0">
                <a:latin typeface="Calibri"/>
                <a:cs typeface="Calibri"/>
              </a:rPr>
              <a:t>Processes occurring in the small intestine that result in the digestion of starch and transport of the products of digestion to the liver</a:t>
            </a:r>
            <a:r>
              <a:rPr lang="en-US" sz="1600" dirty="0" smtClean="0">
                <a:latin typeface="Calibri"/>
                <a:cs typeface="Calibri"/>
              </a:rPr>
              <a:t>.</a:t>
            </a:r>
            <a:endParaRPr lang="en-US" sz="1600" dirty="0">
              <a:latin typeface="Calibri"/>
              <a:cs typeface="Calibri"/>
            </a:endParaRPr>
          </a:p>
        </p:txBody>
      </p:sp>
      <p:sp>
        <p:nvSpPr>
          <p:cNvPr id="7" name="Rectangle 6"/>
          <p:cNvSpPr/>
          <p:nvPr/>
        </p:nvSpPr>
        <p:spPr>
          <a:xfrm>
            <a:off x="165360" y="664194"/>
            <a:ext cx="8837005" cy="400110"/>
          </a:xfrm>
          <a:prstGeom prst="rect">
            <a:avLst/>
          </a:prstGeom>
        </p:spPr>
        <p:txBody>
          <a:bodyPr wrap="square">
            <a:spAutoFit/>
          </a:bodyPr>
          <a:lstStyle/>
          <a:p>
            <a:r>
              <a:rPr lang="en-US" sz="2000" dirty="0" smtClean="0"/>
              <a:t>The digested </a:t>
            </a:r>
            <a:r>
              <a:rPr lang="en-US" sz="2000" b="1" dirty="0" smtClean="0"/>
              <a:t>glucose</a:t>
            </a:r>
            <a:r>
              <a:rPr lang="en-US" sz="2000" dirty="0" smtClean="0"/>
              <a:t> is </a:t>
            </a:r>
            <a:r>
              <a:rPr lang="en-US" sz="2000" b="1" dirty="0" smtClean="0"/>
              <a:t>absorbed </a:t>
            </a:r>
            <a:r>
              <a:rPr lang="en-US" sz="2000" dirty="0" smtClean="0"/>
              <a:t>and then transported to various body tissues</a:t>
            </a:r>
            <a:endParaRPr lang="en-US" sz="2000" dirty="0"/>
          </a:p>
        </p:txBody>
      </p:sp>
      <p:pic>
        <p:nvPicPr>
          <p:cNvPr id="4" name="Picture 3"/>
          <p:cNvPicPr>
            <a:picLocks noChangeAspect="1"/>
          </p:cNvPicPr>
          <p:nvPr/>
        </p:nvPicPr>
        <p:blipFill>
          <a:blip r:embed="rId2"/>
          <a:stretch>
            <a:fillRect/>
          </a:stretch>
        </p:blipFill>
        <p:spPr>
          <a:xfrm>
            <a:off x="3735421" y="1372080"/>
            <a:ext cx="4922136" cy="4121128"/>
          </a:xfrm>
          <a:prstGeom prst="rect">
            <a:avLst/>
          </a:prstGeom>
        </p:spPr>
      </p:pic>
      <p:sp>
        <p:nvSpPr>
          <p:cNvPr id="5" name="TextBox 4"/>
          <p:cNvSpPr txBox="1"/>
          <p:nvPr/>
        </p:nvSpPr>
        <p:spPr>
          <a:xfrm>
            <a:off x="273931" y="1185300"/>
            <a:ext cx="3374330" cy="4801314"/>
          </a:xfrm>
          <a:prstGeom prst="rect">
            <a:avLst/>
          </a:prstGeom>
          <a:noFill/>
        </p:spPr>
        <p:txBody>
          <a:bodyPr wrap="square" rtlCol="0">
            <a:spAutoFit/>
          </a:bodyPr>
          <a:lstStyle/>
          <a:p>
            <a:pPr marL="342900" indent="-342900">
              <a:buFont typeface="+mj-lt"/>
              <a:buAutoNum type="arabicPeriod"/>
            </a:pPr>
            <a:r>
              <a:rPr lang="en-US" sz="1700" dirty="0" smtClean="0"/>
              <a:t>Glucose is co-transported* with sodium ions into the epithelial cells (of the villus).</a:t>
            </a:r>
          </a:p>
          <a:p>
            <a:pPr marL="342900" indent="-342900">
              <a:buFont typeface="+mj-lt"/>
              <a:buAutoNum type="arabicPeriod"/>
            </a:pPr>
            <a:r>
              <a:rPr lang="en-US" sz="1700" dirty="0" smtClean="0"/>
              <a:t>Glucose moves by facilitated diffusion into the lumen of the villus.</a:t>
            </a:r>
          </a:p>
          <a:p>
            <a:pPr marL="342900" indent="-342900">
              <a:buFont typeface="+mj-lt"/>
              <a:buAutoNum type="arabicPeriod"/>
            </a:pPr>
            <a:r>
              <a:rPr lang="en-US" sz="1700" dirty="0" smtClean="0"/>
              <a:t>Glucose then diffuses a short distance into the adjacent capillaries where it dissolves into the blood plasma.</a:t>
            </a:r>
          </a:p>
          <a:p>
            <a:pPr marL="342900" indent="-342900">
              <a:buFont typeface="+mj-lt"/>
              <a:buAutoNum type="arabicPeriod"/>
            </a:pPr>
            <a:r>
              <a:rPr lang="en-US" sz="1700" dirty="0" smtClean="0"/>
              <a:t>Blood in the capillaries moves to to </a:t>
            </a:r>
            <a:r>
              <a:rPr lang="en-US" sz="1700" dirty="0" err="1" smtClean="0"/>
              <a:t>venules</a:t>
            </a:r>
            <a:r>
              <a:rPr lang="en-US" sz="1700" dirty="0" smtClean="0"/>
              <a:t> then to the hepatic portal vein which transports the glucose to the liver.</a:t>
            </a:r>
          </a:p>
          <a:p>
            <a:pPr marL="342900" indent="-342900">
              <a:buFont typeface="+mj-lt"/>
              <a:buAutoNum type="arabicPeriod"/>
            </a:pPr>
            <a:r>
              <a:rPr lang="en-US" sz="1700" dirty="0"/>
              <a:t>T</a:t>
            </a:r>
            <a:r>
              <a:rPr lang="en-US" sz="1700" dirty="0" smtClean="0"/>
              <a:t>he liver absorbs excess </a:t>
            </a:r>
            <a:r>
              <a:rPr lang="en-US" sz="1700" dirty="0"/>
              <a:t>glucose </a:t>
            </a:r>
            <a:r>
              <a:rPr lang="en-US" sz="1700" dirty="0" smtClean="0"/>
              <a:t>which it converts </a:t>
            </a:r>
            <a:r>
              <a:rPr lang="en-US" sz="1700" dirty="0"/>
              <a:t>to glycogen </a:t>
            </a:r>
            <a:r>
              <a:rPr lang="en-US" sz="1700" dirty="0" smtClean="0"/>
              <a:t>for storage.</a:t>
            </a:r>
          </a:p>
          <a:p>
            <a:pPr marL="342900" indent="-342900">
              <a:buFont typeface="+mj-lt"/>
              <a:buAutoNum type="arabicPeriod"/>
            </a:pPr>
            <a:endParaRPr lang="en-US" sz="1700" dirty="0"/>
          </a:p>
        </p:txBody>
      </p:sp>
      <p:sp>
        <p:nvSpPr>
          <p:cNvPr id="12" name="Rectangle 11"/>
          <p:cNvSpPr/>
          <p:nvPr/>
        </p:nvSpPr>
        <p:spPr>
          <a:xfrm>
            <a:off x="3648261" y="6581001"/>
            <a:ext cx="5495739" cy="276999"/>
          </a:xfrm>
          <a:prstGeom prst="rect">
            <a:avLst/>
          </a:prstGeom>
        </p:spPr>
        <p:txBody>
          <a:bodyPr wrap="square">
            <a:spAutoFit/>
          </a:bodyPr>
          <a:lstStyle/>
          <a:p>
            <a:pPr algn="r"/>
            <a:r>
              <a:rPr lang="en-US" sz="1200" dirty="0">
                <a:hlinkClick r:id="rId3"/>
              </a:rPr>
              <a:t>http://www.rpi.edu/dept/chem-eng/Biotech-Environ/Membranes/bauerp/</a:t>
            </a:r>
            <a:r>
              <a:rPr lang="en-US" sz="1200" dirty="0" smtClean="0">
                <a:hlinkClick r:id="rId3"/>
              </a:rPr>
              <a:t>co.gif</a:t>
            </a:r>
            <a:endParaRPr lang="en-US" sz="1200" dirty="0"/>
          </a:p>
        </p:txBody>
      </p:sp>
      <p:sp>
        <p:nvSpPr>
          <p:cNvPr id="13" name="TextBox 12"/>
          <p:cNvSpPr txBox="1"/>
          <p:nvPr/>
        </p:nvSpPr>
        <p:spPr>
          <a:xfrm>
            <a:off x="3399233" y="5601893"/>
            <a:ext cx="5482638" cy="646331"/>
          </a:xfrm>
          <a:prstGeom prst="rect">
            <a:avLst/>
          </a:prstGeom>
          <a:noFill/>
        </p:spPr>
        <p:txBody>
          <a:bodyPr wrap="square" rtlCol="0">
            <a:spAutoFit/>
          </a:bodyPr>
          <a:lstStyle/>
          <a:p>
            <a:r>
              <a:rPr lang="en-US" i="1" dirty="0" smtClean="0">
                <a:solidFill>
                  <a:srgbClr val="7F7F7F"/>
                </a:solidFill>
              </a:rPr>
              <a:t>Extension: co-transport of glucose is a form of active transport. Explain why using the diagram</a:t>
            </a:r>
            <a:r>
              <a:rPr lang="en-US" i="1" dirty="0">
                <a:solidFill>
                  <a:srgbClr val="7F7F7F"/>
                </a:solidFill>
              </a:rPr>
              <a:t> </a:t>
            </a:r>
            <a:r>
              <a:rPr lang="en-US" i="1" dirty="0" smtClean="0">
                <a:solidFill>
                  <a:srgbClr val="7F7F7F"/>
                </a:solidFill>
              </a:rPr>
              <a:t>above. </a:t>
            </a:r>
            <a:endParaRPr lang="en-US" i="1" dirty="0">
              <a:solidFill>
                <a:srgbClr val="7F7F7F"/>
              </a:solidFill>
            </a:endParaRPr>
          </a:p>
        </p:txBody>
      </p:sp>
    </p:spTree>
    <p:extLst>
      <p:ext uri="{BB962C8B-B14F-4D97-AF65-F5344CB8AC3E}">
        <p14:creationId xmlns:p14="http://schemas.microsoft.com/office/powerpoint/2010/main" val="25640574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4763"/>
            <a:ext cx="9144000" cy="371501"/>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600" dirty="0" smtClean="0">
                <a:latin typeface="Calibri"/>
                <a:cs typeface="Calibri"/>
              </a:rPr>
              <a:t>6.1.A2 </a:t>
            </a:r>
            <a:r>
              <a:rPr lang="en-US" sz="1600" dirty="0">
                <a:latin typeface="Calibri"/>
                <a:cs typeface="Calibri"/>
              </a:rPr>
              <a:t>Use of dialysis tubing to model absorption of digested food in the intestine</a:t>
            </a:r>
            <a:r>
              <a:rPr lang="en-US" sz="1600" dirty="0" smtClean="0">
                <a:latin typeface="Calibri"/>
                <a:cs typeface="Calibri"/>
              </a:rPr>
              <a:t>.</a:t>
            </a:r>
            <a:endParaRPr lang="en-US" sz="1600" dirty="0">
              <a:latin typeface="Calibri"/>
              <a:cs typeface="Calibri"/>
            </a:endParaRPr>
          </a:p>
        </p:txBody>
      </p:sp>
      <p:pic>
        <p:nvPicPr>
          <p:cNvPr id="4" name="Picture 3"/>
          <p:cNvPicPr>
            <a:picLocks noChangeAspect="1"/>
          </p:cNvPicPr>
          <p:nvPr/>
        </p:nvPicPr>
        <p:blipFill>
          <a:blip r:embed="rId2"/>
          <a:stretch>
            <a:fillRect/>
          </a:stretch>
        </p:blipFill>
        <p:spPr>
          <a:xfrm>
            <a:off x="384041" y="1806529"/>
            <a:ext cx="2024077" cy="3681374"/>
          </a:xfrm>
          <a:prstGeom prst="rect">
            <a:avLst/>
          </a:prstGeom>
        </p:spPr>
      </p:pic>
      <p:pic>
        <p:nvPicPr>
          <p:cNvPr id="5" name="Picture 4"/>
          <p:cNvPicPr>
            <a:picLocks noChangeAspect="1"/>
          </p:cNvPicPr>
          <p:nvPr/>
        </p:nvPicPr>
        <p:blipFill>
          <a:blip r:embed="rId3"/>
          <a:stretch>
            <a:fillRect/>
          </a:stretch>
        </p:blipFill>
        <p:spPr>
          <a:xfrm>
            <a:off x="5456916" y="844390"/>
            <a:ext cx="3181972" cy="4772959"/>
          </a:xfrm>
          <a:prstGeom prst="rect">
            <a:avLst/>
          </a:prstGeom>
        </p:spPr>
      </p:pic>
      <p:sp>
        <p:nvSpPr>
          <p:cNvPr id="2" name="Rectangle 1"/>
          <p:cNvSpPr/>
          <p:nvPr/>
        </p:nvSpPr>
        <p:spPr>
          <a:xfrm>
            <a:off x="4337244" y="6098832"/>
            <a:ext cx="4577779" cy="523220"/>
          </a:xfrm>
          <a:prstGeom prst="rect">
            <a:avLst/>
          </a:prstGeom>
          <a:ln>
            <a:solidFill>
              <a:srgbClr val="000000"/>
            </a:solidFill>
          </a:ln>
        </p:spPr>
        <p:txBody>
          <a:bodyPr wrap="square">
            <a:spAutoFit/>
          </a:bodyPr>
          <a:lstStyle/>
          <a:p>
            <a:r>
              <a:rPr lang="en-US" sz="1400" dirty="0">
                <a:hlinkClick r:id="rId4"/>
              </a:rPr>
              <a:t>http://www.nuffieldfoundation.org/practical-biology/evaluating-visking-tubing-model-</a:t>
            </a:r>
            <a:r>
              <a:rPr lang="en-US" sz="1400" dirty="0" smtClean="0">
                <a:hlinkClick r:id="rId4"/>
              </a:rPr>
              <a:t>gut</a:t>
            </a:r>
            <a:endParaRPr lang="en-US" sz="1400" dirty="0"/>
          </a:p>
        </p:txBody>
      </p:sp>
      <p:pic>
        <p:nvPicPr>
          <p:cNvPr id="6" name="Picture 5" descr="Screen Shot 2015-11-23 at 21.44.29.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337245" y="5542637"/>
            <a:ext cx="4577779" cy="551998"/>
          </a:xfrm>
          <a:prstGeom prst="rect">
            <a:avLst/>
          </a:prstGeom>
          <a:ln>
            <a:solidFill>
              <a:srgbClr val="000000"/>
            </a:solidFill>
          </a:ln>
        </p:spPr>
      </p:pic>
      <p:sp>
        <p:nvSpPr>
          <p:cNvPr id="7" name="Rectangle 6"/>
          <p:cNvSpPr/>
          <p:nvPr/>
        </p:nvSpPr>
        <p:spPr>
          <a:xfrm>
            <a:off x="106257" y="529152"/>
            <a:ext cx="7273896" cy="461665"/>
          </a:xfrm>
          <a:prstGeom prst="rect">
            <a:avLst/>
          </a:prstGeom>
        </p:spPr>
        <p:txBody>
          <a:bodyPr wrap="none">
            <a:spAutoFit/>
          </a:bodyPr>
          <a:lstStyle/>
          <a:p>
            <a:r>
              <a:rPr lang="en-US" sz="2400" dirty="0" smtClean="0">
                <a:latin typeface="Calibri"/>
                <a:cs typeface="Calibri"/>
              </a:rPr>
              <a:t>Dialysis (</a:t>
            </a:r>
            <a:r>
              <a:rPr lang="en-US" sz="2400" dirty="0" err="1" smtClean="0">
                <a:latin typeface="Calibri"/>
                <a:cs typeface="Calibri"/>
              </a:rPr>
              <a:t>visking</a:t>
            </a:r>
            <a:r>
              <a:rPr lang="en-US" sz="2400" dirty="0" smtClean="0">
                <a:latin typeface="Calibri"/>
                <a:cs typeface="Calibri"/>
              </a:rPr>
              <a:t>) tubing can be used to model absorption  </a:t>
            </a:r>
            <a:endParaRPr lang="en-US" sz="2400" dirty="0">
              <a:latin typeface="Calibri"/>
              <a:cs typeface="Calibri"/>
            </a:endParaRPr>
          </a:p>
        </p:txBody>
      </p:sp>
      <p:sp>
        <p:nvSpPr>
          <p:cNvPr id="8" name="TextBox 7"/>
          <p:cNvSpPr txBox="1"/>
          <p:nvPr/>
        </p:nvSpPr>
        <p:spPr>
          <a:xfrm>
            <a:off x="247535" y="999139"/>
            <a:ext cx="5026039" cy="646331"/>
          </a:xfrm>
          <a:prstGeom prst="rect">
            <a:avLst/>
          </a:prstGeom>
          <a:noFill/>
        </p:spPr>
        <p:txBody>
          <a:bodyPr wrap="square" rtlCol="0">
            <a:spAutoFit/>
          </a:bodyPr>
          <a:lstStyle/>
          <a:p>
            <a:r>
              <a:rPr lang="en-US" dirty="0" smtClean="0"/>
              <a:t>The tubing is semi-permeable and contains pores typically ranging 1 – 10 nm in diameter</a:t>
            </a:r>
            <a:endParaRPr lang="en-US" dirty="0"/>
          </a:p>
        </p:txBody>
      </p:sp>
      <p:sp>
        <p:nvSpPr>
          <p:cNvPr id="9" name="TextBox 8"/>
          <p:cNvSpPr txBox="1"/>
          <p:nvPr/>
        </p:nvSpPr>
        <p:spPr>
          <a:xfrm>
            <a:off x="1560551" y="3325415"/>
            <a:ext cx="2206288" cy="877163"/>
          </a:xfrm>
          <a:prstGeom prst="rect">
            <a:avLst/>
          </a:prstGeom>
          <a:noFill/>
        </p:spPr>
        <p:txBody>
          <a:bodyPr wrap="square" rtlCol="0">
            <a:spAutoFit/>
          </a:bodyPr>
          <a:lstStyle/>
          <a:p>
            <a:r>
              <a:rPr lang="en-US" sz="1700" dirty="0" smtClean="0"/>
              <a:t>Initially contains a mixture of starch and glucose</a:t>
            </a:r>
            <a:endParaRPr lang="en-US" sz="1700" dirty="0"/>
          </a:p>
        </p:txBody>
      </p:sp>
      <p:cxnSp>
        <p:nvCxnSpPr>
          <p:cNvPr id="10" name="Straight Connector 9"/>
          <p:cNvCxnSpPr>
            <a:stCxn id="9" idx="1"/>
          </p:cNvCxnSpPr>
          <p:nvPr/>
        </p:nvCxnSpPr>
        <p:spPr>
          <a:xfrm flipH="1" flipV="1">
            <a:off x="1033193" y="3723606"/>
            <a:ext cx="527358" cy="4039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2291058" y="4174802"/>
            <a:ext cx="4521538" cy="1138773"/>
          </a:xfrm>
          <a:prstGeom prst="rect">
            <a:avLst/>
          </a:prstGeom>
          <a:noFill/>
        </p:spPr>
        <p:txBody>
          <a:bodyPr wrap="square" rtlCol="0">
            <a:spAutoFit/>
          </a:bodyPr>
          <a:lstStyle/>
          <a:p>
            <a:r>
              <a:rPr lang="en-US" sz="1700" i="1" dirty="0" smtClean="0">
                <a:solidFill>
                  <a:srgbClr val="7F7F7F"/>
                </a:solidFill>
              </a:rPr>
              <a:t>Test the solutions inside and outside the dialysis tubing </a:t>
            </a:r>
            <a:r>
              <a:rPr lang="en-US" sz="1700" i="1" dirty="0">
                <a:solidFill>
                  <a:srgbClr val="7F7F7F"/>
                </a:solidFill>
              </a:rPr>
              <a:t>for starch and glucose </a:t>
            </a:r>
            <a:r>
              <a:rPr lang="en-US" sz="1700" i="1" dirty="0" smtClean="0">
                <a:solidFill>
                  <a:srgbClr val="7F7F7F"/>
                </a:solidFill>
              </a:rPr>
              <a:t>before and after at least 15 minutes have elapsed</a:t>
            </a:r>
            <a:r>
              <a:rPr lang="en-US" sz="1700" i="1" dirty="0">
                <a:solidFill>
                  <a:srgbClr val="7F7F7F"/>
                </a:solidFill>
              </a:rPr>
              <a:t> </a:t>
            </a:r>
            <a:r>
              <a:rPr lang="en-US" sz="1700" i="1" dirty="0" smtClean="0">
                <a:solidFill>
                  <a:srgbClr val="7F7F7F"/>
                </a:solidFill>
              </a:rPr>
              <a:t>(see the Practical Biology link for details).</a:t>
            </a:r>
            <a:endParaRPr lang="en-US" sz="1700" i="1" dirty="0">
              <a:solidFill>
                <a:srgbClr val="7F7F7F"/>
              </a:solidFill>
            </a:endParaRPr>
          </a:p>
        </p:txBody>
      </p:sp>
      <p:sp>
        <p:nvSpPr>
          <p:cNvPr id="16" name="TextBox 15"/>
          <p:cNvSpPr txBox="1"/>
          <p:nvPr/>
        </p:nvSpPr>
        <p:spPr>
          <a:xfrm>
            <a:off x="2408118" y="2114433"/>
            <a:ext cx="3048798" cy="877163"/>
          </a:xfrm>
          <a:prstGeom prst="rect">
            <a:avLst/>
          </a:prstGeom>
          <a:noFill/>
        </p:spPr>
        <p:txBody>
          <a:bodyPr wrap="square" rtlCol="0">
            <a:spAutoFit/>
          </a:bodyPr>
          <a:lstStyle/>
          <a:p>
            <a:r>
              <a:rPr lang="en-US" sz="1700" i="1" dirty="0" smtClean="0">
                <a:solidFill>
                  <a:srgbClr val="7F7F7F"/>
                </a:solidFill>
              </a:rPr>
              <a:t>Predict what will happen to the glucose and starch after 15 minutes.</a:t>
            </a:r>
            <a:endParaRPr lang="en-US" sz="1700" i="1" dirty="0">
              <a:solidFill>
                <a:srgbClr val="7F7F7F"/>
              </a:solidFill>
            </a:endParaRPr>
          </a:p>
        </p:txBody>
      </p:sp>
    </p:spTree>
    <p:extLst>
      <p:ext uri="{BB962C8B-B14F-4D97-AF65-F5344CB8AC3E}">
        <p14:creationId xmlns:p14="http://schemas.microsoft.com/office/powerpoint/2010/main" val="35641937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4763"/>
            <a:ext cx="9144000" cy="524389"/>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600" dirty="0"/>
              <a:t>Nature of Science: Use models as representations of the real world - dialysis tubing can be used to model absorption in the intestine. (1.10)</a:t>
            </a:r>
            <a:endParaRPr lang="en-US" sz="1600" dirty="0">
              <a:latin typeface="Arial"/>
              <a:cs typeface="Arial"/>
            </a:endParaRPr>
          </a:p>
        </p:txBody>
      </p:sp>
      <p:pic>
        <p:nvPicPr>
          <p:cNvPr id="4" name="Picture 3"/>
          <p:cNvPicPr>
            <a:picLocks noChangeAspect="1"/>
          </p:cNvPicPr>
          <p:nvPr/>
        </p:nvPicPr>
        <p:blipFill>
          <a:blip r:embed="rId2"/>
          <a:stretch>
            <a:fillRect/>
          </a:stretch>
        </p:blipFill>
        <p:spPr>
          <a:xfrm>
            <a:off x="384041" y="1806529"/>
            <a:ext cx="2024077" cy="3681374"/>
          </a:xfrm>
          <a:prstGeom prst="rect">
            <a:avLst/>
          </a:prstGeom>
        </p:spPr>
      </p:pic>
      <p:pic>
        <p:nvPicPr>
          <p:cNvPr id="5" name="Picture 4"/>
          <p:cNvPicPr>
            <a:picLocks noChangeAspect="1"/>
          </p:cNvPicPr>
          <p:nvPr/>
        </p:nvPicPr>
        <p:blipFill>
          <a:blip r:embed="rId3"/>
          <a:stretch>
            <a:fillRect/>
          </a:stretch>
        </p:blipFill>
        <p:spPr>
          <a:xfrm>
            <a:off x="5456916" y="844390"/>
            <a:ext cx="3181972" cy="4772959"/>
          </a:xfrm>
          <a:prstGeom prst="rect">
            <a:avLst/>
          </a:prstGeom>
        </p:spPr>
      </p:pic>
      <p:sp>
        <p:nvSpPr>
          <p:cNvPr id="2" name="Rectangle 1"/>
          <p:cNvSpPr/>
          <p:nvPr/>
        </p:nvSpPr>
        <p:spPr>
          <a:xfrm>
            <a:off x="4337244" y="6098832"/>
            <a:ext cx="4577779" cy="523220"/>
          </a:xfrm>
          <a:prstGeom prst="rect">
            <a:avLst/>
          </a:prstGeom>
          <a:ln>
            <a:solidFill>
              <a:srgbClr val="000000"/>
            </a:solidFill>
          </a:ln>
        </p:spPr>
        <p:txBody>
          <a:bodyPr wrap="square">
            <a:spAutoFit/>
          </a:bodyPr>
          <a:lstStyle/>
          <a:p>
            <a:r>
              <a:rPr lang="en-US" sz="1400" dirty="0">
                <a:hlinkClick r:id="rId4"/>
              </a:rPr>
              <a:t>http://www.nuffieldfoundation.org/practical-biology/evaluating-visking-tubing-model-</a:t>
            </a:r>
            <a:r>
              <a:rPr lang="en-US" sz="1400" dirty="0" smtClean="0">
                <a:hlinkClick r:id="rId4"/>
              </a:rPr>
              <a:t>gut</a:t>
            </a:r>
            <a:endParaRPr lang="en-US" sz="1400" dirty="0"/>
          </a:p>
        </p:txBody>
      </p:sp>
      <p:pic>
        <p:nvPicPr>
          <p:cNvPr id="6" name="Picture 5" descr="Screen Shot 2015-11-23 at 21.44.29.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337245" y="5542637"/>
            <a:ext cx="4577779" cy="551998"/>
          </a:xfrm>
          <a:prstGeom prst="rect">
            <a:avLst/>
          </a:prstGeom>
          <a:ln>
            <a:solidFill>
              <a:srgbClr val="000000"/>
            </a:solidFill>
          </a:ln>
        </p:spPr>
      </p:pic>
      <p:sp>
        <p:nvSpPr>
          <p:cNvPr id="7" name="Rectangle 6"/>
          <p:cNvSpPr/>
          <p:nvPr/>
        </p:nvSpPr>
        <p:spPr>
          <a:xfrm>
            <a:off x="106257" y="529152"/>
            <a:ext cx="7273896" cy="461665"/>
          </a:xfrm>
          <a:prstGeom prst="rect">
            <a:avLst/>
          </a:prstGeom>
        </p:spPr>
        <p:txBody>
          <a:bodyPr wrap="none">
            <a:spAutoFit/>
          </a:bodyPr>
          <a:lstStyle/>
          <a:p>
            <a:r>
              <a:rPr lang="en-US" sz="2400" dirty="0" smtClean="0">
                <a:latin typeface="Calibri"/>
                <a:cs typeface="Calibri"/>
              </a:rPr>
              <a:t>Dialysis (</a:t>
            </a:r>
            <a:r>
              <a:rPr lang="en-US" sz="2400" dirty="0" err="1" smtClean="0">
                <a:latin typeface="Calibri"/>
                <a:cs typeface="Calibri"/>
              </a:rPr>
              <a:t>visking</a:t>
            </a:r>
            <a:r>
              <a:rPr lang="en-US" sz="2400" dirty="0" smtClean="0">
                <a:latin typeface="Calibri"/>
                <a:cs typeface="Calibri"/>
              </a:rPr>
              <a:t>) tubing can be used to model absorption  </a:t>
            </a:r>
            <a:endParaRPr lang="en-US" sz="2400" dirty="0">
              <a:latin typeface="Calibri"/>
              <a:cs typeface="Calibri"/>
            </a:endParaRPr>
          </a:p>
        </p:txBody>
      </p:sp>
      <p:sp>
        <p:nvSpPr>
          <p:cNvPr id="8" name="TextBox 7"/>
          <p:cNvSpPr txBox="1"/>
          <p:nvPr/>
        </p:nvSpPr>
        <p:spPr>
          <a:xfrm>
            <a:off x="247535" y="999139"/>
            <a:ext cx="5026039" cy="646331"/>
          </a:xfrm>
          <a:prstGeom prst="rect">
            <a:avLst/>
          </a:prstGeom>
          <a:noFill/>
        </p:spPr>
        <p:txBody>
          <a:bodyPr wrap="square" rtlCol="0">
            <a:spAutoFit/>
          </a:bodyPr>
          <a:lstStyle/>
          <a:p>
            <a:r>
              <a:rPr lang="en-US" dirty="0" smtClean="0"/>
              <a:t>The tubing is semi-permeable and contains pores typically ranging 1 – 10 nm in diameter</a:t>
            </a:r>
            <a:endParaRPr lang="en-US" dirty="0"/>
          </a:p>
        </p:txBody>
      </p:sp>
      <p:sp>
        <p:nvSpPr>
          <p:cNvPr id="9" name="TextBox 8"/>
          <p:cNvSpPr txBox="1"/>
          <p:nvPr/>
        </p:nvSpPr>
        <p:spPr>
          <a:xfrm>
            <a:off x="1560551" y="3325415"/>
            <a:ext cx="2206288" cy="877163"/>
          </a:xfrm>
          <a:prstGeom prst="rect">
            <a:avLst/>
          </a:prstGeom>
          <a:noFill/>
        </p:spPr>
        <p:txBody>
          <a:bodyPr wrap="square" rtlCol="0">
            <a:spAutoFit/>
          </a:bodyPr>
          <a:lstStyle/>
          <a:p>
            <a:r>
              <a:rPr lang="en-US" sz="1700" dirty="0" smtClean="0"/>
              <a:t>Initially contains a mixture of starch and glucose</a:t>
            </a:r>
            <a:endParaRPr lang="en-US" sz="1700" dirty="0"/>
          </a:p>
        </p:txBody>
      </p:sp>
      <p:cxnSp>
        <p:nvCxnSpPr>
          <p:cNvPr id="10" name="Straight Connector 9"/>
          <p:cNvCxnSpPr>
            <a:stCxn id="9" idx="1"/>
          </p:cNvCxnSpPr>
          <p:nvPr/>
        </p:nvCxnSpPr>
        <p:spPr>
          <a:xfrm flipH="1" flipV="1">
            <a:off x="1033193" y="3723606"/>
            <a:ext cx="527358" cy="4039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2291058" y="4174802"/>
            <a:ext cx="4521538" cy="1138773"/>
          </a:xfrm>
          <a:prstGeom prst="rect">
            <a:avLst/>
          </a:prstGeom>
          <a:noFill/>
        </p:spPr>
        <p:txBody>
          <a:bodyPr wrap="square" rtlCol="0">
            <a:spAutoFit/>
          </a:bodyPr>
          <a:lstStyle/>
          <a:p>
            <a:r>
              <a:rPr lang="en-US" sz="1700" i="1" dirty="0" smtClean="0">
                <a:solidFill>
                  <a:srgbClr val="7F7F7F"/>
                </a:solidFill>
              </a:rPr>
              <a:t>Test the solutions inside and outside the dialysis tubing </a:t>
            </a:r>
            <a:r>
              <a:rPr lang="en-US" sz="1700" i="1" dirty="0">
                <a:solidFill>
                  <a:srgbClr val="7F7F7F"/>
                </a:solidFill>
              </a:rPr>
              <a:t>for starch and glucose </a:t>
            </a:r>
            <a:r>
              <a:rPr lang="en-US" sz="1700" i="1" dirty="0" smtClean="0">
                <a:solidFill>
                  <a:srgbClr val="7F7F7F"/>
                </a:solidFill>
              </a:rPr>
              <a:t>before and after at least 15 minutes have elapsed</a:t>
            </a:r>
            <a:r>
              <a:rPr lang="en-US" sz="1700" i="1" dirty="0">
                <a:solidFill>
                  <a:srgbClr val="7F7F7F"/>
                </a:solidFill>
              </a:rPr>
              <a:t> </a:t>
            </a:r>
            <a:r>
              <a:rPr lang="en-US" sz="1700" i="1" dirty="0" smtClean="0">
                <a:solidFill>
                  <a:srgbClr val="7F7F7F"/>
                </a:solidFill>
              </a:rPr>
              <a:t>(see the Practical Biology link for details).</a:t>
            </a:r>
            <a:endParaRPr lang="en-US" sz="1700" i="1" dirty="0">
              <a:solidFill>
                <a:srgbClr val="7F7F7F"/>
              </a:solidFill>
            </a:endParaRPr>
          </a:p>
        </p:txBody>
      </p:sp>
      <p:sp>
        <p:nvSpPr>
          <p:cNvPr id="16" name="TextBox 15"/>
          <p:cNvSpPr txBox="1"/>
          <p:nvPr/>
        </p:nvSpPr>
        <p:spPr>
          <a:xfrm>
            <a:off x="2408118" y="2114433"/>
            <a:ext cx="3048798" cy="877163"/>
          </a:xfrm>
          <a:prstGeom prst="rect">
            <a:avLst/>
          </a:prstGeom>
          <a:noFill/>
        </p:spPr>
        <p:txBody>
          <a:bodyPr wrap="square" rtlCol="0">
            <a:spAutoFit/>
          </a:bodyPr>
          <a:lstStyle/>
          <a:p>
            <a:r>
              <a:rPr lang="en-US" sz="1700" i="1" dirty="0" smtClean="0">
                <a:solidFill>
                  <a:srgbClr val="7F7F7F"/>
                </a:solidFill>
              </a:rPr>
              <a:t>Predict what will happen to the glucose and starch after 15 minutes.</a:t>
            </a:r>
            <a:endParaRPr lang="en-US" sz="1700" i="1" dirty="0">
              <a:solidFill>
                <a:srgbClr val="7F7F7F"/>
              </a:solidFill>
            </a:endParaRPr>
          </a:p>
        </p:txBody>
      </p:sp>
      <p:sp>
        <p:nvSpPr>
          <p:cNvPr id="14" name="Rectangle 13"/>
          <p:cNvSpPr/>
          <p:nvPr/>
        </p:nvSpPr>
        <p:spPr>
          <a:xfrm rot="21405424">
            <a:off x="443600" y="2325860"/>
            <a:ext cx="7458392" cy="1754327"/>
          </a:xfrm>
          <a:prstGeom prst="rect">
            <a:avLst/>
          </a:prstGeom>
          <a:solidFill>
            <a:srgbClr val="FFFF00"/>
          </a:solidFill>
          <a:ln w="28575" cmpd="sng">
            <a:solidFill>
              <a:srgbClr val="008000"/>
            </a:solidFill>
          </a:ln>
        </p:spPr>
        <p:txBody>
          <a:bodyPr wrap="square">
            <a:spAutoFit/>
          </a:bodyPr>
          <a:lstStyle/>
          <a:p>
            <a:r>
              <a:rPr lang="en-US" dirty="0"/>
              <a:t>The </a:t>
            </a:r>
            <a:r>
              <a:rPr lang="en-US" b="1" dirty="0"/>
              <a:t>model</a:t>
            </a:r>
            <a:r>
              <a:rPr lang="en-US" dirty="0"/>
              <a:t> is the most basic element of the scientific method. </a:t>
            </a:r>
            <a:r>
              <a:rPr lang="en-US" dirty="0" smtClean="0"/>
              <a:t>It is any </a:t>
            </a:r>
            <a:r>
              <a:rPr lang="en-US" b="1" dirty="0"/>
              <a:t>simplification</a:t>
            </a:r>
            <a:r>
              <a:rPr lang="en-US" dirty="0"/>
              <a:t>, substitute or stand-in for what you are actually studying or trying to </a:t>
            </a:r>
            <a:r>
              <a:rPr lang="en-US" b="1" dirty="0"/>
              <a:t>predict</a:t>
            </a:r>
            <a:r>
              <a:rPr lang="en-US" dirty="0" smtClean="0"/>
              <a:t>. Evaluate the usefulness of dialysis tubing as a model for absorption by considering:</a:t>
            </a:r>
          </a:p>
          <a:p>
            <a:pPr marL="285750" indent="-285750">
              <a:buFont typeface="Arial"/>
              <a:buChar char="•"/>
            </a:pPr>
            <a:r>
              <a:rPr lang="en-US" dirty="0"/>
              <a:t>How is the function of dialysis tubing similar to the small intestine?</a:t>
            </a:r>
          </a:p>
          <a:p>
            <a:pPr marL="285750" indent="-285750">
              <a:buFont typeface="Arial"/>
              <a:buChar char="•"/>
            </a:pPr>
            <a:r>
              <a:rPr lang="en-US" dirty="0"/>
              <a:t>What features of a real gut are missing from this model</a:t>
            </a:r>
            <a:r>
              <a:rPr lang="en-US" dirty="0" smtClean="0"/>
              <a:t>?</a:t>
            </a:r>
            <a:endParaRPr lang="en-US" dirty="0"/>
          </a:p>
        </p:txBody>
      </p:sp>
    </p:spTree>
    <p:extLst>
      <p:ext uri="{BB962C8B-B14F-4D97-AF65-F5344CB8AC3E}">
        <p14:creationId xmlns:p14="http://schemas.microsoft.com/office/powerpoint/2010/main" val="27218607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4"/>
            <a:ext cx="6521397" cy="746554"/>
          </a:xfrm>
        </p:spPr>
        <p:txBody>
          <a:bodyPr/>
          <a:lstStyle/>
          <a:p>
            <a:r>
              <a:rPr lang="en-US" dirty="0" smtClean="0"/>
              <a:t>Bibliography / Acknowledgments</a:t>
            </a:r>
            <a:endParaRPr lang="en-US" dirty="0"/>
          </a:p>
        </p:txBody>
      </p:sp>
      <p:pic>
        <p:nvPicPr>
          <p:cNvPr id="4" name="Picture 3">
            <a:hlinkClick r:id="rId2"/>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2820" y="1000912"/>
            <a:ext cx="5328420" cy="966430"/>
          </a:xfrm>
          <a:prstGeom prst="rect">
            <a:avLst/>
          </a:prstGeom>
        </p:spPr>
      </p:pic>
      <p:pic>
        <p:nvPicPr>
          <p:cNvPr id="6" name="Picture 5">
            <a:hlinkClick r:id="rId4"/>
          </p:cNvPr>
          <p:cNvPicPr>
            <a:picLocks noChangeAspect="1"/>
          </p:cNvPicPr>
          <p:nvPr/>
        </p:nvPicPr>
        <p:blipFill>
          <a:blip r:embed="rId5"/>
          <a:stretch>
            <a:fillRect/>
          </a:stretch>
        </p:blipFill>
        <p:spPr>
          <a:xfrm>
            <a:off x="5901966" y="976660"/>
            <a:ext cx="2695172" cy="2515494"/>
          </a:xfrm>
          <a:prstGeom prst="rect">
            <a:avLst/>
          </a:prstGeom>
        </p:spPr>
      </p:pic>
      <p:pic>
        <p:nvPicPr>
          <p:cNvPr id="7" name="Picture 6" descr="Screen Shot 2014-04-27 at 14.39.15.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306287" y="2178578"/>
            <a:ext cx="3176219" cy="4200805"/>
          </a:xfrm>
          <a:prstGeom prst="rect">
            <a:avLst/>
          </a:prstGeom>
        </p:spPr>
      </p:pic>
      <p:pic>
        <p:nvPicPr>
          <p:cNvPr id="11" name="Picture 10">
            <a:hlinkClick r:id="rId7"/>
          </p:cNvPr>
          <p:cNvPicPr>
            <a:picLocks noChangeAspect="1"/>
          </p:cNvPicPr>
          <p:nvPr/>
        </p:nvPicPr>
        <p:blipFill>
          <a:blip r:embed="rId8"/>
          <a:stretch>
            <a:fillRect/>
          </a:stretch>
        </p:blipFill>
        <p:spPr>
          <a:xfrm>
            <a:off x="6521397" y="4136991"/>
            <a:ext cx="1219200" cy="1219200"/>
          </a:xfrm>
          <a:prstGeom prst="rect">
            <a:avLst/>
          </a:prstGeom>
        </p:spPr>
      </p:pic>
      <p:sp>
        <p:nvSpPr>
          <p:cNvPr id="12" name="Rectangle 11"/>
          <p:cNvSpPr/>
          <p:nvPr/>
        </p:nvSpPr>
        <p:spPr>
          <a:xfrm>
            <a:off x="6466852" y="5363966"/>
            <a:ext cx="1388421" cy="369332"/>
          </a:xfrm>
          <a:prstGeom prst="rect">
            <a:avLst/>
          </a:prstGeom>
        </p:spPr>
        <p:txBody>
          <a:bodyPr wrap="none">
            <a:spAutoFit/>
          </a:bodyPr>
          <a:lstStyle/>
          <a:p>
            <a:r>
              <a:rPr lang="en-US" b="1" dirty="0">
                <a:hlinkClick r:id="rId7"/>
              </a:rPr>
              <a:t>Bob </a:t>
            </a:r>
            <a:r>
              <a:rPr lang="en-US" b="1" dirty="0" err="1">
                <a:hlinkClick r:id="rId7"/>
              </a:rPr>
              <a:t>Smullen</a:t>
            </a:r>
            <a:endParaRPr lang="en-US" b="1" dirty="0"/>
          </a:p>
        </p:txBody>
      </p:sp>
    </p:spTree>
    <p:extLst>
      <p:ext uri="{BB962C8B-B14F-4D97-AF65-F5344CB8AC3E}">
        <p14:creationId xmlns:p14="http://schemas.microsoft.com/office/powerpoint/2010/main" val="1241465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763"/>
            <a:ext cx="3957828" cy="630237"/>
          </a:xfrm>
          <a:solidFill>
            <a:schemeClr val="accent1">
              <a:lumMod val="40000"/>
              <a:lumOff val="60000"/>
              <a:alpha val="78000"/>
            </a:schemeClr>
          </a:solidFill>
        </p:spPr>
        <p:txBody>
          <a:bodyPr vert="horz" lIns="91440" tIns="45720" rIns="91440" bIns="45720" rtlCol="0" anchor="ctr">
            <a:normAutofit fontScale="90000"/>
          </a:bodyPr>
          <a:lstStyle/>
          <a:p>
            <a:r>
              <a:rPr lang="en-US" dirty="0" smtClean="0"/>
              <a:t>Applications </a:t>
            </a:r>
            <a:r>
              <a:rPr lang="en-US" dirty="0"/>
              <a:t>and Skills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76840132"/>
              </p:ext>
            </p:extLst>
          </p:nvPr>
        </p:nvGraphicFramePr>
        <p:xfrm>
          <a:off x="321932" y="784225"/>
          <a:ext cx="8500119" cy="2573020"/>
        </p:xfrm>
        <a:graphic>
          <a:graphicData uri="http://schemas.openxmlformats.org/drawingml/2006/table">
            <a:tbl>
              <a:tblPr firstRow="1" bandRow="1">
                <a:tableStyleId>{F2DE63D5-997A-4646-A377-4702673A728D}</a:tableStyleId>
              </a:tblPr>
              <a:tblGrid>
                <a:gridCol w="715431"/>
                <a:gridCol w="4077911"/>
                <a:gridCol w="3706777"/>
              </a:tblGrid>
              <a:tr h="223434">
                <a:tc>
                  <a:txBody>
                    <a:bodyPr/>
                    <a:lstStyle/>
                    <a:p>
                      <a:pPr algn="l" fontAlgn="ctr"/>
                      <a:endParaRPr lang="en-US" sz="1400" b="0" i="0" u="none" strike="noStrike" dirty="0">
                        <a:solidFill>
                          <a:srgbClr val="000000"/>
                        </a:solidFill>
                        <a:effectLst/>
                        <a:latin typeface="Arial"/>
                        <a:cs typeface="Arial"/>
                      </a:endParaRPr>
                    </a:p>
                  </a:txBody>
                  <a:tcPr marL="12700" marR="12700" marT="12700" marB="0">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tc>
                  <a:txBody>
                    <a:bodyPr/>
                    <a:lstStyle/>
                    <a:p>
                      <a:pPr algn="l" fontAlgn="ctr"/>
                      <a:r>
                        <a:rPr lang="fr-FR" sz="1400" u="none" strike="noStrike" dirty="0" err="1">
                          <a:effectLst/>
                          <a:latin typeface="Arial"/>
                          <a:cs typeface="Arial"/>
                        </a:rPr>
                        <a:t>Statement</a:t>
                      </a:r>
                      <a:endParaRPr lang="fr-FR" sz="1400" b="0" i="0" u="none" strike="noStrike" dirty="0">
                        <a:solidFill>
                          <a:srgbClr val="000000"/>
                        </a:solidFill>
                        <a:effectLst/>
                        <a:latin typeface="Arial"/>
                        <a:cs typeface="Arial"/>
                      </a:endParaRPr>
                    </a:p>
                  </a:txBody>
                  <a:tcPr marL="12700" marR="12700" marT="12700" marB="0"/>
                </a:tc>
                <a:tc>
                  <a:txBody>
                    <a:bodyPr/>
                    <a:lstStyle/>
                    <a:p>
                      <a:pPr algn="l" fontAlgn="b"/>
                      <a:r>
                        <a:rPr lang="en-US" sz="1400" u="none" strike="noStrike" dirty="0">
                          <a:effectLst/>
                          <a:latin typeface="Arial"/>
                          <a:cs typeface="Arial"/>
                        </a:rPr>
                        <a:t>Guidance</a:t>
                      </a:r>
                      <a:endParaRPr lang="en-US" sz="1400" b="0" i="0" u="none" strike="noStrike" dirty="0">
                        <a:solidFill>
                          <a:srgbClr val="000000"/>
                        </a:solidFill>
                        <a:effectLst/>
                        <a:latin typeface="Arial"/>
                        <a:cs typeface="Arial"/>
                      </a:endParaRPr>
                    </a:p>
                  </a:txBody>
                  <a:tcPr marL="12700" marR="12700" marT="12700" marB="0"/>
                </a:tc>
              </a:tr>
              <a:tr h="228024">
                <a:tc>
                  <a:txBody>
                    <a:bodyPr/>
                    <a:lstStyle/>
                    <a:p>
                      <a:r>
                        <a:rPr lang="en-US" sz="1300" dirty="0">
                          <a:latin typeface="Arial"/>
                          <a:cs typeface="Arial"/>
                        </a:rPr>
                        <a:t>6.1.A1 </a:t>
                      </a:r>
                    </a:p>
                  </a:txBody>
                  <a:tcPr anchor="ctr">
                    <a:solidFill>
                      <a:schemeClr val="bg1"/>
                    </a:solidFill>
                  </a:tcPr>
                </a:tc>
                <a:tc>
                  <a:txBody>
                    <a:bodyPr/>
                    <a:lstStyle/>
                    <a:p>
                      <a:r>
                        <a:rPr lang="en-US" sz="1300" dirty="0">
                          <a:latin typeface="Arial"/>
                          <a:cs typeface="Arial"/>
                        </a:rPr>
                        <a:t>Processes occurring in the small intestine that result in the digestion of starch and transport of the products of digestion to the liver. </a:t>
                      </a:r>
                    </a:p>
                  </a:txBody>
                  <a:tcPr anchor="ctr">
                    <a:solidFill>
                      <a:schemeClr val="bg1"/>
                    </a:solidFill>
                  </a:tcPr>
                </a:tc>
                <a:tc>
                  <a:txBody>
                    <a:bodyPr/>
                    <a:lstStyle/>
                    <a:p>
                      <a:pPr algn="l">
                        <a:spcAft>
                          <a:spcPts val="0"/>
                        </a:spcAft>
                      </a:pPr>
                      <a:endParaRPr lang="en-GB" sz="1300" dirty="0">
                        <a:effectLst/>
                        <a:latin typeface="Arial"/>
                        <a:ea typeface="ＭＳ 明朝"/>
                        <a:cs typeface="Arial"/>
                      </a:endParaRPr>
                    </a:p>
                  </a:txBody>
                  <a:tcPr marL="0" marR="0" marT="0" marB="0">
                    <a:solidFill>
                      <a:schemeClr val="bg1"/>
                    </a:solidFill>
                  </a:tcPr>
                </a:tc>
              </a:tr>
              <a:tr h="228024">
                <a:tc>
                  <a:txBody>
                    <a:bodyPr/>
                    <a:lstStyle/>
                    <a:p>
                      <a:r>
                        <a:rPr lang="en-US" sz="1300" dirty="0">
                          <a:latin typeface="Arial"/>
                          <a:cs typeface="Arial"/>
                        </a:rPr>
                        <a:t>6.1.A2 </a:t>
                      </a:r>
                    </a:p>
                  </a:txBody>
                  <a:tcPr anchor="ctr">
                    <a:solidFill>
                      <a:schemeClr val="bg1"/>
                    </a:solidFill>
                  </a:tcPr>
                </a:tc>
                <a:tc>
                  <a:txBody>
                    <a:bodyPr/>
                    <a:lstStyle/>
                    <a:p>
                      <a:r>
                        <a:rPr lang="en-US" sz="1300" dirty="0">
                          <a:latin typeface="Arial"/>
                          <a:cs typeface="Arial"/>
                        </a:rPr>
                        <a:t>Use of dialysis tubing to model absorption of digested food in the intestine. </a:t>
                      </a:r>
                    </a:p>
                  </a:txBody>
                  <a:tcPr anchor="ctr">
                    <a:solidFill>
                      <a:schemeClr val="bg1"/>
                    </a:solidFill>
                  </a:tcPr>
                </a:tc>
                <a:tc>
                  <a:txBody>
                    <a:bodyPr/>
                    <a:lstStyle/>
                    <a:p>
                      <a:pPr algn="l">
                        <a:spcAft>
                          <a:spcPts val="0"/>
                        </a:spcAft>
                      </a:pPr>
                      <a:endParaRPr lang="en-GB" sz="1300" dirty="0">
                        <a:effectLst/>
                        <a:latin typeface="Arial"/>
                        <a:ea typeface="ＭＳ 明朝"/>
                        <a:cs typeface="Arial"/>
                      </a:endParaRPr>
                    </a:p>
                  </a:txBody>
                  <a:tcPr marL="0" marR="0" marT="0" marB="0">
                    <a:solidFill>
                      <a:schemeClr val="bg1"/>
                    </a:solidFill>
                  </a:tcPr>
                </a:tc>
              </a:tr>
              <a:tr h="228024">
                <a:tc>
                  <a:txBody>
                    <a:bodyPr/>
                    <a:lstStyle/>
                    <a:p>
                      <a:r>
                        <a:rPr lang="en-US" sz="1300" dirty="0">
                          <a:latin typeface="Arial"/>
                          <a:cs typeface="Arial"/>
                        </a:rPr>
                        <a:t>6.1.S1 </a:t>
                      </a:r>
                    </a:p>
                  </a:txBody>
                  <a:tcPr anchor="ctr">
                    <a:solidFill>
                      <a:schemeClr val="bg1"/>
                    </a:solidFill>
                  </a:tcPr>
                </a:tc>
                <a:tc>
                  <a:txBody>
                    <a:bodyPr/>
                    <a:lstStyle/>
                    <a:p>
                      <a:r>
                        <a:rPr lang="en-US" sz="1300" dirty="0">
                          <a:latin typeface="Arial"/>
                          <a:cs typeface="Arial"/>
                        </a:rPr>
                        <a:t>Production of an annotated diagram of the digestive system. </a:t>
                      </a:r>
                    </a:p>
                  </a:txBody>
                  <a:tcPr anchor="ctr">
                    <a:solidFill>
                      <a:schemeClr val="bg1"/>
                    </a:solidFill>
                  </a:tcPr>
                </a:tc>
                <a:tc>
                  <a:txBody>
                    <a:bodyPr/>
                    <a:lstStyle/>
                    <a:p>
                      <a:pPr algn="l">
                        <a:spcAft>
                          <a:spcPts val="0"/>
                        </a:spcAft>
                      </a:pPr>
                      <a:endParaRPr lang="en-GB" sz="1300" dirty="0">
                        <a:effectLst/>
                        <a:latin typeface="Arial"/>
                        <a:ea typeface="ＭＳ 明朝"/>
                        <a:cs typeface="Arial"/>
                      </a:endParaRPr>
                    </a:p>
                  </a:txBody>
                  <a:tcPr marL="0" marR="0" marT="0" marB="0">
                    <a:solidFill>
                      <a:schemeClr val="bg1"/>
                    </a:solidFill>
                  </a:tcPr>
                </a:tc>
              </a:tr>
              <a:tr h="228024">
                <a:tc>
                  <a:txBody>
                    <a:bodyPr/>
                    <a:lstStyle/>
                    <a:p>
                      <a:r>
                        <a:rPr lang="en-US" sz="1300" dirty="0">
                          <a:latin typeface="Arial"/>
                          <a:cs typeface="Arial"/>
                        </a:rPr>
                        <a:t>6.1.S2 </a:t>
                      </a:r>
                    </a:p>
                  </a:txBody>
                  <a:tcPr anchor="ctr">
                    <a:solidFill>
                      <a:schemeClr val="bg1"/>
                    </a:solidFill>
                  </a:tcPr>
                </a:tc>
                <a:tc>
                  <a:txBody>
                    <a:bodyPr/>
                    <a:lstStyle/>
                    <a:p>
                      <a:r>
                        <a:rPr lang="en-US" sz="1300" dirty="0">
                          <a:latin typeface="Arial"/>
                          <a:cs typeface="Arial"/>
                        </a:rPr>
                        <a:t>Identification of tissue layers in transverse sections of the small intestine viewed with a microscope or in a micrograph. </a:t>
                      </a:r>
                    </a:p>
                  </a:txBody>
                  <a:tcPr anchor="c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dirty="0" smtClean="0">
                          <a:latin typeface="Arial"/>
                          <a:cs typeface="Arial"/>
                        </a:rPr>
                        <a:t>Tissue layers should include longitudinal and circular muscles, mucosa and epithelium.</a:t>
                      </a:r>
                    </a:p>
                  </a:txBody>
                  <a:tcPr marL="0" marR="0" marT="0" marB="0">
                    <a:solidFill>
                      <a:schemeClr val="bg1"/>
                    </a:solidFill>
                  </a:tcPr>
                </a:tc>
              </a:tr>
            </a:tbl>
          </a:graphicData>
        </a:graphic>
      </p:graphicFrame>
    </p:spTree>
    <p:extLst>
      <p:ext uri="{BB962C8B-B14F-4D97-AF65-F5344CB8AC3E}">
        <p14:creationId xmlns:p14="http://schemas.microsoft.com/office/powerpoint/2010/main" val="23103581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4762"/>
            <a:ext cx="9144000" cy="324469"/>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600" dirty="0" smtClean="0"/>
              <a:t>6.1.S1 </a:t>
            </a:r>
            <a:r>
              <a:rPr lang="en-US" sz="1600" dirty="0">
                <a:latin typeface="Arial"/>
                <a:cs typeface="Arial"/>
              </a:rPr>
              <a:t>Production of an annotated diagram of the digestive system</a:t>
            </a:r>
            <a:r>
              <a:rPr lang="en-US" sz="1600" dirty="0" smtClean="0">
                <a:latin typeface="Arial"/>
                <a:cs typeface="Arial"/>
              </a:rPr>
              <a:t>.</a:t>
            </a:r>
            <a:endParaRPr lang="en-US" sz="1600" dirty="0">
              <a:latin typeface="Arial"/>
              <a:cs typeface="Arial"/>
            </a:endParaRPr>
          </a:p>
        </p:txBody>
      </p:sp>
      <p:sp>
        <p:nvSpPr>
          <p:cNvPr id="2" name="TextBox 1"/>
          <p:cNvSpPr txBox="1"/>
          <p:nvPr/>
        </p:nvSpPr>
        <p:spPr>
          <a:xfrm>
            <a:off x="140062" y="461509"/>
            <a:ext cx="7245417" cy="707886"/>
          </a:xfrm>
          <a:prstGeom prst="rect">
            <a:avLst/>
          </a:prstGeom>
          <a:noFill/>
        </p:spPr>
        <p:txBody>
          <a:bodyPr wrap="square" rtlCol="0">
            <a:spAutoFit/>
          </a:bodyPr>
          <a:lstStyle/>
          <a:p>
            <a:r>
              <a:rPr lang="en-US" sz="2000" dirty="0" smtClean="0"/>
              <a:t>Use the animation and video to learn about the digestive system and how to draw it.</a:t>
            </a:r>
            <a:endParaRPr lang="en-US" sz="2000" dirty="0"/>
          </a:p>
        </p:txBody>
      </p:sp>
      <p:sp>
        <p:nvSpPr>
          <p:cNvPr id="4" name="Rectangle 3"/>
          <p:cNvSpPr/>
          <p:nvPr/>
        </p:nvSpPr>
        <p:spPr>
          <a:xfrm>
            <a:off x="329591" y="5284548"/>
            <a:ext cx="3763307" cy="646331"/>
          </a:xfrm>
          <a:prstGeom prst="rect">
            <a:avLst/>
          </a:prstGeom>
          <a:ln>
            <a:solidFill>
              <a:schemeClr val="tx1"/>
            </a:solidFill>
          </a:ln>
        </p:spPr>
        <p:txBody>
          <a:bodyPr wrap="square">
            <a:spAutoFit/>
          </a:bodyPr>
          <a:lstStyle/>
          <a:p>
            <a:r>
              <a:rPr lang="en-US" sz="1200" dirty="0">
                <a:hlinkClick r:id="rId2"/>
              </a:rPr>
              <a:t>http://highered.mheducation.com/sites/0072495855/student_view0/chapter26/</a:t>
            </a:r>
            <a:r>
              <a:rPr lang="en-US" sz="1200" dirty="0" smtClean="0">
                <a:hlinkClick r:id="rId2"/>
              </a:rPr>
              <a:t>animation__organs_of_digestion.html</a:t>
            </a:r>
            <a:endParaRPr lang="en-US" sz="1200" dirty="0"/>
          </a:p>
        </p:txBody>
      </p:sp>
      <p:pic>
        <p:nvPicPr>
          <p:cNvPr id="5" name="Picture 4">
            <a:hlinkClick r:id="rId2"/>
          </p:cNvPr>
          <p:cNvPicPr>
            <a:picLocks noChangeAspect="1"/>
          </p:cNvPicPr>
          <p:nvPr/>
        </p:nvPicPr>
        <p:blipFill>
          <a:blip r:embed="rId3"/>
          <a:stretch>
            <a:fillRect/>
          </a:stretch>
        </p:blipFill>
        <p:spPr>
          <a:xfrm>
            <a:off x="329591" y="1484279"/>
            <a:ext cx="3763307" cy="3784689"/>
          </a:xfrm>
          <a:prstGeom prst="rect">
            <a:avLst/>
          </a:prstGeom>
          <a:ln>
            <a:solidFill>
              <a:schemeClr val="tx1"/>
            </a:solidFill>
          </a:ln>
          <a:effectLst/>
        </p:spPr>
      </p:pic>
      <p:pic>
        <p:nvPicPr>
          <p:cNvPr id="6" name="Picture 5" descr="Screen Shot 2015-11-18 at 20.00.20.png">
            <a:hlinkClick r:id="rId4"/>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570479" y="1484279"/>
            <a:ext cx="4178971" cy="2661235"/>
          </a:xfrm>
          <a:prstGeom prst="rect">
            <a:avLst/>
          </a:prstGeom>
          <a:ln>
            <a:solidFill>
              <a:schemeClr val="tx1"/>
            </a:solidFill>
          </a:ln>
        </p:spPr>
      </p:pic>
      <p:sp>
        <p:nvSpPr>
          <p:cNvPr id="7" name="Rectangle 6"/>
          <p:cNvSpPr/>
          <p:nvPr/>
        </p:nvSpPr>
        <p:spPr>
          <a:xfrm>
            <a:off x="4570479" y="4171982"/>
            <a:ext cx="4178971" cy="276999"/>
          </a:xfrm>
          <a:prstGeom prst="rect">
            <a:avLst/>
          </a:prstGeom>
          <a:ln>
            <a:solidFill>
              <a:schemeClr val="tx1"/>
            </a:solidFill>
          </a:ln>
        </p:spPr>
        <p:txBody>
          <a:bodyPr wrap="square">
            <a:spAutoFit/>
          </a:bodyPr>
          <a:lstStyle/>
          <a:p>
            <a:r>
              <a:rPr lang="en-US" sz="1200" dirty="0">
                <a:hlinkClick r:id="rId4"/>
              </a:rPr>
              <a:t>https://youtu.be/Nm-</a:t>
            </a:r>
            <a:r>
              <a:rPr lang="en-US" sz="1200" dirty="0" smtClean="0">
                <a:hlinkClick r:id="rId4"/>
              </a:rPr>
              <a:t>pT7fk6gs</a:t>
            </a:r>
            <a:endParaRPr lang="en-US" sz="1200" dirty="0"/>
          </a:p>
        </p:txBody>
      </p:sp>
    </p:spTree>
    <p:extLst>
      <p:ext uri="{BB962C8B-B14F-4D97-AF65-F5344CB8AC3E}">
        <p14:creationId xmlns:p14="http://schemas.microsoft.com/office/powerpoint/2010/main" val="35641937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4762"/>
            <a:ext cx="9144000" cy="324469"/>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600" dirty="0" smtClean="0"/>
              <a:t>6.1.S1 </a:t>
            </a:r>
            <a:r>
              <a:rPr lang="en-US" sz="1600" dirty="0">
                <a:latin typeface="Arial"/>
                <a:cs typeface="Arial"/>
              </a:rPr>
              <a:t>Production of an annotated diagram of the digestive system</a:t>
            </a:r>
            <a:r>
              <a:rPr lang="en-US" sz="1600" dirty="0" smtClean="0">
                <a:latin typeface="Arial"/>
                <a:cs typeface="Arial"/>
              </a:rPr>
              <a:t>.</a:t>
            </a:r>
            <a:endParaRPr lang="en-US" sz="1600" dirty="0">
              <a:latin typeface="Arial"/>
              <a:cs typeface="Arial"/>
            </a:endParaRPr>
          </a:p>
        </p:txBody>
      </p:sp>
      <p:pic>
        <p:nvPicPr>
          <p:cNvPr id="8" name="Picture 2"/>
          <p:cNvPicPr>
            <a:picLocks noChangeAspect="1" noChangeArrowheads="1"/>
          </p:cNvPicPr>
          <p:nvPr/>
        </p:nvPicPr>
        <p:blipFill>
          <a:blip r:embed="rId2"/>
          <a:srcRect/>
          <a:stretch>
            <a:fillRect/>
          </a:stretch>
        </p:blipFill>
        <p:spPr bwMode="auto">
          <a:xfrm>
            <a:off x="138546" y="444381"/>
            <a:ext cx="8903762" cy="5932775"/>
          </a:xfrm>
          <a:prstGeom prst="rect">
            <a:avLst/>
          </a:prstGeom>
          <a:noFill/>
          <a:ln w="9525">
            <a:noFill/>
            <a:miter lim="800000"/>
            <a:headEnd/>
            <a:tailEnd/>
          </a:ln>
          <a:effectLst/>
        </p:spPr>
      </p:pic>
      <p:sp>
        <p:nvSpPr>
          <p:cNvPr id="9" name="TextBox 8"/>
          <p:cNvSpPr txBox="1"/>
          <p:nvPr/>
        </p:nvSpPr>
        <p:spPr>
          <a:xfrm>
            <a:off x="138546" y="780956"/>
            <a:ext cx="2758929" cy="923330"/>
          </a:xfrm>
          <a:prstGeom prst="rect">
            <a:avLst/>
          </a:prstGeom>
          <a:noFill/>
        </p:spPr>
        <p:txBody>
          <a:bodyPr wrap="square" rtlCol="0">
            <a:spAutoFit/>
          </a:bodyPr>
          <a:lstStyle/>
          <a:p>
            <a:r>
              <a:rPr lang="en-US" dirty="0" smtClean="0">
                <a:solidFill>
                  <a:srgbClr val="800000"/>
                </a:solidFill>
              </a:rPr>
              <a:t>Plus add in the accessory organs: the gall bladder, liver and pancreas.</a:t>
            </a:r>
            <a:endParaRPr lang="en-US" dirty="0">
              <a:solidFill>
                <a:srgbClr val="800000"/>
              </a:solidFill>
            </a:endParaRPr>
          </a:p>
        </p:txBody>
      </p:sp>
      <p:pic>
        <p:nvPicPr>
          <p:cNvPr id="5" name="Picture 4">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6526211"/>
            <a:ext cx="1384737" cy="331789"/>
          </a:xfrm>
          <a:prstGeom prst="rect">
            <a:avLst/>
          </a:prstGeom>
        </p:spPr>
      </p:pic>
    </p:spTree>
    <p:extLst>
      <p:ext uri="{BB962C8B-B14F-4D97-AF65-F5344CB8AC3E}">
        <p14:creationId xmlns:p14="http://schemas.microsoft.com/office/powerpoint/2010/main" val="41572413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4762"/>
            <a:ext cx="9144000" cy="324469"/>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600" dirty="0" smtClean="0"/>
              <a:t>6.1.S1 </a:t>
            </a:r>
            <a:r>
              <a:rPr lang="en-US" sz="1600" dirty="0">
                <a:latin typeface="Arial"/>
                <a:cs typeface="Arial"/>
              </a:rPr>
              <a:t>Production of an annotated diagram of the digestive system</a:t>
            </a:r>
            <a:r>
              <a:rPr lang="en-US" sz="1600" dirty="0" smtClean="0">
                <a:latin typeface="Arial"/>
                <a:cs typeface="Arial"/>
              </a:rPr>
              <a:t>.</a:t>
            </a:r>
            <a:endParaRPr lang="en-US" sz="1600" dirty="0">
              <a:latin typeface="Arial"/>
              <a:cs typeface="Arial"/>
            </a:endParaRPr>
          </a:p>
        </p:txBody>
      </p:sp>
      <p:pic>
        <p:nvPicPr>
          <p:cNvPr id="4" name="Picture 2"/>
          <p:cNvPicPr>
            <a:picLocks noChangeAspect="1" noChangeArrowheads="1"/>
          </p:cNvPicPr>
          <p:nvPr/>
        </p:nvPicPr>
        <p:blipFill>
          <a:blip r:embed="rId2"/>
          <a:srcRect/>
          <a:stretch>
            <a:fillRect/>
          </a:stretch>
        </p:blipFill>
        <p:spPr bwMode="auto">
          <a:xfrm>
            <a:off x="137160" y="329231"/>
            <a:ext cx="8922020" cy="6464808"/>
          </a:xfrm>
          <a:prstGeom prst="rect">
            <a:avLst/>
          </a:prstGeom>
          <a:noFill/>
          <a:ln w="9525">
            <a:noFill/>
            <a:miter lim="800000"/>
            <a:headEnd/>
            <a:tailEnd/>
          </a:ln>
          <a:effectLst/>
        </p:spPr>
      </p:pic>
      <p:pic>
        <p:nvPicPr>
          <p:cNvPr id="5" name="Picture 4">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6526211"/>
            <a:ext cx="1384737" cy="331789"/>
          </a:xfrm>
          <a:prstGeom prst="rect">
            <a:avLst/>
          </a:prstGeom>
        </p:spPr>
      </p:pic>
    </p:spTree>
    <p:extLst>
      <p:ext uri="{BB962C8B-B14F-4D97-AF65-F5344CB8AC3E}">
        <p14:creationId xmlns:p14="http://schemas.microsoft.com/office/powerpoint/2010/main" val="6740879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4762"/>
            <a:ext cx="9144000" cy="324469"/>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600" dirty="0" smtClean="0"/>
              <a:t>6.1.S1 </a:t>
            </a:r>
            <a:r>
              <a:rPr lang="en-US" sz="1600" dirty="0">
                <a:latin typeface="Arial"/>
                <a:cs typeface="Arial"/>
              </a:rPr>
              <a:t>Production of an annotated diagram of the digestive system</a:t>
            </a:r>
            <a:r>
              <a:rPr lang="en-US" sz="1600" dirty="0" smtClean="0">
                <a:latin typeface="Arial"/>
                <a:cs typeface="Arial"/>
              </a:rPr>
              <a:t>.</a:t>
            </a:r>
            <a:endParaRPr lang="en-US" sz="1600" dirty="0">
              <a:latin typeface="Arial"/>
              <a:cs typeface="Arial"/>
            </a:endParaRPr>
          </a:p>
        </p:txBody>
      </p:sp>
      <p:pic>
        <p:nvPicPr>
          <p:cNvPr id="4" name="Picture 3"/>
          <p:cNvPicPr>
            <a:picLocks noChangeAspect="1" noChangeArrowheads="1"/>
          </p:cNvPicPr>
          <p:nvPr/>
        </p:nvPicPr>
        <p:blipFill>
          <a:blip r:embed="rId2"/>
          <a:srcRect/>
          <a:stretch>
            <a:fillRect/>
          </a:stretch>
        </p:blipFill>
        <p:spPr bwMode="auto">
          <a:xfrm>
            <a:off x="93765" y="440476"/>
            <a:ext cx="8963927" cy="6417524"/>
          </a:xfrm>
          <a:prstGeom prst="rect">
            <a:avLst/>
          </a:prstGeom>
          <a:noFill/>
          <a:ln w="9525">
            <a:noFill/>
            <a:miter lim="800000"/>
            <a:headEnd/>
            <a:tailEnd/>
          </a:ln>
          <a:effectLst/>
        </p:spPr>
      </p:pic>
      <p:sp>
        <p:nvSpPr>
          <p:cNvPr id="2" name="TextBox 1"/>
          <p:cNvSpPr txBox="1"/>
          <p:nvPr/>
        </p:nvSpPr>
        <p:spPr>
          <a:xfrm>
            <a:off x="93765" y="329231"/>
            <a:ext cx="7866156" cy="461665"/>
          </a:xfrm>
          <a:prstGeom prst="rect">
            <a:avLst/>
          </a:prstGeom>
          <a:solidFill>
            <a:srgbClr val="FFFFFF"/>
          </a:solidFill>
        </p:spPr>
        <p:txBody>
          <a:bodyPr wrap="none" rtlCol="0">
            <a:spAutoFit/>
          </a:bodyPr>
          <a:lstStyle/>
          <a:p>
            <a:r>
              <a:rPr lang="en-US" sz="2400" dirty="0" smtClean="0"/>
              <a:t>Now add the </a:t>
            </a:r>
            <a:r>
              <a:rPr lang="en-US" sz="2400" b="1" dirty="0" smtClean="0"/>
              <a:t>annotations</a:t>
            </a:r>
            <a:r>
              <a:rPr lang="en-US" sz="2400" dirty="0" smtClean="0"/>
              <a:t> to show what happens in digestion.</a:t>
            </a:r>
            <a:endParaRPr lang="en-US" sz="2400" dirty="0"/>
          </a:p>
        </p:txBody>
      </p:sp>
      <p:pic>
        <p:nvPicPr>
          <p:cNvPr id="5" name="Picture 4">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6526211"/>
            <a:ext cx="1384737" cy="331789"/>
          </a:xfrm>
          <a:prstGeom prst="rect">
            <a:avLst/>
          </a:prstGeom>
        </p:spPr>
      </p:pic>
    </p:spTree>
    <p:extLst>
      <p:ext uri="{BB962C8B-B14F-4D97-AF65-F5344CB8AC3E}">
        <p14:creationId xmlns:p14="http://schemas.microsoft.com/office/powerpoint/2010/main" val="6740879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51816" y="64008"/>
            <a:ext cx="8994865" cy="6336791"/>
          </a:xfrm>
          <a:prstGeom prst="rect">
            <a:avLst/>
          </a:prstGeom>
          <a:noFill/>
          <a:ln w="9525">
            <a:noFill/>
            <a:miter lim="800000"/>
            <a:headEnd/>
            <a:tailEnd/>
          </a:ln>
          <a:effectLst/>
        </p:spPr>
      </p:pic>
      <p:pic>
        <p:nvPicPr>
          <p:cNvPr id="4099" name="Picture 3">
            <a:hlinkClick r:id="rId3"/>
          </p:cNvPr>
          <p:cNvPicPr>
            <a:picLocks noChangeAspect="1" noChangeArrowheads="1"/>
          </p:cNvPicPr>
          <p:nvPr/>
        </p:nvPicPr>
        <p:blipFill>
          <a:blip r:embed="rId4"/>
          <a:srcRect/>
          <a:stretch>
            <a:fillRect/>
          </a:stretch>
        </p:blipFill>
        <p:spPr bwMode="auto">
          <a:xfrm>
            <a:off x="5495544" y="255462"/>
            <a:ext cx="3500628" cy="2783744"/>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4" name="Picture 3">
            <a:hlinkClick r:id="rId5"/>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 y="6526211"/>
            <a:ext cx="1384737" cy="331789"/>
          </a:xfrm>
          <a:prstGeom prst="rect">
            <a:avLst/>
          </a:prstGeom>
        </p:spPr>
      </p:pic>
    </p:spTree>
    <p:extLst>
      <p:ext uri="{BB962C8B-B14F-4D97-AF65-F5344CB8AC3E}">
        <p14:creationId xmlns:p14="http://schemas.microsoft.com/office/powerpoint/2010/main" val="11466112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536775" y="905715"/>
            <a:ext cx="5026508" cy="5397468"/>
          </a:xfrm>
          <a:prstGeom prst="rect">
            <a:avLst/>
          </a:prstGeom>
        </p:spPr>
      </p:pic>
      <p:sp>
        <p:nvSpPr>
          <p:cNvPr id="3" name="Title 1"/>
          <p:cNvSpPr txBox="1">
            <a:spLocks/>
          </p:cNvSpPr>
          <p:nvPr/>
        </p:nvSpPr>
        <p:spPr>
          <a:xfrm>
            <a:off x="0" y="4762"/>
            <a:ext cx="9144000" cy="500843"/>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600" dirty="0" smtClean="0"/>
              <a:t>6.1.U1 </a:t>
            </a:r>
            <a:r>
              <a:rPr lang="en-US" sz="1600" dirty="0">
                <a:latin typeface="Arial"/>
                <a:cs typeface="Arial"/>
              </a:rPr>
              <a:t>The contraction of circular and longitudinal muscle of the small intestine mixes the food with enzymes and moves it along the gut</a:t>
            </a:r>
            <a:r>
              <a:rPr lang="en-US" sz="1600" dirty="0" smtClean="0">
                <a:latin typeface="Arial"/>
                <a:cs typeface="Arial"/>
              </a:rPr>
              <a:t>.</a:t>
            </a:r>
            <a:endParaRPr lang="en-US" sz="1600" dirty="0">
              <a:latin typeface="Arial"/>
              <a:cs typeface="Arial"/>
            </a:endParaRPr>
          </a:p>
        </p:txBody>
      </p:sp>
      <p:sp>
        <p:nvSpPr>
          <p:cNvPr id="2" name="Rectangle 1"/>
          <p:cNvSpPr/>
          <p:nvPr/>
        </p:nvSpPr>
        <p:spPr>
          <a:xfrm>
            <a:off x="5580217" y="5379853"/>
            <a:ext cx="3424658" cy="923330"/>
          </a:xfrm>
          <a:prstGeom prst="rect">
            <a:avLst/>
          </a:prstGeom>
        </p:spPr>
        <p:txBody>
          <a:bodyPr wrap="square">
            <a:spAutoFit/>
          </a:bodyPr>
          <a:lstStyle/>
          <a:p>
            <a:r>
              <a:rPr lang="en-US" dirty="0" smtClean="0"/>
              <a:t>Therefore in </a:t>
            </a:r>
            <a:r>
              <a:rPr lang="en-US" dirty="0"/>
              <a:t>the intestines the food is moved </a:t>
            </a:r>
            <a:r>
              <a:rPr lang="en-US" dirty="0" smtClean="0"/>
              <a:t>very slowly to allow </a:t>
            </a:r>
            <a:r>
              <a:rPr lang="en-US" dirty="0"/>
              <a:t>time for digestion</a:t>
            </a:r>
            <a:r>
              <a:rPr lang="en-US" dirty="0" smtClean="0"/>
              <a:t>.</a:t>
            </a:r>
            <a:endParaRPr lang="en-US" dirty="0"/>
          </a:p>
        </p:txBody>
      </p:sp>
      <p:sp>
        <p:nvSpPr>
          <p:cNvPr id="5" name="TextBox 4"/>
          <p:cNvSpPr txBox="1"/>
          <p:nvPr/>
        </p:nvSpPr>
        <p:spPr>
          <a:xfrm>
            <a:off x="0" y="505605"/>
            <a:ext cx="5589541" cy="400110"/>
          </a:xfrm>
          <a:prstGeom prst="rect">
            <a:avLst/>
          </a:prstGeom>
          <a:noFill/>
        </p:spPr>
        <p:txBody>
          <a:bodyPr wrap="none" rtlCol="0">
            <a:spAutoFit/>
          </a:bodyPr>
          <a:lstStyle/>
          <a:p>
            <a:r>
              <a:rPr lang="en-US" sz="2000" b="1" dirty="0" smtClean="0">
                <a:solidFill>
                  <a:srgbClr val="800000"/>
                </a:solidFill>
              </a:rPr>
              <a:t>Peristalsis</a:t>
            </a:r>
            <a:r>
              <a:rPr lang="en-US" sz="2000" dirty="0" smtClean="0"/>
              <a:t> moves food through the alimentary canal</a:t>
            </a:r>
            <a:endParaRPr lang="en-US" sz="2000" dirty="0"/>
          </a:p>
        </p:txBody>
      </p:sp>
      <p:sp>
        <p:nvSpPr>
          <p:cNvPr id="6" name="TextBox 5"/>
          <p:cNvSpPr txBox="1"/>
          <p:nvPr/>
        </p:nvSpPr>
        <p:spPr>
          <a:xfrm>
            <a:off x="5580217" y="3888939"/>
            <a:ext cx="3424658" cy="1477328"/>
          </a:xfrm>
          <a:prstGeom prst="rect">
            <a:avLst/>
          </a:prstGeom>
          <a:noFill/>
        </p:spPr>
        <p:txBody>
          <a:bodyPr wrap="square" rtlCol="0">
            <a:spAutoFit/>
          </a:bodyPr>
          <a:lstStyle/>
          <a:p>
            <a:r>
              <a:rPr lang="en-US" dirty="0" smtClean="0"/>
              <a:t>In the small intestine peristalsis also mixes food with enzymes and forces the products of </a:t>
            </a:r>
            <a:r>
              <a:rPr lang="en-US" dirty="0" err="1" smtClean="0"/>
              <a:t>digesiton</a:t>
            </a:r>
            <a:r>
              <a:rPr lang="en-US" dirty="0" smtClean="0"/>
              <a:t> into contact with the wall of the intestine</a:t>
            </a:r>
            <a:endParaRPr lang="en-US" dirty="0"/>
          </a:p>
        </p:txBody>
      </p:sp>
      <p:sp>
        <p:nvSpPr>
          <p:cNvPr id="8" name="Rectangle 7"/>
          <p:cNvSpPr/>
          <p:nvPr/>
        </p:nvSpPr>
        <p:spPr>
          <a:xfrm>
            <a:off x="250340" y="2718583"/>
            <a:ext cx="1747790" cy="3539430"/>
          </a:xfrm>
          <a:prstGeom prst="rect">
            <a:avLst/>
          </a:prstGeom>
          <a:solidFill>
            <a:schemeClr val="bg1"/>
          </a:solidFill>
        </p:spPr>
        <p:txBody>
          <a:bodyPr wrap="square">
            <a:spAutoFit/>
          </a:bodyPr>
          <a:lstStyle/>
          <a:p>
            <a:pPr marL="198000" indent="-198000">
              <a:buFont typeface="+mj-lt"/>
              <a:buAutoNum type="arabicPeriod"/>
            </a:pPr>
            <a:r>
              <a:rPr lang="en-US" sz="1600" dirty="0">
                <a:solidFill>
                  <a:schemeClr val="tx1">
                    <a:lumMod val="50000"/>
                    <a:lumOff val="50000"/>
                  </a:schemeClr>
                </a:solidFill>
              </a:rPr>
              <a:t>Contraction of longitudinal muscle expand the lumen in front of the food giving it space to move into</a:t>
            </a:r>
            <a:r>
              <a:rPr lang="en-US" sz="1600" dirty="0" smtClean="0">
                <a:solidFill>
                  <a:schemeClr val="tx1">
                    <a:lumMod val="50000"/>
                    <a:lumOff val="50000"/>
                  </a:schemeClr>
                </a:solidFill>
              </a:rPr>
              <a:t>.</a:t>
            </a:r>
          </a:p>
          <a:p>
            <a:pPr marL="198000" indent="-198000">
              <a:buFont typeface="+mj-lt"/>
              <a:buAutoNum type="arabicPeriod"/>
            </a:pPr>
            <a:endParaRPr lang="en-US" sz="1600" dirty="0" smtClean="0">
              <a:solidFill>
                <a:schemeClr val="tx1">
                  <a:lumMod val="50000"/>
                  <a:lumOff val="50000"/>
                </a:schemeClr>
              </a:solidFill>
            </a:endParaRPr>
          </a:p>
          <a:p>
            <a:pPr marL="198000" indent="-198000">
              <a:buFont typeface="+mj-lt"/>
              <a:buAutoNum type="arabicPeriod"/>
            </a:pPr>
            <a:r>
              <a:rPr lang="en-US" sz="1600" dirty="0">
                <a:solidFill>
                  <a:schemeClr val="tx1">
                    <a:lumMod val="50000"/>
                    <a:lumOff val="50000"/>
                  </a:schemeClr>
                </a:solidFill>
              </a:rPr>
              <a:t>Contraction of circular muscles behind the food propels it forwards</a:t>
            </a:r>
            <a:r>
              <a:rPr lang="en-US" sz="1600" dirty="0" smtClean="0">
                <a:solidFill>
                  <a:schemeClr val="tx1">
                    <a:lumMod val="50000"/>
                    <a:lumOff val="50000"/>
                  </a:schemeClr>
                </a:solidFill>
              </a:rPr>
              <a:t>.</a:t>
            </a:r>
            <a:endParaRPr lang="en-US" sz="1600" dirty="0">
              <a:solidFill>
                <a:schemeClr val="tx1">
                  <a:lumMod val="50000"/>
                  <a:lumOff val="50000"/>
                </a:schemeClr>
              </a:solidFill>
            </a:endParaRPr>
          </a:p>
        </p:txBody>
      </p:sp>
      <p:sp>
        <p:nvSpPr>
          <p:cNvPr id="9" name="Rectangle 8"/>
          <p:cNvSpPr/>
          <p:nvPr/>
        </p:nvSpPr>
        <p:spPr>
          <a:xfrm>
            <a:off x="165675" y="6334780"/>
            <a:ext cx="3542726" cy="523220"/>
          </a:xfrm>
          <a:prstGeom prst="rect">
            <a:avLst/>
          </a:prstGeom>
        </p:spPr>
        <p:txBody>
          <a:bodyPr wrap="square">
            <a:spAutoFit/>
          </a:bodyPr>
          <a:lstStyle/>
          <a:p>
            <a:r>
              <a:rPr lang="en-US" sz="1400" i="1" dirty="0" err="1" smtClean="0"/>
              <a:t>n.b.</a:t>
            </a:r>
            <a:r>
              <a:rPr lang="en-US" sz="1400" i="1" dirty="0" smtClean="0"/>
              <a:t> The </a:t>
            </a:r>
            <a:r>
              <a:rPr lang="en-US" sz="1400" i="1" dirty="0"/>
              <a:t>contractions are controlled unconsciously </a:t>
            </a:r>
            <a:r>
              <a:rPr lang="en-US" sz="1400" i="1" dirty="0" smtClean="0"/>
              <a:t>by </a:t>
            </a:r>
            <a:r>
              <a:rPr lang="en-US" sz="1400" i="1" dirty="0"/>
              <a:t>the enteric nervous system</a:t>
            </a:r>
          </a:p>
        </p:txBody>
      </p:sp>
      <p:pic>
        <p:nvPicPr>
          <p:cNvPr id="10" name="Picture 9" descr="Screen Shot 2015-11-23 at 19.44.18.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20224" y="623437"/>
            <a:ext cx="3184650" cy="2345836"/>
          </a:xfrm>
          <a:prstGeom prst="rect">
            <a:avLst/>
          </a:prstGeom>
          <a:ln>
            <a:solidFill>
              <a:schemeClr val="tx1"/>
            </a:solidFill>
          </a:ln>
        </p:spPr>
      </p:pic>
      <p:sp>
        <p:nvSpPr>
          <p:cNvPr id="12" name="Rectangle 11"/>
          <p:cNvSpPr/>
          <p:nvPr/>
        </p:nvSpPr>
        <p:spPr>
          <a:xfrm>
            <a:off x="3708400" y="6571103"/>
            <a:ext cx="5435600" cy="276999"/>
          </a:xfrm>
          <a:prstGeom prst="rect">
            <a:avLst/>
          </a:prstGeom>
        </p:spPr>
        <p:txBody>
          <a:bodyPr wrap="square">
            <a:spAutoFit/>
          </a:bodyPr>
          <a:lstStyle/>
          <a:p>
            <a:pPr algn="r"/>
            <a:r>
              <a:rPr lang="en-US" sz="1200" dirty="0">
                <a:hlinkClick r:id="rId4"/>
              </a:rPr>
              <a:t>http://www.austincc.edu/rfofi/NursingRvw/NursingPics/DigestivePics/Picture4.</a:t>
            </a:r>
            <a:r>
              <a:rPr lang="en-US" sz="1200" dirty="0" smtClean="0">
                <a:hlinkClick r:id="rId4"/>
              </a:rPr>
              <a:t>jpg</a:t>
            </a:r>
            <a:endParaRPr lang="en-US" sz="1200" dirty="0"/>
          </a:p>
        </p:txBody>
      </p:sp>
      <p:sp>
        <p:nvSpPr>
          <p:cNvPr id="13" name="Rectangle 12"/>
          <p:cNvSpPr/>
          <p:nvPr/>
        </p:nvSpPr>
        <p:spPr>
          <a:xfrm>
            <a:off x="5820224" y="2969273"/>
            <a:ext cx="3184650" cy="646331"/>
          </a:xfrm>
          <a:prstGeom prst="rect">
            <a:avLst/>
          </a:prstGeom>
          <a:ln>
            <a:solidFill>
              <a:schemeClr val="tx1"/>
            </a:solidFill>
          </a:ln>
        </p:spPr>
        <p:txBody>
          <a:bodyPr wrap="square">
            <a:spAutoFit/>
          </a:bodyPr>
          <a:lstStyle/>
          <a:p>
            <a:r>
              <a:rPr lang="en-US" sz="1200" dirty="0">
                <a:hlinkClick r:id="rId5"/>
              </a:rPr>
              <a:t>http://www.bbc.co.uk/schools/gcsebitesize/science/add_edexcel/common_systems/digestionrev2.</a:t>
            </a:r>
            <a:r>
              <a:rPr lang="en-US" sz="1200" dirty="0" smtClean="0">
                <a:hlinkClick r:id="rId5"/>
              </a:rPr>
              <a:t>shtml</a:t>
            </a:r>
            <a:endParaRPr lang="en-US" sz="1200" dirty="0"/>
          </a:p>
        </p:txBody>
      </p:sp>
      <p:sp>
        <p:nvSpPr>
          <p:cNvPr id="14" name="Rectangle 13"/>
          <p:cNvSpPr/>
          <p:nvPr/>
        </p:nvSpPr>
        <p:spPr>
          <a:xfrm>
            <a:off x="372533" y="1507065"/>
            <a:ext cx="1473200" cy="113453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2363741"/>
      </p:ext>
    </p:extLst>
  </p:cSld>
  <p:clrMapOvr>
    <a:masterClrMapping/>
  </p:clrMapOvr>
  <p:timing>
    <p:tnLst>
      <p:par>
        <p:cTn id="1" dur="indefinite" restart="never" nodeType="tmRoot"/>
      </p:par>
    </p:tnLst>
  </p:timing>
</p:sld>
</file>

<file path=ppt/theme/theme1.xml><?xml version="1.0" encoding="utf-8"?>
<a:theme xmlns:a="http://schemas.openxmlformats.org/drawingml/2006/main" name="IB DP Student Not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IB DP Student Notes.potx</Template>
  <TotalTime>33371</TotalTime>
  <Words>1906</Words>
  <Application>Microsoft Office PowerPoint</Application>
  <PresentationFormat>On-screen Show (4:3)</PresentationFormat>
  <Paragraphs>196</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IB DP Student Notes</vt:lpstr>
      <vt:lpstr>6.1 Digestion and absorption</vt:lpstr>
      <vt:lpstr>Understandings</vt:lpstr>
      <vt:lpstr>Applications and Skills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Review: 2.5.U1 Enzymes have an active site to which specific substrates bind. AND 2.5.U2 Enzyme catalysis involves molecular motion and the collision of substrates with the active site.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Bibliography / Acknowledgments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Paine</dc:creator>
  <cp:lastModifiedBy>Jackson, Jennifer</cp:lastModifiedBy>
  <cp:revision>691</cp:revision>
  <dcterms:created xsi:type="dcterms:W3CDTF">2014-04-26T01:56:54Z</dcterms:created>
  <dcterms:modified xsi:type="dcterms:W3CDTF">2016-05-25T14:15:04Z</dcterms:modified>
</cp:coreProperties>
</file>