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8" r:id="rId4"/>
    <p:sldId id="259" r:id="rId5"/>
    <p:sldId id="260" r:id="rId6"/>
    <p:sldId id="261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65" r:id="rId15"/>
    <p:sldId id="266" r:id="rId16"/>
    <p:sldId id="267" r:id="rId17"/>
    <p:sldId id="268" r:id="rId18"/>
    <p:sldId id="285" r:id="rId19"/>
    <p:sldId id="284" r:id="rId20"/>
    <p:sldId id="283" r:id="rId21"/>
    <p:sldId id="263" r:id="rId22"/>
    <p:sldId id="264" r:id="rId23"/>
    <p:sldId id="286" r:id="rId24"/>
    <p:sldId id="288" r:id="rId25"/>
    <p:sldId id="289" r:id="rId26"/>
    <p:sldId id="290" r:id="rId27"/>
    <p:sldId id="291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E2854-DBBB-4918-8117-A99C18C261E9}" type="datetimeFigureOut">
              <a:rPr lang="en-US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0AFF6-A7F8-4325-87D0-95ED76D9B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DF488-9204-4278-96C1-92460A1AB006}" type="datetimeFigureOut">
              <a:rPr lang="en-US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891A8-436D-4E0C-B47D-C6508DF71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99CFD-2B0A-44E8-9B09-E8DFB3D41F42}" type="datetimeFigureOut">
              <a:rPr lang="en-US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34ECE-CACC-4EBA-80E7-D76B5C9F7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46F81-484E-4B73-8BE1-F2DDDFECE469}" type="datetimeFigureOut">
              <a:rPr lang="en-US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F0C52-17A9-4E69-B31F-29C1C4541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C360E-F970-40B7-A81F-96A5E99FB0C2}" type="datetimeFigureOut">
              <a:rPr lang="en-US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7A8DC-B342-4C20-B3AE-3D488D2B0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6E548-F213-48EA-848A-355D9EDA96A6}" type="datetimeFigureOut">
              <a:rPr lang="en-US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6F6FA-2DF7-40BF-886C-2FFF0C33F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7985B-3BF9-4F0A-A899-3FE266280061}" type="datetimeFigureOut">
              <a:rPr lang="en-US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5973B-959B-44DC-842B-8E79E20D6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BEEB-252F-4614-9F99-EA571D8206F0}" type="datetimeFigureOut">
              <a:rPr lang="en-US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51C62-0D2F-4B5F-B270-1CDBDCCA3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87501-1DB5-4DDD-A8C3-E4E1E1718503}" type="datetimeFigureOut">
              <a:rPr lang="en-US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63F72-34C5-4437-A26B-EC6395C3B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6DC99-D4E2-40C4-9A8D-B2115DD9727C}" type="datetimeFigureOut">
              <a:rPr lang="en-US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00FEB-F717-4785-98C2-96A6213BC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55B8A-7C3F-4142-9385-03024694FF93}" type="datetimeFigureOut">
              <a:rPr lang="en-US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4C4D0-0419-4C27-993E-724297E8C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522958-AD85-4D1D-86DC-4D0BA2C2BE75}" type="datetimeFigureOut">
              <a:rPr lang="en-US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3DEA80-8671-4423-80A2-82ECF070C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hyperlink" Target="http://www.slideshare.net/jasondenys" TargetMode="External"/><Relationship Id="rId2" Type="http://schemas.openxmlformats.org/officeDocument/2006/relationships/hyperlink" Target="http://ib.bioninja.com.a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hyperlink" Target="http://i-biology.net/" TargetMode="External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/>
          <a:srcRect l="5122" r="59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76200" y="15240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ja-JP" sz="4000" b="1">
                <a:solidFill>
                  <a:srgbClr val="FFFF00"/>
                </a:solidFill>
                <a:latin typeface="Calibri" pitchFamily="34" charset="0"/>
              </a:rPr>
              <a:t>Carbon Cycles &amp; Climate Change (4.3-4.4)</a:t>
            </a:r>
          </a:p>
          <a:p>
            <a:r>
              <a:rPr kumimoji="1" lang="en-US" altLang="ja-JP" sz="3200" u="sng">
                <a:solidFill>
                  <a:srgbClr val="FFFF00"/>
                </a:solidFill>
                <a:latin typeface="Calibri" pitchFamily="34" charset="0"/>
              </a:rPr>
              <a:t>IB Diploma Biology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pPr algn="l"/>
            <a:r>
              <a:rPr lang="en-US" b="1" smtClean="0"/>
              <a:t>Combustion!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525963"/>
          </a:xfrm>
        </p:spPr>
        <p:txBody>
          <a:bodyPr/>
          <a:lstStyle/>
          <a:p>
            <a:r>
              <a:rPr lang="en-US" smtClean="0"/>
              <a:t>Reaction of hydrocarbons (like fossil fuels) with heat and oxygen to release energy and produce CO</a:t>
            </a:r>
            <a:r>
              <a:rPr lang="en-US" sz="1800" smtClean="0"/>
              <a:t>2</a:t>
            </a:r>
            <a:r>
              <a:rPr lang="en-US" smtClean="0"/>
              <a:t> and water…</a:t>
            </a:r>
          </a:p>
          <a:p>
            <a:endParaRPr lang="en-US" smtClean="0"/>
          </a:p>
          <a:p>
            <a:endParaRPr lang="en-US" sz="1800" smtClean="0"/>
          </a:p>
          <a:p>
            <a:endParaRPr lang="en-US" smtClean="0"/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019425"/>
            <a:ext cx="73818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67150"/>
            <a:ext cx="495300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1988" y="3867150"/>
            <a:ext cx="4672012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pPr algn="l"/>
            <a:r>
              <a:rPr lang="en-US" b="1" smtClean="0"/>
              <a:t>Limestone Formation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Animals such as reef-building corals and mollusks have hard parts that are composed of calcium carbonate and can become fossilized in limestone</a:t>
            </a:r>
          </a:p>
          <a:p>
            <a:endParaRPr lang="en-US" smtClean="0"/>
          </a:p>
          <a:p>
            <a:r>
              <a:rPr lang="en-US" smtClean="0"/>
              <a:t>An aquatic carbon sink</a:t>
            </a:r>
          </a:p>
          <a:p>
            <a:endParaRPr lang="en-US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9563" y="3657600"/>
            <a:ext cx="3524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algn="l"/>
            <a:r>
              <a:rPr lang="en-US" b="1" smtClean="0"/>
              <a:t>Carbon Fluxes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82713"/>
            <a:ext cx="7391400" cy="509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pPr algn="l"/>
            <a:r>
              <a:rPr lang="en-US" b="1" smtClean="0"/>
              <a:t>Monitoring of CO</a:t>
            </a:r>
            <a:r>
              <a:rPr lang="en-US" sz="2800" b="1" smtClean="0"/>
              <a:t>2</a:t>
            </a:r>
            <a:endParaRPr lang="en-US" b="1" smtClean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Atmospheric monitoring stations</a:t>
            </a:r>
          </a:p>
          <a:p>
            <a:r>
              <a:rPr lang="en-US" smtClean="0"/>
              <a:t>Ice cores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7125" y="4221163"/>
            <a:ext cx="410527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4221163"/>
            <a:ext cx="47847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458200" cy="63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409575"/>
            <a:ext cx="809625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113" y="390525"/>
            <a:ext cx="8105775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09575"/>
            <a:ext cx="807720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0"/>
            <a:ext cx="8915400" cy="466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304800" y="304800"/>
            <a:ext cx="800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u="sng">
                <a:latin typeface="Calibri" pitchFamily="34" charset="0"/>
              </a:rPr>
              <a:t>A Strong Correlation…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pPr algn="l"/>
            <a:r>
              <a:rPr lang="en-US" b="1" smtClean="0"/>
              <a:t>Greenhouse Gases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i="1" smtClean="0"/>
              <a:t>Carbon Dioxide, Water Vapor, Methane, Nitrous Oxides</a:t>
            </a:r>
          </a:p>
          <a:p>
            <a:r>
              <a:rPr lang="en-US" smtClean="0"/>
              <a:t>The impact of a gas depends on its ability to absorb long-wave radiation as well as on its concentration in the atmosphere.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37050"/>
            <a:ext cx="91440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0188"/>
            <a:ext cx="9144000" cy="632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64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61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Variation in carbon dioxide concentration during the past 400,000 years (historical data from the Vostock ice core)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6350"/>
            <a:ext cx="91376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11675"/>
            <a:ext cx="4953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511675"/>
            <a:ext cx="4191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pPr algn="l"/>
            <a:r>
              <a:rPr lang="en-US" b="1" smtClean="0"/>
              <a:t>Climate Science “Controversy”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86775" cy="4525963"/>
          </a:xfrm>
        </p:spPr>
        <p:txBody>
          <a:bodyPr/>
          <a:lstStyle/>
          <a:p>
            <a:r>
              <a:rPr lang="en-US" smtClean="0"/>
              <a:t>Some claim human actions are not main reason (or even any reason) for recent increases in carbon and global temperatures</a:t>
            </a: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352800"/>
            <a:ext cx="2438400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3888" y="3352800"/>
            <a:ext cx="5561012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pPr algn="l"/>
            <a:r>
              <a:rPr lang="en-US" b="1" smtClean="0"/>
              <a:t>Threats to Coral Reefs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mtClean="0"/>
              <a:t>Dissolved carbon dioxide increases acidity of oceans which breaks down calcium carbonate that makes up reefs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352800"/>
            <a:ext cx="6734175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229600" cy="1143000"/>
          </a:xfrm>
        </p:spPr>
        <p:txBody>
          <a:bodyPr/>
          <a:lstStyle/>
          <a:p>
            <a:pPr algn="l"/>
            <a:r>
              <a:rPr lang="en-US" b="1" smtClean="0"/>
              <a:t>THE END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39963"/>
            <a:ext cx="9144000" cy="461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3"/>
            <a:ext cx="9144000" cy="746125"/>
          </a:xfrm>
          <a:solidFill>
            <a:schemeClr val="tx1"/>
          </a:solidFill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Bibliography / Acknowledgments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9938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75" y="869950"/>
            <a:ext cx="4314825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5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62625" y="976313"/>
            <a:ext cx="3065463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6" descr="Screen Shot 2014-04-27 at 14.39.15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8275" y="2006600"/>
            <a:ext cx="3548063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941" name="Group 2"/>
          <p:cNvGrpSpPr>
            <a:grpSpLocks/>
          </p:cNvGrpSpPr>
          <p:nvPr/>
        </p:nvGrpSpPr>
        <p:grpSpPr bwMode="auto">
          <a:xfrm>
            <a:off x="6116638" y="4051300"/>
            <a:ext cx="2635250" cy="919163"/>
            <a:chOff x="6116758" y="4051300"/>
            <a:chExt cx="2634592" cy="918592"/>
          </a:xfrm>
        </p:grpSpPr>
        <p:pic>
          <p:nvPicPr>
            <p:cNvPr id="39946" name="Picture 7">
              <a:hlinkClick r:id="rId7"/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887750" y="4106292"/>
              <a:ext cx="825500" cy="82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7" name="TextBox 8"/>
            <p:cNvSpPr txBox="1">
              <a:spLocks noChangeArrowheads="1"/>
            </p:cNvSpPr>
            <p:nvPr/>
          </p:nvSpPr>
          <p:spPr bwMode="auto">
            <a:xfrm>
              <a:off x="6116758" y="4106292"/>
              <a:ext cx="178138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fr-FR" sz="2000" b="1">
                  <a:latin typeface="Calibri" pitchFamily="34" charset="0"/>
                  <a:hlinkClick r:id="rId7"/>
                </a:rPr>
                <a:t>Jason de Nys</a:t>
              </a:r>
              <a:endParaRPr lang="fr-FR" sz="2000" b="1">
                <a:latin typeface="Calibri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18320" y="4051300"/>
              <a:ext cx="2433030" cy="918592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9942" name="Group 11"/>
          <p:cNvGrpSpPr>
            <a:grpSpLocks/>
          </p:cNvGrpSpPr>
          <p:nvPr/>
        </p:nvGrpSpPr>
        <p:grpSpPr bwMode="auto">
          <a:xfrm>
            <a:off x="6318250" y="5189538"/>
            <a:ext cx="2433638" cy="919162"/>
            <a:chOff x="6318912" y="4051300"/>
            <a:chExt cx="2432438" cy="918592"/>
          </a:xfrm>
        </p:grpSpPr>
        <p:sp>
          <p:nvSpPr>
            <p:cNvPr id="39944" name="TextBox 13"/>
            <p:cNvSpPr txBox="1">
              <a:spLocks noChangeArrowheads="1"/>
            </p:cNvSpPr>
            <p:nvPr/>
          </p:nvSpPr>
          <p:spPr bwMode="auto">
            <a:xfrm>
              <a:off x="6318912" y="4106292"/>
              <a:ext cx="15792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 b="1" u="sng">
                  <a:latin typeface="Calibri" pitchFamily="34" charset="0"/>
                </a:rPr>
                <a:t>Chris Paine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318912" y="4051300"/>
              <a:ext cx="2432438" cy="918592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39943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74000" y="5233988"/>
            <a:ext cx="839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763000" cy="65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68680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 r="5589" b="21848"/>
          <a:stretch>
            <a:fillRect/>
          </a:stretch>
        </p:blipFill>
        <p:spPr bwMode="auto">
          <a:xfrm>
            <a:off x="152400" y="228600"/>
            <a:ext cx="8991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 r="6209" b="7243"/>
          <a:stretch>
            <a:fillRect/>
          </a:stretch>
        </p:blipFill>
        <p:spPr bwMode="auto">
          <a:xfrm>
            <a:off x="163513" y="152400"/>
            <a:ext cx="8980487" cy="662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/>
          <a:p>
            <a:pPr algn="l"/>
            <a:r>
              <a:rPr lang="en-US" b="1" smtClean="0"/>
              <a:t>It’s not just Carbon Dioxide…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Methane! </a:t>
            </a:r>
            <a:r>
              <a:rPr lang="en-US" smtClean="0"/>
              <a:t>(Oxidized to Water and CO</a:t>
            </a:r>
            <a:r>
              <a:rPr lang="en-US" sz="1800" smtClean="0"/>
              <a:t>2</a:t>
            </a:r>
            <a:r>
              <a:rPr lang="en-US" smtClean="0"/>
              <a:t>)</a:t>
            </a:r>
            <a:endParaRPr lang="en-US" b="1" smtClean="0"/>
          </a:p>
          <a:p>
            <a:r>
              <a:rPr lang="en-US" b="1" smtClean="0"/>
              <a:t>Methanogenesis: </a:t>
            </a:r>
            <a:r>
              <a:rPr lang="en-US" smtClean="0"/>
              <a:t>Methane is produced from organic matter in anaerobic conditions by archaeans and some diffuses into the atmosphere.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8538" y="228600"/>
            <a:ext cx="17176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191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533400" y="4402138"/>
            <a:ext cx="5083175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2" indent="-285750">
              <a:buFont typeface="Arial" charset="0"/>
              <a:buChar char="•"/>
            </a:pPr>
            <a:r>
              <a:rPr lang="en-US" sz="2400" i="1">
                <a:latin typeface="Calibri" pitchFamily="34" charset="0"/>
              </a:rPr>
              <a:t>Archaea are single-celled prokaryotic microorganisms  that share some traits of bacteria and some of eukaryotes</a:t>
            </a: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algn="l"/>
            <a:r>
              <a:rPr lang="en-US" b="1" smtClean="0"/>
              <a:t>Peat Formation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mtClean="0"/>
              <a:t>Soil-like peat forms when organic matter is partially decomposed in anaerobic conditions in waterlogged soils.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048000"/>
            <a:ext cx="496252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457200" y="3189288"/>
            <a:ext cx="35052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Peatlands contain 180-455 billion tons of sequestered carbon and release 20-45 million tons of methane, annually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algn="l"/>
            <a:r>
              <a:rPr lang="en-US" b="1" smtClean="0"/>
              <a:t>Coal, Oil, and Gas Formation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mtClean="0"/>
              <a:t>Partially decomposed organic matter from past geological eras was converted into oil and gas in porous rocks or into coal.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429000"/>
            <a:ext cx="8686800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87725"/>
            <a:ext cx="91440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253</Words>
  <Application>Microsoft Office PowerPoint</Application>
  <PresentationFormat>On-screen Show (4:3)</PresentationFormat>
  <Paragraphs>34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Calibri</vt:lpstr>
      <vt:lpstr>Arial</vt:lpstr>
      <vt:lpstr>ＭＳ Ｐゴシック</vt:lpstr>
      <vt:lpstr>Office Theme</vt:lpstr>
      <vt:lpstr>Slide 1</vt:lpstr>
      <vt:lpstr>Slide 2</vt:lpstr>
      <vt:lpstr>Slide 3</vt:lpstr>
      <vt:lpstr>Slide 4</vt:lpstr>
      <vt:lpstr>Slide 5</vt:lpstr>
      <vt:lpstr>Slide 6</vt:lpstr>
      <vt:lpstr>It’s not just Carbon Dioxide…</vt:lpstr>
      <vt:lpstr>Peat Formation</vt:lpstr>
      <vt:lpstr>Coal, Oil, and Gas Formation</vt:lpstr>
      <vt:lpstr>Combustion!</vt:lpstr>
      <vt:lpstr>Limestone Formation</vt:lpstr>
      <vt:lpstr>Carbon Fluxes</vt:lpstr>
      <vt:lpstr>Monitoring of CO2</vt:lpstr>
      <vt:lpstr>Slide 14</vt:lpstr>
      <vt:lpstr>Slide 15</vt:lpstr>
      <vt:lpstr>Slide 16</vt:lpstr>
      <vt:lpstr>Slide 17</vt:lpstr>
      <vt:lpstr>Slide 18</vt:lpstr>
      <vt:lpstr>Greenhouse Gases</vt:lpstr>
      <vt:lpstr>Slide 20</vt:lpstr>
      <vt:lpstr>Slide 21</vt:lpstr>
      <vt:lpstr>Slide 22</vt:lpstr>
      <vt:lpstr>Slide 23</vt:lpstr>
      <vt:lpstr>Climate Science “Controversy”</vt:lpstr>
      <vt:lpstr>Threats to Coral Reefs</vt:lpstr>
      <vt:lpstr>THE END</vt:lpstr>
      <vt:lpstr>Bibliography / Acknowledgments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Cedarbaum</dc:creator>
  <cp:lastModifiedBy>User</cp:lastModifiedBy>
  <cp:revision>15</cp:revision>
  <dcterms:created xsi:type="dcterms:W3CDTF">2014-09-21T12:02:56Z</dcterms:created>
  <dcterms:modified xsi:type="dcterms:W3CDTF">2015-09-11T15:47:20Z</dcterms:modified>
</cp:coreProperties>
</file>