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81" r:id="rId9"/>
    <p:sldId id="282" r:id="rId10"/>
    <p:sldId id="283" r:id="rId11"/>
    <p:sldId id="277" r:id="rId12"/>
    <p:sldId id="278" r:id="rId13"/>
    <p:sldId id="279" r:id="rId14"/>
    <p:sldId id="280" r:id="rId15"/>
    <p:sldId id="271" r:id="rId16"/>
    <p:sldId id="263" r:id="rId17"/>
    <p:sldId id="264" r:id="rId18"/>
    <p:sldId id="266" r:id="rId19"/>
    <p:sldId id="272" r:id="rId20"/>
    <p:sldId id="267" r:id="rId21"/>
    <p:sldId id="284" r:id="rId22"/>
    <p:sldId id="268" r:id="rId23"/>
    <p:sldId id="269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49A6-5C09-4480-B6F4-F9A95FC41A34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8AA4-2B05-4B7A-8AE2-F15EC600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C3CE-A647-496B-85D9-700946B78E5B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E586-232B-4CA7-8B55-98F76C3E9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6EC1-4A4C-48D2-9DBF-0F2C810E2F57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B308-C086-46C1-9D15-E155DA17D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F9D9-7916-4124-8CA9-99E85D95BEE3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EF54-995C-4052-B76C-5E04AF9CD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7D5E-8A3D-4335-85B1-23C06980D572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70BB-2DE5-4187-B5F6-67F6C651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E03-71E7-4F98-898E-9C560257B8E6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3CAC-3245-49EB-822D-161351A6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BC2B-22D6-4BA4-AFE6-D0A5DC26BC45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CB41-F26E-4AF4-9AA7-098F1CD1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ACBC-5447-426F-9A5A-1CDEC7BA163B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99E6-04D5-4FAC-A91A-78227FE0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49A3-3003-4F61-AB28-69783FDB529B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6865-5E3C-41C9-B06A-F2ABB175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74C6-E202-4CCA-9146-751E6B7E1623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B9F0-A732-4D08-99F5-22DA92FE6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FA76-ED0A-4496-A8AD-8F0E28E3A877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E682-69B1-4716-AF40-F62A3FC3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7E60F-E830-4113-B10C-EFCB3773BA52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24BBB-D5D8-4CDB-92DC-60642976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cbi.nlm.nih.gov/pmc/articles/PMC1242032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rwin-online.org.uk/EditorialIntroductions/Freeman_VegetableMouldandWorm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DZig6EL5B6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z9SbsK0j1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2"/>
          <a:srcRect l="30595" r="3621"/>
          <a:stretch>
            <a:fillRect/>
          </a:stretch>
        </p:blipFill>
        <p:spPr bwMode="auto">
          <a:xfrm>
            <a:off x="1588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381000"/>
            <a:ext cx="7620000" cy="1200150"/>
          </a:xfrm>
          <a:prstGeom prst="rect">
            <a:avLst/>
          </a:prstGeom>
          <a:solidFill>
            <a:srgbClr val="66FF66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4000" b="1">
                <a:latin typeface="Calibri" pitchFamily="34" charset="0"/>
              </a:rPr>
              <a:t>Ecosystems &amp; Energy Flow (4.1-4.2)</a:t>
            </a:r>
          </a:p>
          <a:p>
            <a:r>
              <a:rPr kumimoji="1" lang="en-US" altLang="ja-JP" sz="3200" u="sng">
                <a:latin typeface="Calibri" pitchFamily="34" charset="0"/>
              </a:rPr>
              <a:t>IB Diploma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smtClean="0"/>
              <a:t>Chi-Squared 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0638"/>
            <a:ext cx="88392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800" dirty="0">
                <a:latin typeface="+mn-lt"/>
                <a:cs typeface="+mn-cs"/>
              </a:rPr>
              <a:t>Compare the Chi-squared value with the Critical Value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	If the </a:t>
            </a:r>
            <a:r>
              <a:rPr lang="en-US" sz="2800" b="1" i="1" dirty="0">
                <a:latin typeface="+mn-lt"/>
                <a:cs typeface="+mn-cs"/>
              </a:rPr>
              <a:t>X</a:t>
            </a:r>
            <a:r>
              <a:rPr lang="en-US" sz="2800" b="1" i="1" baseline="30000" dirty="0">
                <a:latin typeface="+mn-lt"/>
                <a:cs typeface="+mn-cs"/>
              </a:rPr>
              <a:t>2</a:t>
            </a:r>
            <a:r>
              <a:rPr lang="en-US" sz="2800" b="1" dirty="0">
                <a:latin typeface="+mn-lt"/>
                <a:cs typeface="+mn-cs"/>
              </a:rPr>
              <a:t> &lt; CV, then ACCEPT the Null Hypothesis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	(i.e. there is NO Association between the variables)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atin typeface="+mn-lt"/>
                <a:cs typeface="+mn-cs"/>
              </a:rPr>
              <a:t>	</a:t>
            </a:r>
            <a:r>
              <a:rPr lang="en-US" sz="2800" b="1" dirty="0">
                <a:latin typeface="+mn-lt"/>
                <a:cs typeface="+mn-cs"/>
              </a:rPr>
              <a:t>If the </a:t>
            </a:r>
            <a:r>
              <a:rPr lang="en-US" sz="2800" b="1" i="1" dirty="0">
                <a:latin typeface="+mn-lt"/>
                <a:cs typeface="+mn-cs"/>
              </a:rPr>
              <a:t>X</a:t>
            </a:r>
            <a:r>
              <a:rPr lang="en-US" sz="2800" b="1" i="1" baseline="30000" dirty="0">
                <a:latin typeface="+mn-lt"/>
                <a:cs typeface="+mn-cs"/>
              </a:rPr>
              <a:t>2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b="1" dirty="0">
                <a:latin typeface="+mn-lt"/>
                <a:cs typeface="+mn-cs"/>
              </a:rPr>
              <a:t>&gt; </a:t>
            </a:r>
            <a:r>
              <a:rPr lang="en-US" sz="2800" b="1" dirty="0">
                <a:latin typeface="+mn-lt"/>
                <a:cs typeface="+mn-cs"/>
              </a:rPr>
              <a:t>CV, then </a:t>
            </a:r>
            <a:r>
              <a:rPr lang="en-US" sz="2800" b="1" dirty="0">
                <a:latin typeface="+mn-lt"/>
                <a:cs typeface="+mn-cs"/>
              </a:rPr>
              <a:t>REJECT </a:t>
            </a:r>
            <a:r>
              <a:rPr lang="en-US" sz="2800" b="1" dirty="0">
                <a:latin typeface="+mn-lt"/>
                <a:cs typeface="+mn-cs"/>
              </a:rPr>
              <a:t>the Null Hypothesis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	(i.e. there is </a:t>
            </a:r>
            <a:r>
              <a:rPr lang="en-US" sz="2800" i="1" dirty="0">
                <a:latin typeface="+mn-lt"/>
                <a:cs typeface="+mn-cs"/>
              </a:rPr>
              <a:t>a significant </a:t>
            </a:r>
            <a:r>
              <a:rPr lang="en-US" sz="2800" i="1" dirty="0">
                <a:latin typeface="+mn-lt"/>
                <a:cs typeface="+mn-cs"/>
              </a:rPr>
              <a:t>Association between the </a:t>
            </a:r>
            <a:r>
              <a:rPr lang="en-US" sz="2800" i="1" dirty="0">
                <a:latin typeface="+mn-lt"/>
                <a:cs typeface="+mn-cs"/>
              </a:rPr>
              <a:t>	variables)…aka ACCEPT the Alternative Hypothesis</a:t>
            </a:r>
            <a:endParaRPr lang="en-US" sz="2800" i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sz="28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2713" y="142875"/>
            <a:ext cx="903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Ecosystem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b="-398"/>
          <a:stretch>
            <a:fillRect/>
          </a:stretch>
        </p:blipFill>
        <p:spPr bwMode="auto">
          <a:xfrm>
            <a:off x="0" y="2778125"/>
            <a:ext cx="91440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3400" y="14112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A community and its abiotic environment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Nutrient Cycles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33400" y="1219200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Nutrients are elements and compounds that promote growth in organisms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Nutrients are limited and have been recycled for at least 3 billion years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0" y="3429000"/>
            <a:ext cx="4349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698875"/>
            <a:ext cx="40767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Nutrients flow through food chains and are then recycled into soil by decomposers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Sustainability of Ecosystems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33242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481138"/>
            <a:ext cx="79248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Sustainable = </a:t>
            </a:r>
            <a:r>
              <a:rPr lang="en-US" sz="3200" dirty="0">
                <a:latin typeface="+mn-lt"/>
                <a:cs typeface="+mn-cs"/>
              </a:rPr>
              <a:t>a</a:t>
            </a:r>
            <a:r>
              <a:rPr lang="en-US" sz="3200" dirty="0">
                <a:latin typeface="+mn-lt"/>
                <a:cs typeface="+mn-cs"/>
              </a:rPr>
              <a:t>ble to continue indefinitely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Requirements of sustainable ecosystems: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+mn-lt"/>
                <a:cs typeface="+mn-cs"/>
              </a:rPr>
              <a:t>Nutrient availability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+mn-lt"/>
                <a:cs typeface="+mn-cs"/>
              </a:rPr>
              <a:t>Detoxification of waste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+mn-lt"/>
                <a:cs typeface="+mn-cs"/>
              </a:rPr>
              <a:t>Energy availability</a:t>
            </a:r>
            <a:endParaRPr lang="en-US" sz="2800" i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Mesocosms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815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Small, closed-off experimental systems set up as ecological experiments 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Can be used to test effects of varying certain conditions on ecosystem stability as well as the sustainability of ecosystems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191000"/>
            <a:ext cx="4724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4191000"/>
            <a:ext cx="44132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-34925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600" b="1">
                <a:solidFill>
                  <a:srgbClr val="E46C0A"/>
                </a:solidFill>
                <a:latin typeface="Calibri" pitchFamily="34" charset="0"/>
              </a:rPr>
              <a:t>Food webs </a:t>
            </a:r>
            <a:r>
              <a:rPr kumimoji="1" lang="en-US" altLang="ja-JP" sz="2600">
                <a:latin typeface="Calibri" pitchFamily="34" charset="0"/>
              </a:rPr>
              <a:t>show </a:t>
            </a:r>
            <a:r>
              <a:rPr kumimoji="1" lang="en-US" altLang="ja-JP" sz="2600" b="1">
                <a:latin typeface="Calibri" pitchFamily="34" charset="0"/>
              </a:rPr>
              <a:t>all of the feeding relationships</a:t>
            </a:r>
            <a:r>
              <a:rPr kumimoji="1" lang="en-US" altLang="ja-JP" sz="2600">
                <a:latin typeface="Calibri" pitchFamily="34" charset="0"/>
              </a:rPr>
              <a:t> within a habitat. </a:t>
            </a:r>
          </a:p>
          <a:p>
            <a:r>
              <a:rPr kumimoji="1" lang="en-US" altLang="ja-JP">
                <a:latin typeface="Calibri" pitchFamily="34" charset="0"/>
              </a:rPr>
              <a:t>Read </a:t>
            </a:r>
            <a:r>
              <a:rPr kumimoji="1" lang="en-US" altLang="ja-JP">
                <a:latin typeface="Calibri" pitchFamily="34" charset="0"/>
                <a:hlinkClick r:id="rId2"/>
              </a:rPr>
              <a:t>this research article</a:t>
            </a:r>
            <a:r>
              <a:rPr kumimoji="1" lang="en-US" altLang="ja-JP">
                <a:latin typeface="Calibri" pitchFamily="34" charset="0"/>
              </a:rPr>
              <a:t> and generate a food web. </a:t>
            </a:r>
            <a:endParaRPr kumimoji="1" lang="ja-JP" altLang="en-US">
              <a:latin typeface="Calibri" pitchFamily="34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2400" y="7620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>
                <a:latin typeface="Calibri" pitchFamily="34" charset="0"/>
              </a:rPr>
              <a:t>The state of the oceans, part 2: Delving deeper into the sea's bounty.</a:t>
            </a:r>
            <a:r>
              <a:rPr lang="en-US" altLang="ja-JP">
                <a:latin typeface="Calibri" pitchFamily="34" charset="0"/>
              </a:rPr>
              <a:t>     John Tibbetts</a:t>
            </a:r>
            <a:endParaRPr lang="ja-JP" altLang="en-US">
              <a:latin typeface="Calibri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4121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 t="7983"/>
          <a:stretch>
            <a:fillRect/>
          </a:stretch>
        </p:blipFill>
        <p:spPr bwMode="auto">
          <a:xfrm>
            <a:off x="0" y="511175"/>
            <a:ext cx="9069388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-34925" y="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600" b="1">
                <a:solidFill>
                  <a:srgbClr val="E46C0A"/>
                </a:solidFill>
                <a:latin typeface="Calibri" pitchFamily="34" charset="0"/>
              </a:rPr>
              <a:t>Food webs </a:t>
            </a:r>
            <a:r>
              <a:rPr kumimoji="1" lang="en-US" altLang="ja-JP" sz="2600">
                <a:latin typeface="Calibri" pitchFamily="34" charset="0"/>
              </a:rPr>
              <a:t>show </a:t>
            </a:r>
            <a:r>
              <a:rPr kumimoji="1" lang="en-US" altLang="ja-JP" sz="2600" b="1">
                <a:latin typeface="Calibri" pitchFamily="34" charset="0"/>
              </a:rPr>
              <a:t>all of the feeding relationships</a:t>
            </a:r>
            <a:r>
              <a:rPr kumimoji="1" lang="en-US" altLang="ja-JP" sz="2600">
                <a:latin typeface="Calibri" pitchFamily="34" charset="0"/>
              </a:rPr>
              <a:t> within a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t="7861"/>
          <a:stretch>
            <a:fillRect/>
          </a:stretch>
        </p:blipFill>
        <p:spPr bwMode="auto">
          <a:xfrm>
            <a:off x="0" y="511175"/>
            <a:ext cx="9144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-34925" y="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600" b="1">
                <a:solidFill>
                  <a:srgbClr val="E46C0A"/>
                </a:solidFill>
                <a:latin typeface="Calibri" pitchFamily="34" charset="0"/>
              </a:rPr>
              <a:t>Food webs </a:t>
            </a:r>
            <a:r>
              <a:rPr kumimoji="1" lang="en-US" altLang="ja-JP" sz="2600">
                <a:latin typeface="Calibri" pitchFamily="34" charset="0"/>
              </a:rPr>
              <a:t>show </a:t>
            </a:r>
            <a:r>
              <a:rPr kumimoji="1" lang="en-US" altLang="ja-JP" sz="2600" b="1">
                <a:latin typeface="Calibri" pitchFamily="34" charset="0"/>
              </a:rPr>
              <a:t>all of the feeding relationships</a:t>
            </a:r>
            <a:r>
              <a:rPr kumimoji="1" lang="en-US" altLang="ja-JP" sz="2600">
                <a:latin typeface="Calibri" pitchFamily="34" charset="0"/>
              </a:rPr>
              <a:t> within a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b="24783"/>
          <a:stretch>
            <a:fillRect/>
          </a:stretch>
        </p:blipFill>
        <p:spPr bwMode="auto">
          <a:xfrm>
            <a:off x="0" y="0"/>
            <a:ext cx="9144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b="27702"/>
          <a:stretch>
            <a:fillRect/>
          </a:stretch>
        </p:blipFill>
        <p:spPr bwMode="auto">
          <a:xfrm>
            <a:off x="0" y="2286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15549" b="26846"/>
          <a:stretch>
            <a:fillRect/>
          </a:stretch>
        </p:blipFill>
        <p:spPr bwMode="auto">
          <a:xfrm>
            <a:off x="4191000" y="4549775"/>
            <a:ext cx="495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04800" y="282575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Energy Losses in Ecosystems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66713" y="1092200"/>
            <a:ext cx="87010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Respiration releases energy which is used by organisms and converted to heat</a:t>
            </a:r>
          </a:p>
          <a:p>
            <a:pPr marL="285750" indent="-285750">
              <a:buFont typeface="Arial" charset="0"/>
              <a:buChar char="•"/>
            </a:pPr>
            <a:endParaRPr lang="en-US" sz="10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Heat energy is unusable to organisms and is lost from ecosystems</a:t>
            </a:r>
          </a:p>
          <a:p>
            <a:pPr marL="285750" indent="-285750">
              <a:buFont typeface="Arial" charset="0"/>
              <a:buChar char="•"/>
            </a:pPr>
            <a:endParaRPr lang="en-US" sz="1000">
              <a:latin typeface="Calibri" pitchFamily="34" charset="0"/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libri" pitchFamily="34" charset="0"/>
                <a:sym typeface="Wingdings" pitchFamily="2" charset="2"/>
              </a:rPr>
              <a:t>Reasons for energy loss between trophic levels: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>
                <a:latin typeface="Calibri" pitchFamily="34" charset="0"/>
                <a:sym typeface="Wingdings" pitchFamily="2" charset="2"/>
              </a:rPr>
              <a:t>Heat energy lost from respiration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>
                <a:latin typeface="Calibri" pitchFamily="34" charset="0"/>
                <a:sym typeface="Wingdings" pitchFamily="2" charset="2"/>
              </a:rPr>
              <a:t>Organic material not consumed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>
                <a:latin typeface="Calibri" pitchFamily="34" charset="0"/>
                <a:sym typeface="Wingdings" pitchFamily="2" charset="2"/>
              </a:rPr>
              <a:t>Not all parts of consumed matter digested or absorbed by consumer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>
                <a:latin typeface="Calibri" pitchFamily="34" charset="0"/>
                <a:sym typeface="Wingdings" pitchFamily="2" charset="2"/>
              </a:rPr>
              <a:t>Energy lost in feces and passes to decomposers instead</a:t>
            </a:r>
          </a:p>
          <a:p>
            <a:pPr marL="742950" lvl="1" indent="-285750">
              <a:buFont typeface="Arial" charset="0"/>
              <a:buChar char="•"/>
            </a:pPr>
            <a:endParaRPr lang="en-US" sz="1000">
              <a:latin typeface="Calibri" pitchFamily="34" charset="0"/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libri" pitchFamily="34" charset="0"/>
                <a:sym typeface="Wingdings" pitchFamily="2" charset="2"/>
              </a:rPr>
              <a:t>As a result, food chains are limited in length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746125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6866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869950"/>
            <a:ext cx="43148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25" y="976313"/>
            <a:ext cx="30654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Screen Shot 2014-04-27 at 14.39.1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" y="2006600"/>
            <a:ext cx="3548063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2"/>
          <p:cNvGrpSpPr>
            <a:grpSpLocks/>
          </p:cNvGrpSpPr>
          <p:nvPr/>
        </p:nvGrpSpPr>
        <p:grpSpPr bwMode="auto">
          <a:xfrm>
            <a:off x="6116638" y="4051300"/>
            <a:ext cx="2635250" cy="919163"/>
            <a:chOff x="6116758" y="4051300"/>
            <a:chExt cx="2634592" cy="918592"/>
          </a:xfrm>
        </p:grpSpPr>
        <p:pic>
          <p:nvPicPr>
            <p:cNvPr id="36874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87750" y="4106292"/>
              <a:ext cx="8255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TextBox 8"/>
            <p:cNvSpPr txBox="1">
              <a:spLocks noChangeArrowheads="1"/>
            </p:cNvSpPr>
            <p:nvPr/>
          </p:nvSpPr>
          <p:spPr bwMode="auto">
            <a:xfrm>
              <a:off x="6116758" y="4106292"/>
              <a:ext cx="17813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fr-FR" sz="2000" b="1">
                  <a:latin typeface="Calibri" pitchFamily="34" charset="0"/>
                  <a:hlinkClick r:id="rId7"/>
                </a:rPr>
                <a:t>Jason de Nys</a:t>
              </a:r>
              <a:endParaRPr lang="fr-FR" sz="2000" b="1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320" y="4051300"/>
              <a:ext cx="2433030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6870" name="Group 11"/>
          <p:cNvGrpSpPr>
            <a:grpSpLocks/>
          </p:cNvGrpSpPr>
          <p:nvPr/>
        </p:nvGrpSpPr>
        <p:grpSpPr bwMode="auto">
          <a:xfrm>
            <a:off x="6318250" y="5189538"/>
            <a:ext cx="2433638" cy="919162"/>
            <a:chOff x="6318912" y="4051300"/>
            <a:chExt cx="2432438" cy="918592"/>
          </a:xfrm>
        </p:grpSpPr>
        <p:sp>
          <p:nvSpPr>
            <p:cNvPr id="36872" name="TextBox 13"/>
            <p:cNvSpPr txBox="1">
              <a:spLocks noChangeArrowheads="1"/>
            </p:cNvSpPr>
            <p:nvPr/>
          </p:nvSpPr>
          <p:spPr bwMode="auto">
            <a:xfrm>
              <a:off x="6318912" y="4106292"/>
              <a:ext cx="1579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u="sng">
                  <a:latin typeface="Calibri" pitchFamily="34" charset="0"/>
                </a:rPr>
                <a:t>Chris Paine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74000" y="5233988"/>
            <a:ext cx="839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975"/>
            <a:ext cx="91440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2657475"/>
            <a:ext cx="42545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6738" y="3319463"/>
            <a:ext cx="4064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09925"/>
            <a:ext cx="42243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175"/>
            <a:ext cx="91440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smtClean="0"/>
              <a:t>Quadrat Sampling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Quadrats are square sample areas, often marked by a quadrat frame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Quadrat sampling involves repeatedly placing a quadrat frame at random positions in a habitat and recording numbers of organisms present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04800" y="4051300"/>
            <a:ext cx="5410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Goal is to obtain realistic estimates of population sizes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Not useful for motile organisms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8313" y="3886200"/>
            <a:ext cx="35956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smtClean="0"/>
              <a:t>Chi-Squared 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  <a:cs typeface="+mn-cs"/>
              </a:rPr>
              <a:t>Draw a contingency table of observed frequencies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40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  <a:cs typeface="+mn-cs"/>
              </a:rPr>
              <a:t>Calculate the expected frequencies for each of the possible contingency table scenarios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(Row Total) x (Column Total)  /  Grand Total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  <a:cs typeface="+mn-cs"/>
              </a:rPr>
              <a:t>Calculate number of degrees of freedom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(# Rows – 1)(# Columns – 1) = </a:t>
            </a:r>
            <a:r>
              <a:rPr lang="en-US" sz="2800" dirty="0" err="1">
                <a:latin typeface="+mn-lt"/>
                <a:cs typeface="+mn-cs"/>
              </a:rPr>
              <a:t>df</a:t>
            </a: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34432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13" y="142875"/>
            <a:ext cx="903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smtClean="0"/>
              <a:t>Chi-Squared Testing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8458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 startAt="4"/>
            </a:pPr>
            <a:r>
              <a:rPr lang="en-US" sz="2800">
                <a:latin typeface="Calibri" pitchFamily="34" charset="0"/>
              </a:rPr>
              <a:t>Find the critical value for the Chi-squared test (0.05)</a:t>
            </a: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28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28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28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40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28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28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endParaRPr lang="en-US" sz="28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 startAt="4"/>
            </a:pPr>
            <a:r>
              <a:rPr lang="en-US" sz="2800">
                <a:latin typeface="Calibri" pitchFamily="34" charset="0"/>
              </a:rPr>
              <a:t>Calculate the Chi-Squared value:</a:t>
            </a:r>
          </a:p>
          <a:p>
            <a:pPr lvl="1"/>
            <a:endParaRPr lang="en-US" sz="2800">
              <a:latin typeface="Calibri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2713" y="142875"/>
            <a:ext cx="903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84325"/>
            <a:ext cx="4800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975" y="5181600"/>
            <a:ext cx="4391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388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ＭＳ Ｐゴシック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Quadrat Sampling</vt:lpstr>
      <vt:lpstr>Chi-Squared Testing</vt:lpstr>
      <vt:lpstr>Chi-Squared Testing</vt:lpstr>
      <vt:lpstr>Chi-Squared Testing</vt:lpstr>
      <vt:lpstr>Ecosystem</vt:lpstr>
      <vt:lpstr>Nutrient Cycles</vt:lpstr>
      <vt:lpstr>Sustainability of Ecosystems</vt:lpstr>
      <vt:lpstr>Mesocosms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Bibliography / Acknowledgments</vt:lpstr>
    </vt:vector>
  </TitlesOfParts>
  <Company>Bandung International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Cedarbaum</dc:creator>
  <cp:lastModifiedBy>User</cp:lastModifiedBy>
  <cp:revision>33</cp:revision>
  <dcterms:created xsi:type="dcterms:W3CDTF">2009-10-10T06:21:09Z</dcterms:created>
  <dcterms:modified xsi:type="dcterms:W3CDTF">2015-09-11T15:46:22Z</dcterms:modified>
</cp:coreProperties>
</file>