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0" r:id="rId2"/>
    <p:sldId id="259" r:id="rId3"/>
    <p:sldId id="366" r:id="rId4"/>
    <p:sldId id="342" r:id="rId5"/>
    <p:sldId id="375" r:id="rId6"/>
    <p:sldId id="367" r:id="rId7"/>
    <p:sldId id="368" r:id="rId8"/>
    <p:sldId id="354" r:id="rId9"/>
    <p:sldId id="374" r:id="rId10"/>
    <p:sldId id="373" r:id="rId11"/>
    <p:sldId id="370" r:id="rId12"/>
    <p:sldId id="371" r:id="rId13"/>
    <p:sldId id="372" r:id="rId14"/>
    <p:sldId id="381" r:id="rId15"/>
    <p:sldId id="382" r:id="rId16"/>
    <p:sldId id="376" r:id="rId17"/>
    <p:sldId id="377" r:id="rId18"/>
    <p:sldId id="378" r:id="rId19"/>
    <p:sldId id="379" r:id="rId20"/>
    <p:sldId id="380" r:id="rId21"/>
    <p:sldId id="26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259"/>
            <p14:sldId id="366"/>
            <p14:sldId id="342"/>
            <p14:sldId id="375"/>
            <p14:sldId id="367"/>
            <p14:sldId id="368"/>
            <p14:sldId id="354"/>
            <p14:sldId id="374"/>
            <p14:sldId id="373"/>
            <p14:sldId id="370"/>
            <p14:sldId id="371"/>
            <p14:sldId id="372"/>
            <p14:sldId id="381"/>
            <p14:sldId id="382"/>
            <p14:sldId id="376"/>
            <p14:sldId id="377"/>
            <p14:sldId id="378"/>
            <p14:sldId id="379"/>
            <p14:sldId id="380"/>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0000"/>
    <a:srgbClr val="FFFF66"/>
    <a:srgbClr val="A5F065"/>
    <a:srgbClr val="EBAEE5"/>
    <a:srgbClr val="3A0E14"/>
    <a:srgbClr val="800000"/>
    <a:srgbClr val="8E0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99" autoAdjust="0"/>
    <p:restoredTop sz="89126" autoAdjust="0"/>
  </p:normalViewPr>
  <p:slideViewPr>
    <p:cSldViewPr snapToGrid="0" snapToObjects="1" showGuides="1">
      <p:cViewPr>
        <p:scale>
          <a:sx n="100" d="100"/>
          <a:sy n="100" d="100"/>
        </p:scale>
        <p:origin x="642" y="420"/>
      </p:cViewPr>
      <p:guideLst>
        <p:guide orient="horz" pos="2662"/>
        <p:guide pos="476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bioknowledgy.weebl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2"/>
              </a:rPr>
              <a:t>https</a:t>
            </a:r>
            <a:r>
              <a:rPr lang="en-US" u="sng" dirty="0">
                <a:hlinkClick r:id="rId2"/>
              </a:rPr>
              <a:t>://</a:t>
            </a:r>
            <a:r>
              <a:rPr lang="en-US" u="sng" dirty="0" smtClean="0">
                <a:hlinkClick r:id="rId2"/>
              </a:rPr>
              <a:t>bioknowledgy.weebly.com</a:t>
            </a:r>
            <a:r>
              <a:rPr lang="en-US" u="sng" dirty="0">
                <a:hlinkClick r:id="rId2"/>
              </a:rPr>
              <a:t>/</a:t>
            </a:r>
            <a:r>
              <a:rPr lang="en-US" dirty="0"/>
              <a:t> </a:t>
            </a:r>
            <a:endParaRPr lang="en-US" dirty="0" smtClean="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igmaaldrich.com/technical-documents/articles/biology/interactive-metabolic-pathways-map.ht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b.bioninja.com.au/"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ib.bioninja.com.au/"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pubs.rsc.org/services/images/RSCpubs.ePlatform.Service.FreeContent.ImageService.svc/ImageService/Articleimage/2013/CS/c3cs35506c/c3cs35506c-f1.gi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pubs.rsc.org/services/images/RSCpubs.ePlatform.Service.FreeContent.ImageService.svc/ImageService/Articleimage/2013/CS/c3cs35506c/c3cs35506c-f1.gi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ib.bioninja.com.au/"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experimentsforkids.us/wp-content/uploads/2011/08/hydrogen-experiments-for-kids-3-img.jp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experimentsforkids.us/wp-content/uploads/2011/08/hydrogen-experiments-for-kids-3-img.jp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experimentsforkids.us/wp-content/uploads/2011/08/hydrogen-experiments-for-kids-3-img.jp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hyperlink" Target="http://www.slideshare.net/jasondenys" TargetMode="External"/><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i-biology.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orthland.cc.mn.us/biology/biology1111/animations/enzyme.swf" TargetMode="External"/><Relationship Id="rId1" Type="http://schemas.openxmlformats.org/officeDocument/2006/relationships/slideLayout" Target="../slideLayouts/slideLayout2.xml"/><Relationship Id="rId4" Type="http://schemas.openxmlformats.org/officeDocument/2006/relationships/hyperlink" Target="http://highered.mheducation.com/sites/0072495855/student_view0/chapter2/animation__how_enzymes_work.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kscience.co.uk/animations/model.swf"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2/22/Fried_egg,_sunny_side_up_(black_background).PN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biotopics.co.uk/other/enzym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2654300" cy="858648"/>
          </a:xfrm>
          <a:solidFill>
            <a:schemeClr val="accent1">
              <a:lumMod val="40000"/>
              <a:lumOff val="60000"/>
              <a:alpha val="78000"/>
            </a:schemeClr>
          </a:solidFill>
        </p:spPr>
        <p:txBody>
          <a:bodyPr>
            <a:normAutofit/>
          </a:bodyPr>
          <a:lstStyle/>
          <a:p>
            <a:r>
              <a:rPr lang="en-US" dirty="0" smtClean="0"/>
              <a:t>2.5 Enzymes</a:t>
            </a:r>
            <a:endParaRPr lang="en-US" dirty="0"/>
          </a:p>
        </p:txBody>
      </p:sp>
      <p:sp>
        <p:nvSpPr>
          <p:cNvPr id="3" name="Subtitle 2"/>
          <p:cNvSpPr>
            <a:spLocks noGrp="1"/>
          </p:cNvSpPr>
          <p:nvPr>
            <p:ph type="subTitle" idx="1"/>
          </p:nvPr>
        </p:nvSpPr>
        <p:spPr>
          <a:xfrm>
            <a:off x="3251200" y="391159"/>
            <a:ext cx="5892800" cy="742951"/>
          </a:xfrm>
          <a:solidFill>
            <a:schemeClr val="accent1">
              <a:lumMod val="40000"/>
              <a:lumOff val="60000"/>
              <a:alpha val="78000"/>
            </a:schemeClr>
          </a:solidFill>
        </p:spPr>
        <p:txBody>
          <a:bodyPr>
            <a:normAutofit fontScale="85000" lnSpcReduction="20000"/>
          </a:bodyPr>
          <a:lstStyle/>
          <a:p>
            <a:pPr algn="l"/>
            <a:r>
              <a:rPr lang="en-US" dirty="0">
                <a:solidFill>
                  <a:schemeClr val="tx1"/>
                </a:solidFill>
              </a:rPr>
              <a:t>Essential idea: Enzymes control the metabolism of the cell.</a:t>
            </a:r>
          </a:p>
        </p:txBody>
      </p:sp>
      <p:sp>
        <p:nvSpPr>
          <p:cNvPr id="4" name="Text Placeholder 3"/>
          <p:cNvSpPr>
            <a:spLocks noGrp="1"/>
          </p:cNvSpPr>
          <p:nvPr>
            <p:ph type="body" sz="quarter" idx="10"/>
          </p:nvPr>
        </p:nvSpPr>
        <p:spPr>
          <a:xfrm>
            <a:off x="170181" y="3257549"/>
            <a:ext cx="4406900" cy="3219451"/>
          </a:xfrm>
          <a:solidFill>
            <a:schemeClr val="accent1">
              <a:lumMod val="40000"/>
              <a:lumOff val="60000"/>
              <a:alpha val="78000"/>
            </a:schemeClr>
          </a:solidFill>
        </p:spPr>
        <p:txBody>
          <a:bodyPr>
            <a:noAutofit/>
          </a:bodyPr>
          <a:lstStyle/>
          <a:p>
            <a:pPr algn="l"/>
            <a:r>
              <a:rPr lang="en-US" sz="1800" dirty="0">
                <a:solidFill>
                  <a:schemeClr val="tx1"/>
                </a:solidFill>
              </a:rPr>
              <a:t>Above is just a small part of the IUBMB-</a:t>
            </a:r>
            <a:r>
              <a:rPr lang="en-US" sz="1800" dirty="0">
                <a:solidFill>
                  <a:schemeClr val="tx1"/>
                </a:solidFill>
                <a:hlinkClick r:id="rId3"/>
              </a:rPr>
              <a:t>Sigma-Nicholson Metabolic Pathways Chart </a:t>
            </a:r>
            <a:r>
              <a:rPr lang="en-US" sz="1800" dirty="0">
                <a:solidFill>
                  <a:schemeClr val="tx1"/>
                </a:solidFill>
              </a:rPr>
              <a:t>aims to show all the metabolic pathways found in eukaryote cells. The chart in it's entirety shows how complex the chemicals reactions needed to support life in a single cell unit. This was mentioned earlier in 2.1, but in addition to the complexity now add to that </a:t>
            </a:r>
            <a:r>
              <a:rPr lang="en-US" sz="1800" dirty="0" err="1">
                <a:solidFill>
                  <a:schemeClr val="tx1"/>
                </a:solidFill>
              </a:rPr>
              <a:t>idead</a:t>
            </a:r>
            <a:r>
              <a:rPr lang="en-US" sz="1800" dirty="0">
                <a:solidFill>
                  <a:schemeClr val="tx1"/>
                </a:solidFill>
              </a:rPr>
              <a:t> the fact that every arrow on the chart shows an enzyme controlling the conversion of compounds.</a:t>
            </a:r>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27038"/>
          </a:xfrm>
        </p:spPr>
        <p:txBody>
          <a:bodyPr>
            <a:noAutofit/>
          </a:bodyPr>
          <a:lstStyle/>
          <a:p>
            <a:r>
              <a:rPr lang="en-US" sz="1600" dirty="0" smtClean="0">
                <a:latin typeface="Arial"/>
                <a:cs typeface="Arial"/>
              </a:rPr>
              <a:t>2.5</a:t>
            </a:r>
            <a:r>
              <a:rPr lang="en-US" sz="1600" dirty="0">
                <a:latin typeface="Arial"/>
                <a:cs typeface="Arial"/>
              </a:rPr>
              <a:t>.U3 Temperature, pH and substrate concentration affect the rate of activity of enzymes</a:t>
            </a:r>
            <a:r>
              <a:rPr lang="en-US" sz="1600" dirty="0" smtClean="0">
                <a:latin typeface="Arial"/>
                <a:cs typeface="Arial"/>
              </a:rPr>
              <a:t>.</a:t>
            </a:r>
            <a:endParaRPr lang="en-US" sz="1600" dirty="0"/>
          </a:p>
        </p:txBody>
      </p:sp>
      <p:sp>
        <p:nvSpPr>
          <p:cNvPr id="3" name="Content Placeholder 2"/>
          <p:cNvSpPr>
            <a:spLocks noGrp="1"/>
          </p:cNvSpPr>
          <p:nvPr>
            <p:ph idx="1"/>
          </p:nvPr>
        </p:nvSpPr>
        <p:spPr>
          <a:xfrm>
            <a:off x="334434" y="2346392"/>
            <a:ext cx="8390466" cy="3444808"/>
          </a:xfrm>
          <a:noFill/>
          <a:ln>
            <a:noFill/>
          </a:ln>
          <a:effectLst/>
        </p:spPr>
        <p:txBody>
          <a:bodyPr>
            <a:noAutofit/>
          </a:bodyPr>
          <a:lstStyle/>
          <a:p>
            <a:pPr marL="0" indent="0">
              <a:buNone/>
            </a:pPr>
            <a:r>
              <a:rPr lang="en-US" sz="1800" dirty="0" smtClean="0"/>
              <a:t>Temperature, pH and substrate concentration can all affect the rate of activity of enzymes.</a:t>
            </a:r>
          </a:p>
          <a:p>
            <a:pPr marL="0" indent="0">
              <a:buNone/>
            </a:pPr>
            <a:endParaRPr lang="en-US" sz="1800" dirty="0"/>
          </a:p>
          <a:p>
            <a:pPr marL="0" indent="0">
              <a:buNone/>
            </a:pPr>
            <a:r>
              <a:rPr lang="en-US" sz="1800" dirty="0" smtClean="0"/>
              <a:t>Above are sketch graphs graphs showing how each factor affects enzyme activity.</a:t>
            </a:r>
          </a:p>
          <a:p>
            <a:pPr marL="0" indent="0">
              <a:buNone/>
            </a:pPr>
            <a:endParaRPr lang="en-US" sz="1800" dirty="0"/>
          </a:p>
          <a:p>
            <a:pPr marL="0" indent="0">
              <a:buNone/>
            </a:pPr>
            <a:r>
              <a:rPr lang="en-US" sz="1800" dirty="0" smtClean="0"/>
              <a:t>Your aim is to be able not just to recreate the graphs, but to annotate and explain their shape in terms of what is happening at a molecular level.</a:t>
            </a:r>
            <a:endParaRPr lang="en-US" sz="1800" dirty="0"/>
          </a:p>
        </p:txBody>
      </p:sp>
      <p:pic>
        <p:nvPicPr>
          <p:cNvPr id="6" name="Picture 5"/>
          <p:cNvPicPr>
            <a:picLocks noChangeAspect="1"/>
          </p:cNvPicPr>
          <p:nvPr/>
        </p:nvPicPr>
        <p:blipFill>
          <a:blip r:embed="rId2"/>
          <a:stretch>
            <a:fillRect/>
          </a:stretch>
        </p:blipFill>
        <p:spPr>
          <a:xfrm>
            <a:off x="0" y="1058448"/>
            <a:ext cx="9144000" cy="1230284"/>
          </a:xfrm>
          <a:prstGeom prst="rect">
            <a:avLst/>
          </a:prstGeom>
        </p:spPr>
      </p:pic>
      <p:pic>
        <p:nvPicPr>
          <p:cNvPr id="7" name="Picture 6">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2695" y="6540361"/>
            <a:ext cx="1751305" cy="317639"/>
          </a:xfrm>
          <a:prstGeom prst="rect">
            <a:avLst/>
          </a:prstGeom>
        </p:spPr>
      </p:pic>
    </p:spTree>
    <p:extLst>
      <p:ext uri="{BB962C8B-B14F-4D97-AF65-F5344CB8AC3E}">
        <p14:creationId xmlns:p14="http://schemas.microsoft.com/office/powerpoint/2010/main" val="388152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515938"/>
          </a:xfrm>
        </p:spPr>
        <p:txBody>
          <a:bodyPr>
            <a:noAutofit/>
          </a:bodyPr>
          <a:lstStyle/>
          <a:p>
            <a:r>
              <a:rPr lang="en-US" sz="1600" dirty="0" smtClean="0">
                <a:latin typeface="Arial"/>
                <a:cs typeface="Arial"/>
              </a:rPr>
              <a:t>2.5</a:t>
            </a:r>
            <a:r>
              <a:rPr lang="en-US" sz="1600" dirty="0">
                <a:latin typeface="Arial"/>
                <a:cs typeface="Arial"/>
              </a:rPr>
              <a:t>.U3 Temperature, pH and substrate concentration affect the rate of activity of enzymes</a:t>
            </a:r>
            <a:r>
              <a:rPr lang="en-US" sz="1600" dirty="0" smtClean="0">
                <a:latin typeface="Arial"/>
                <a:cs typeface="Arial"/>
              </a:rPr>
              <a:t>.</a:t>
            </a:r>
            <a:endParaRPr lang="en-US" sz="1600" dirty="0"/>
          </a:p>
        </p:txBody>
      </p:sp>
      <p:sp>
        <p:nvSpPr>
          <p:cNvPr id="3" name="Content Placeholder 2"/>
          <p:cNvSpPr>
            <a:spLocks noGrp="1"/>
          </p:cNvSpPr>
          <p:nvPr>
            <p:ph idx="1"/>
          </p:nvPr>
        </p:nvSpPr>
        <p:spPr>
          <a:xfrm>
            <a:off x="4940299" y="677448"/>
            <a:ext cx="4049713" cy="5215352"/>
          </a:xfrm>
          <a:noFill/>
          <a:ln>
            <a:noFill/>
          </a:ln>
          <a:effectLst/>
        </p:spPr>
        <p:txBody>
          <a:bodyPr>
            <a:noAutofit/>
          </a:bodyPr>
          <a:lstStyle/>
          <a:p>
            <a:r>
              <a:rPr lang="en-US" sz="1600" dirty="0"/>
              <a:t>Low temperatures result in insufficient thermal energy for the activation of a given enzyme-</a:t>
            </a:r>
            <a:r>
              <a:rPr lang="en-US" sz="1600" dirty="0" err="1"/>
              <a:t>catalysed</a:t>
            </a:r>
            <a:r>
              <a:rPr lang="en-US" sz="1600" dirty="0"/>
              <a:t> reaction to be achieved</a:t>
            </a:r>
          </a:p>
          <a:p>
            <a:r>
              <a:rPr lang="en-US" sz="1600" dirty="0"/>
              <a:t>Increasing the temperature will increase the speed and motion of both enzyme and substrate, resulting in higher enzyme activity </a:t>
            </a:r>
          </a:p>
          <a:p>
            <a:r>
              <a:rPr lang="en-US" sz="1600" dirty="0"/>
              <a:t>This is because a higher kinetic energy will result in more frequent collisions between enzyme and substrate</a:t>
            </a:r>
          </a:p>
          <a:p>
            <a:r>
              <a:rPr lang="en-US" sz="1600" dirty="0"/>
              <a:t>At an optimal temperature (may differ for different enzymes), the rate of enzyme activity will be at its peak</a:t>
            </a:r>
          </a:p>
          <a:p>
            <a:r>
              <a:rPr lang="en-US" sz="1600" dirty="0"/>
              <a:t>Higher temperatures will cause enzyme stability to decrease, as the thermal energy disrupts the hydrogen bonds holding the enzyme together</a:t>
            </a:r>
          </a:p>
          <a:p>
            <a:r>
              <a:rPr lang="en-US" sz="1600" dirty="0"/>
              <a:t>This causes the enzyme (particularly the active site) to lose its shape, resulting in a loss of enzyme activity (denaturation)</a:t>
            </a:r>
          </a:p>
          <a:p>
            <a:endParaRPr lang="en-US" sz="1600" dirty="0"/>
          </a:p>
        </p:txBody>
      </p:sp>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2695" y="6540361"/>
            <a:ext cx="1751305" cy="317639"/>
          </a:xfrm>
          <a:prstGeom prst="rect">
            <a:avLst/>
          </a:prstGeom>
        </p:spPr>
      </p:pic>
      <p:pic>
        <p:nvPicPr>
          <p:cNvPr id="4" name="Picture 3" descr="Screen Shot 2014-07-15 at 19.25.3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01" y="677448"/>
            <a:ext cx="4349430" cy="4186652"/>
          </a:xfrm>
          <a:prstGeom prst="rect">
            <a:avLst/>
          </a:prstGeom>
        </p:spPr>
      </p:pic>
      <p:pic>
        <p:nvPicPr>
          <p:cNvPr id="7" name="Picture 6" descr="Screen Shot 2014-07-04 at 13.02.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8" name="Picture 7" descr="Screen Shot 2014-07-04 at 13.02.1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214891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515938"/>
          </a:xfrm>
        </p:spPr>
        <p:txBody>
          <a:bodyPr>
            <a:noAutofit/>
          </a:bodyPr>
          <a:lstStyle/>
          <a:p>
            <a:r>
              <a:rPr lang="en-US" sz="1600" dirty="0" smtClean="0">
                <a:latin typeface="Arial"/>
                <a:cs typeface="Arial"/>
              </a:rPr>
              <a:t>2.5</a:t>
            </a:r>
            <a:r>
              <a:rPr lang="en-US" sz="1600" dirty="0">
                <a:latin typeface="Arial"/>
                <a:cs typeface="Arial"/>
              </a:rPr>
              <a:t>.U3 Temperature, pH and substrate concentration affect the rate of activity of enzymes</a:t>
            </a:r>
            <a:r>
              <a:rPr lang="en-US" sz="1600" dirty="0" smtClean="0">
                <a:latin typeface="Arial"/>
                <a:cs typeface="Arial"/>
              </a:rPr>
              <a:t>.</a:t>
            </a:r>
            <a:endParaRPr lang="en-US" sz="1600" dirty="0"/>
          </a:p>
        </p:txBody>
      </p:sp>
      <p:sp>
        <p:nvSpPr>
          <p:cNvPr id="3" name="Content Placeholder 2"/>
          <p:cNvSpPr>
            <a:spLocks noGrp="1"/>
          </p:cNvSpPr>
          <p:nvPr>
            <p:ph idx="1"/>
          </p:nvPr>
        </p:nvSpPr>
        <p:spPr>
          <a:xfrm>
            <a:off x="2656947" y="3239484"/>
            <a:ext cx="5723466" cy="3237515"/>
          </a:xfrm>
          <a:noFill/>
          <a:ln>
            <a:noFill/>
          </a:ln>
          <a:effectLst/>
        </p:spPr>
        <p:txBody>
          <a:bodyPr>
            <a:noAutofit/>
          </a:bodyPr>
          <a:lstStyle/>
          <a:p>
            <a:r>
              <a:rPr lang="en-US" sz="1800" dirty="0"/>
              <a:t>Changing the pH will alter the charge of the enzyme, which in turn will protein solubility and may change the shape of the molecule</a:t>
            </a:r>
          </a:p>
          <a:p>
            <a:r>
              <a:rPr lang="en-US" sz="1800" dirty="0"/>
              <a:t>Changing the shape or charge of the active site will diminish its ability to bind to the substrate, </a:t>
            </a:r>
            <a:r>
              <a:rPr lang="en-US" sz="1800" dirty="0" smtClean="0"/>
              <a:t>halting enzyme </a:t>
            </a:r>
            <a:r>
              <a:rPr lang="en-US" sz="1800" dirty="0"/>
              <a:t>function</a:t>
            </a:r>
          </a:p>
          <a:p>
            <a:r>
              <a:rPr lang="en-US" sz="1800" dirty="0"/>
              <a:t>Enzymes have an optimum pH </a:t>
            </a:r>
            <a:r>
              <a:rPr lang="en-US" sz="1800" dirty="0" smtClean="0"/>
              <a:t>and </a:t>
            </a:r>
            <a:r>
              <a:rPr lang="en-US" sz="1800" dirty="0"/>
              <a:t>moving outside of this range will always result in a diminished rate of </a:t>
            </a:r>
            <a:r>
              <a:rPr lang="en-US" sz="1800" dirty="0" smtClean="0"/>
              <a:t>reaction</a:t>
            </a:r>
          </a:p>
          <a:p>
            <a:r>
              <a:rPr lang="en-US" sz="1800" dirty="0" smtClean="0"/>
              <a:t>Different enzymes may have a different optimum pH ranges</a:t>
            </a:r>
            <a:endParaRPr lang="en-US" sz="1800" dirty="0"/>
          </a:p>
        </p:txBody>
      </p:sp>
      <p:pic>
        <p:nvPicPr>
          <p:cNvPr id="4" name="Picture 3"/>
          <p:cNvPicPr>
            <a:picLocks noChangeAspect="1"/>
          </p:cNvPicPr>
          <p:nvPr/>
        </p:nvPicPr>
        <p:blipFill>
          <a:blip r:embed="rId2"/>
          <a:stretch>
            <a:fillRect/>
          </a:stretch>
        </p:blipFill>
        <p:spPr>
          <a:xfrm>
            <a:off x="266700" y="791748"/>
            <a:ext cx="4114800" cy="2447737"/>
          </a:xfrm>
          <a:prstGeom prst="rect">
            <a:avLst/>
          </a:prstGeom>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pic>
        <p:nvPicPr>
          <p:cNvPr id="6" name="Picture 5">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2695" y="6540361"/>
            <a:ext cx="1751305" cy="317639"/>
          </a:xfrm>
          <a:prstGeom prst="rect">
            <a:avLst/>
          </a:prstGeom>
        </p:spPr>
      </p:pic>
    </p:spTree>
    <p:extLst>
      <p:ext uri="{BB962C8B-B14F-4D97-AF65-F5344CB8AC3E}">
        <p14:creationId xmlns:p14="http://schemas.microsoft.com/office/powerpoint/2010/main" val="237005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63538"/>
          </a:xfrm>
        </p:spPr>
        <p:txBody>
          <a:bodyPr>
            <a:noAutofit/>
          </a:bodyPr>
          <a:lstStyle/>
          <a:p>
            <a:r>
              <a:rPr lang="en-US" sz="1600" dirty="0" smtClean="0">
                <a:latin typeface="Arial"/>
                <a:cs typeface="Arial"/>
              </a:rPr>
              <a:t>2.5</a:t>
            </a:r>
            <a:r>
              <a:rPr lang="en-US" sz="1600" dirty="0">
                <a:latin typeface="Arial"/>
                <a:cs typeface="Arial"/>
              </a:rPr>
              <a:t>.U3 Temperature, pH and substrate concentration affect the rate of activity of enzymes</a:t>
            </a:r>
            <a:r>
              <a:rPr lang="en-US" sz="1600" dirty="0" smtClean="0">
                <a:latin typeface="Arial"/>
                <a:cs typeface="Arial"/>
              </a:rPr>
              <a:t>.</a:t>
            </a:r>
            <a:endParaRPr lang="en-US" sz="1600" dirty="0"/>
          </a:p>
        </p:txBody>
      </p:sp>
      <p:pic>
        <p:nvPicPr>
          <p:cNvPr id="5" name="Picture 4" descr="Screen Shot 2014-07-15 at 19.17.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860154"/>
            <a:ext cx="7683500" cy="4867128"/>
          </a:xfrm>
          <a:prstGeom prst="rect">
            <a:avLst/>
          </a:prstGeom>
        </p:spPr>
      </p:pic>
      <p:pic>
        <p:nvPicPr>
          <p:cNvPr id="6" name="Picture 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Tree>
    <p:extLst>
      <p:ext uri="{BB962C8B-B14F-4D97-AF65-F5344CB8AC3E}">
        <p14:creationId xmlns:p14="http://schemas.microsoft.com/office/powerpoint/2010/main" val="21655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38700" y="3641930"/>
            <a:ext cx="4292599" cy="3043430"/>
          </a:xfrm>
          <a:prstGeom prst="rect">
            <a:avLst/>
          </a:prstGeom>
        </p:spPr>
      </p:pic>
      <p:sp>
        <p:nvSpPr>
          <p:cNvPr id="2" name="Title 1"/>
          <p:cNvSpPr>
            <a:spLocks noGrp="1"/>
          </p:cNvSpPr>
          <p:nvPr>
            <p:ph type="title"/>
          </p:nvPr>
        </p:nvSpPr>
        <p:spPr>
          <a:xfrm>
            <a:off x="0" y="4762"/>
            <a:ext cx="9144000" cy="439738"/>
          </a:xfrm>
        </p:spPr>
        <p:txBody>
          <a:bodyPr>
            <a:noAutofit/>
          </a:bodyPr>
          <a:lstStyle/>
          <a:p>
            <a:r>
              <a:rPr lang="en-US" sz="1600" dirty="0" smtClean="0">
                <a:latin typeface="Arial"/>
                <a:cs typeface="Arial"/>
              </a:rPr>
              <a:t>2.5.U5 </a:t>
            </a:r>
            <a:r>
              <a:rPr lang="en-US" sz="1600" dirty="0">
                <a:solidFill>
                  <a:srgbClr val="000000"/>
                </a:solidFill>
                <a:latin typeface="Arial"/>
                <a:cs typeface="Arial"/>
              </a:rPr>
              <a:t>Immobilized enzymes are widely used in industry</a:t>
            </a:r>
            <a:r>
              <a:rPr lang="en-US" sz="1600" dirty="0" smtClean="0">
                <a:solidFill>
                  <a:srgbClr val="000000"/>
                </a:solidFill>
                <a:latin typeface="Arial"/>
                <a:cs typeface="Arial"/>
              </a:rPr>
              <a:t>.</a:t>
            </a:r>
            <a:endParaRPr lang="en-US" sz="1600" dirty="0">
              <a:latin typeface="Arial"/>
              <a:cs typeface="Arial"/>
            </a:endParaRPr>
          </a:p>
        </p:txBody>
      </p:sp>
      <p:sp>
        <p:nvSpPr>
          <p:cNvPr id="4" name="Rectangle 3"/>
          <p:cNvSpPr/>
          <p:nvPr/>
        </p:nvSpPr>
        <p:spPr>
          <a:xfrm>
            <a:off x="114300" y="533400"/>
            <a:ext cx="5981623" cy="461665"/>
          </a:xfrm>
          <a:prstGeom prst="rect">
            <a:avLst/>
          </a:prstGeom>
          <a:solidFill>
            <a:schemeClr val="accent1">
              <a:lumMod val="20000"/>
              <a:lumOff val="80000"/>
            </a:schemeClr>
          </a:solidFill>
        </p:spPr>
        <p:txBody>
          <a:bodyPr wrap="square">
            <a:spAutoFit/>
          </a:bodyPr>
          <a:lstStyle/>
          <a:p>
            <a:r>
              <a:rPr lang="en-US" sz="2400" dirty="0" smtClean="0"/>
              <a:t>Common uses of enzymes in industry include:</a:t>
            </a:r>
          </a:p>
        </p:txBody>
      </p:sp>
      <p:sp>
        <p:nvSpPr>
          <p:cNvPr id="6" name="Rectangle 5"/>
          <p:cNvSpPr/>
          <p:nvPr/>
        </p:nvSpPr>
        <p:spPr>
          <a:xfrm>
            <a:off x="254000" y="6611779"/>
            <a:ext cx="8890000" cy="246221"/>
          </a:xfrm>
          <a:prstGeom prst="rect">
            <a:avLst/>
          </a:prstGeom>
        </p:spPr>
        <p:txBody>
          <a:bodyPr wrap="square">
            <a:spAutoFit/>
          </a:bodyPr>
          <a:lstStyle/>
          <a:p>
            <a:pPr algn="r"/>
            <a:r>
              <a:rPr lang="en-US" sz="1000" dirty="0">
                <a:hlinkClick r:id="rId3"/>
              </a:rPr>
              <a:t>http://</a:t>
            </a:r>
            <a:r>
              <a:rPr lang="en-US" sz="1000" dirty="0" err="1">
                <a:hlinkClick r:id="rId3"/>
              </a:rPr>
              <a:t>pubs.rsc.org</a:t>
            </a:r>
            <a:r>
              <a:rPr lang="en-US" sz="1000" dirty="0">
                <a:hlinkClick r:id="rId3"/>
              </a:rPr>
              <a:t>/services/images/</a:t>
            </a:r>
            <a:r>
              <a:rPr lang="en-US" sz="1000" dirty="0" err="1">
                <a:hlinkClick r:id="rId3"/>
              </a:rPr>
              <a:t>RSCpubs.ePlatform.Service.FreeContent.ImageService.svc</a:t>
            </a:r>
            <a:r>
              <a:rPr lang="en-US" sz="1000" dirty="0">
                <a:hlinkClick r:id="rId3"/>
              </a:rPr>
              <a:t>/</a:t>
            </a:r>
            <a:r>
              <a:rPr lang="en-US" sz="1000" dirty="0" err="1">
                <a:hlinkClick r:id="rId3"/>
              </a:rPr>
              <a:t>ImageService</a:t>
            </a:r>
            <a:r>
              <a:rPr lang="en-US" sz="1000" dirty="0">
                <a:hlinkClick r:id="rId3"/>
              </a:rPr>
              <a:t>/</a:t>
            </a:r>
            <a:r>
              <a:rPr lang="en-US" sz="1000" dirty="0" err="1">
                <a:hlinkClick r:id="rId3"/>
              </a:rPr>
              <a:t>Articleimage</a:t>
            </a:r>
            <a:r>
              <a:rPr lang="en-US" sz="1000" dirty="0">
                <a:hlinkClick r:id="rId3"/>
              </a:rPr>
              <a:t>/2013/CS/c3cs35506c/c3cs35506c-f1.gif</a:t>
            </a:r>
            <a:endParaRPr lang="en-US" sz="1000" dirty="0"/>
          </a:p>
        </p:txBody>
      </p:sp>
      <p:sp>
        <p:nvSpPr>
          <p:cNvPr id="7" name="Rectangle 6"/>
          <p:cNvSpPr/>
          <p:nvPr/>
        </p:nvSpPr>
        <p:spPr>
          <a:xfrm>
            <a:off x="0" y="1123771"/>
            <a:ext cx="3403600" cy="923330"/>
          </a:xfrm>
          <a:prstGeom prst="rect">
            <a:avLst/>
          </a:prstGeom>
          <a:solidFill>
            <a:schemeClr val="accent1">
              <a:lumMod val="20000"/>
              <a:lumOff val="80000"/>
            </a:schemeClr>
          </a:solidFill>
        </p:spPr>
        <p:txBody>
          <a:bodyPr wrap="square">
            <a:spAutoFit/>
          </a:bodyPr>
          <a:lstStyle/>
          <a:p>
            <a:r>
              <a:rPr lang="en-US" b="1" dirty="0" smtClean="0"/>
              <a:t>Detergents</a:t>
            </a:r>
            <a:r>
              <a:rPr lang="en-US" dirty="0" smtClean="0"/>
              <a:t> </a:t>
            </a:r>
            <a:r>
              <a:rPr lang="en-US" dirty="0"/>
              <a:t>contain </a:t>
            </a:r>
            <a:r>
              <a:rPr lang="en-US" dirty="0" smtClean="0"/>
              <a:t>proteases</a:t>
            </a:r>
            <a:r>
              <a:rPr lang="en-US" dirty="0"/>
              <a:t> </a:t>
            </a:r>
            <a:r>
              <a:rPr lang="en-US" dirty="0" smtClean="0"/>
              <a:t>and </a:t>
            </a:r>
            <a:r>
              <a:rPr lang="en-US" dirty="0"/>
              <a:t>lipases to help breakdown </a:t>
            </a:r>
            <a:r>
              <a:rPr lang="en-US" dirty="0" smtClean="0"/>
              <a:t>protein and </a:t>
            </a:r>
            <a:r>
              <a:rPr lang="en-US" dirty="0"/>
              <a:t>fat </a:t>
            </a:r>
            <a:r>
              <a:rPr lang="en-US" dirty="0" smtClean="0"/>
              <a:t>stains</a:t>
            </a:r>
            <a:endParaRPr lang="en-US" dirty="0"/>
          </a:p>
        </p:txBody>
      </p:sp>
      <p:sp>
        <p:nvSpPr>
          <p:cNvPr id="8" name="Rectangle 7"/>
          <p:cNvSpPr/>
          <p:nvPr/>
        </p:nvSpPr>
        <p:spPr>
          <a:xfrm>
            <a:off x="0" y="3264495"/>
            <a:ext cx="4978400" cy="923330"/>
          </a:xfrm>
          <a:prstGeom prst="rect">
            <a:avLst/>
          </a:prstGeom>
          <a:solidFill>
            <a:schemeClr val="accent1">
              <a:lumMod val="20000"/>
              <a:lumOff val="80000"/>
            </a:schemeClr>
          </a:solidFill>
        </p:spPr>
        <p:txBody>
          <a:bodyPr wrap="square">
            <a:spAutoFit/>
          </a:bodyPr>
          <a:lstStyle/>
          <a:p>
            <a:r>
              <a:rPr lang="en-US" dirty="0" smtClean="0"/>
              <a:t>In the </a:t>
            </a:r>
            <a:r>
              <a:rPr lang="en-US" b="1" dirty="0"/>
              <a:t>t</a:t>
            </a:r>
            <a:r>
              <a:rPr lang="en-US" b="1" dirty="0" smtClean="0"/>
              <a:t>extiles</a:t>
            </a:r>
            <a:r>
              <a:rPr lang="en-US" dirty="0" smtClean="0"/>
              <a:t> industry enzymes </a:t>
            </a:r>
            <a:r>
              <a:rPr lang="en-US" dirty="0"/>
              <a:t>help in the processing of </a:t>
            </a:r>
            <a:r>
              <a:rPr lang="en-US" dirty="0" err="1"/>
              <a:t>fibres</a:t>
            </a:r>
            <a:r>
              <a:rPr lang="en-US" dirty="0"/>
              <a:t>, e.g. polishing cloth to make it appear more shiny</a:t>
            </a:r>
          </a:p>
        </p:txBody>
      </p:sp>
      <p:sp>
        <p:nvSpPr>
          <p:cNvPr id="9" name="Rectangle 8"/>
          <p:cNvSpPr/>
          <p:nvPr/>
        </p:nvSpPr>
        <p:spPr>
          <a:xfrm>
            <a:off x="0" y="2231767"/>
            <a:ext cx="3594100" cy="923330"/>
          </a:xfrm>
          <a:prstGeom prst="rect">
            <a:avLst/>
          </a:prstGeom>
          <a:solidFill>
            <a:schemeClr val="accent1">
              <a:lumMod val="20000"/>
              <a:lumOff val="80000"/>
            </a:schemeClr>
          </a:solidFill>
        </p:spPr>
        <p:txBody>
          <a:bodyPr wrap="square">
            <a:spAutoFit/>
          </a:bodyPr>
          <a:lstStyle/>
          <a:p>
            <a:r>
              <a:rPr lang="en-US" dirty="0" smtClean="0"/>
              <a:t>Enzymes </a:t>
            </a:r>
            <a:r>
              <a:rPr lang="en-US" dirty="0"/>
              <a:t>are used to breakdown the starch in grains into </a:t>
            </a:r>
            <a:r>
              <a:rPr lang="en-US" b="1" dirty="0" smtClean="0"/>
              <a:t>biofuels</a:t>
            </a:r>
            <a:r>
              <a:rPr lang="en-US" dirty="0" smtClean="0"/>
              <a:t> </a:t>
            </a:r>
            <a:r>
              <a:rPr lang="en-US" dirty="0"/>
              <a:t>that can be combusted</a:t>
            </a:r>
          </a:p>
        </p:txBody>
      </p:sp>
      <p:sp>
        <p:nvSpPr>
          <p:cNvPr id="10" name="Rectangle 9"/>
          <p:cNvSpPr/>
          <p:nvPr/>
        </p:nvSpPr>
        <p:spPr>
          <a:xfrm>
            <a:off x="0" y="4326930"/>
            <a:ext cx="4572000" cy="923330"/>
          </a:xfrm>
          <a:prstGeom prst="rect">
            <a:avLst/>
          </a:prstGeom>
          <a:solidFill>
            <a:schemeClr val="accent1">
              <a:lumMod val="20000"/>
              <a:lumOff val="80000"/>
            </a:schemeClr>
          </a:solidFill>
        </p:spPr>
        <p:txBody>
          <a:bodyPr>
            <a:spAutoFit/>
          </a:bodyPr>
          <a:lstStyle/>
          <a:p>
            <a:r>
              <a:rPr lang="en-US" dirty="0"/>
              <a:t>In the </a:t>
            </a:r>
            <a:r>
              <a:rPr lang="en-US" b="1" dirty="0"/>
              <a:t>brewing </a:t>
            </a:r>
            <a:r>
              <a:rPr lang="en-US" dirty="0"/>
              <a:t>industry</a:t>
            </a:r>
            <a:r>
              <a:rPr lang="en-US" b="1" dirty="0"/>
              <a:t> </a:t>
            </a:r>
            <a:r>
              <a:rPr lang="en-US" dirty="0"/>
              <a:t>enzymes help a number of processes including the clarification of the beer</a:t>
            </a:r>
          </a:p>
        </p:txBody>
      </p:sp>
      <p:sp>
        <p:nvSpPr>
          <p:cNvPr id="11" name="Rectangle 10"/>
          <p:cNvSpPr/>
          <p:nvPr/>
        </p:nvSpPr>
        <p:spPr>
          <a:xfrm>
            <a:off x="3797300" y="1085671"/>
            <a:ext cx="5346700" cy="1754327"/>
          </a:xfrm>
          <a:prstGeom prst="rect">
            <a:avLst/>
          </a:prstGeom>
          <a:solidFill>
            <a:schemeClr val="accent1">
              <a:lumMod val="20000"/>
              <a:lumOff val="80000"/>
            </a:schemeClr>
          </a:solidFill>
        </p:spPr>
        <p:txBody>
          <a:bodyPr wrap="square">
            <a:spAutoFit/>
          </a:bodyPr>
          <a:lstStyle/>
          <a:p>
            <a:r>
              <a:rPr lang="en-US" dirty="0"/>
              <a:t>Enzymes are widely used in the </a:t>
            </a:r>
            <a:r>
              <a:rPr lang="en-US" b="1" dirty="0"/>
              <a:t>food</a:t>
            </a:r>
            <a:r>
              <a:rPr lang="en-US" dirty="0"/>
              <a:t> industry, e.g.</a:t>
            </a:r>
          </a:p>
          <a:p>
            <a:pPr marL="285750" indent="-285750">
              <a:buFont typeface="Arial"/>
              <a:buChar char="•"/>
            </a:pPr>
            <a:r>
              <a:rPr lang="en-US" dirty="0"/>
              <a:t>fruit juice, pectin to increase the juice yield from fruit</a:t>
            </a:r>
          </a:p>
          <a:p>
            <a:pPr marL="285750" indent="-285750">
              <a:buFont typeface="Arial"/>
              <a:buChar char="•"/>
            </a:pPr>
            <a:r>
              <a:rPr lang="en-US" dirty="0"/>
              <a:t>Fructose is used as a sweetener, it is converted from glucose by </a:t>
            </a:r>
            <a:r>
              <a:rPr lang="en-US" dirty="0" err="1"/>
              <a:t>isomerase</a:t>
            </a:r>
            <a:endParaRPr lang="en-US" dirty="0"/>
          </a:p>
          <a:p>
            <a:pPr marL="285750" indent="-285750">
              <a:buFont typeface="Arial"/>
              <a:buChar char="•"/>
            </a:pPr>
            <a:r>
              <a:rPr lang="en-US" dirty="0"/>
              <a:t>Rennin is used to help in cheese production</a:t>
            </a:r>
          </a:p>
        </p:txBody>
      </p:sp>
      <p:sp>
        <p:nvSpPr>
          <p:cNvPr id="12" name="Rectangle 11"/>
          <p:cNvSpPr/>
          <p:nvPr/>
        </p:nvSpPr>
        <p:spPr>
          <a:xfrm>
            <a:off x="12700" y="5388154"/>
            <a:ext cx="4559300" cy="1200329"/>
          </a:xfrm>
          <a:prstGeom prst="rect">
            <a:avLst/>
          </a:prstGeom>
          <a:solidFill>
            <a:schemeClr val="accent1">
              <a:lumMod val="20000"/>
              <a:lumOff val="80000"/>
            </a:schemeClr>
          </a:solidFill>
        </p:spPr>
        <p:txBody>
          <a:bodyPr wrap="square">
            <a:spAutoFit/>
          </a:bodyPr>
          <a:lstStyle/>
          <a:p>
            <a:r>
              <a:rPr lang="en-US" dirty="0" smtClean="0"/>
              <a:t>In </a:t>
            </a:r>
            <a:r>
              <a:rPr lang="en-US" b="1" dirty="0" smtClean="0"/>
              <a:t>Medicine </a:t>
            </a:r>
            <a:r>
              <a:rPr lang="en-US" b="1" dirty="0"/>
              <a:t>&amp; </a:t>
            </a:r>
            <a:r>
              <a:rPr lang="en-US" b="1" dirty="0" smtClean="0"/>
              <a:t>Biotechnology</a:t>
            </a:r>
            <a:r>
              <a:rPr lang="en-US" dirty="0" smtClean="0"/>
              <a:t> </a:t>
            </a:r>
            <a:r>
              <a:rPr lang="en-US" dirty="0"/>
              <a:t>enzymes are widely used in everything from </a:t>
            </a:r>
            <a:r>
              <a:rPr lang="en-US" dirty="0" smtClean="0"/>
              <a:t>diagnostic tests </a:t>
            </a:r>
            <a:r>
              <a:rPr lang="en-US" dirty="0"/>
              <a:t>tests to </a:t>
            </a:r>
            <a:r>
              <a:rPr lang="en-US" dirty="0" smtClean="0"/>
              <a:t>contact lens cleaners to cutting </a:t>
            </a:r>
            <a:r>
              <a:rPr lang="en-US" dirty="0"/>
              <a:t>DNA in genetic engineering</a:t>
            </a:r>
            <a:r>
              <a:rPr lang="en-US" dirty="0" smtClean="0"/>
              <a:t>.</a:t>
            </a:r>
            <a:endParaRPr lang="en-US" dirty="0"/>
          </a:p>
        </p:txBody>
      </p:sp>
      <p:sp>
        <p:nvSpPr>
          <p:cNvPr id="13" name="Rectangle 12"/>
          <p:cNvSpPr/>
          <p:nvPr/>
        </p:nvSpPr>
        <p:spPr>
          <a:xfrm>
            <a:off x="5715000" y="2916793"/>
            <a:ext cx="3429000" cy="646331"/>
          </a:xfrm>
          <a:prstGeom prst="rect">
            <a:avLst/>
          </a:prstGeom>
          <a:solidFill>
            <a:schemeClr val="accent1">
              <a:lumMod val="20000"/>
              <a:lumOff val="80000"/>
            </a:schemeClr>
          </a:solidFill>
        </p:spPr>
        <p:txBody>
          <a:bodyPr wrap="square">
            <a:spAutoFit/>
          </a:bodyPr>
          <a:lstStyle/>
          <a:p>
            <a:r>
              <a:rPr lang="en-US" b="1" dirty="0"/>
              <a:t>Paper</a:t>
            </a:r>
            <a:r>
              <a:rPr lang="en-US" dirty="0"/>
              <a:t> production </a:t>
            </a:r>
            <a:r>
              <a:rPr lang="en-US" dirty="0" smtClean="0"/>
              <a:t>uses enzymes to helping in the pulping of wood</a:t>
            </a:r>
            <a:endParaRPr lang="en-US" dirty="0"/>
          </a:p>
        </p:txBody>
      </p:sp>
    </p:spTree>
    <p:extLst>
      <p:ext uri="{BB962C8B-B14F-4D97-AF65-F5344CB8AC3E}">
        <p14:creationId xmlns:p14="http://schemas.microsoft.com/office/powerpoint/2010/main" val="147353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88938"/>
          </a:xfrm>
        </p:spPr>
        <p:txBody>
          <a:bodyPr>
            <a:noAutofit/>
          </a:bodyPr>
          <a:lstStyle/>
          <a:p>
            <a:r>
              <a:rPr lang="en-US" sz="1600" dirty="0" smtClean="0">
                <a:latin typeface="Arial"/>
                <a:cs typeface="Arial"/>
              </a:rPr>
              <a:t>2.5.U5 </a:t>
            </a:r>
            <a:r>
              <a:rPr lang="en-US" sz="1600" dirty="0">
                <a:solidFill>
                  <a:srgbClr val="000000"/>
                </a:solidFill>
                <a:latin typeface="Arial"/>
                <a:cs typeface="Arial"/>
              </a:rPr>
              <a:t>Immobilized enzymes are widely used in industry</a:t>
            </a:r>
            <a:r>
              <a:rPr lang="en-US" sz="1600" dirty="0" smtClean="0">
                <a:solidFill>
                  <a:srgbClr val="000000"/>
                </a:solidFill>
                <a:latin typeface="Arial"/>
                <a:cs typeface="Arial"/>
              </a:rPr>
              <a:t>.</a:t>
            </a:r>
            <a:endParaRPr lang="en-US" sz="1600" dirty="0">
              <a:latin typeface="Arial"/>
              <a:cs typeface="Arial"/>
            </a:endParaRPr>
          </a:p>
        </p:txBody>
      </p:sp>
      <p:sp>
        <p:nvSpPr>
          <p:cNvPr id="6" name="Rectangle 5"/>
          <p:cNvSpPr/>
          <p:nvPr/>
        </p:nvSpPr>
        <p:spPr>
          <a:xfrm>
            <a:off x="254000" y="6611779"/>
            <a:ext cx="8890000" cy="246221"/>
          </a:xfrm>
          <a:prstGeom prst="rect">
            <a:avLst/>
          </a:prstGeom>
        </p:spPr>
        <p:txBody>
          <a:bodyPr wrap="square">
            <a:spAutoFit/>
          </a:bodyPr>
          <a:lstStyle/>
          <a:p>
            <a:pPr algn="r"/>
            <a:r>
              <a:rPr lang="en-US" sz="1000" dirty="0">
                <a:hlinkClick r:id="rId2"/>
              </a:rPr>
              <a:t>http://</a:t>
            </a:r>
            <a:r>
              <a:rPr lang="en-US" sz="1000" dirty="0" err="1">
                <a:hlinkClick r:id="rId2"/>
              </a:rPr>
              <a:t>pubs.rsc.org</a:t>
            </a:r>
            <a:r>
              <a:rPr lang="en-US" sz="1000" dirty="0">
                <a:hlinkClick r:id="rId2"/>
              </a:rPr>
              <a:t>/services/images/</a:t>
            </a:r>
            <a:r>
              <a:rPr lang="en-US" sz="1000" dirty="0" err="1">
                <a:hlinkClick r:id="rId2"/>
              </a:rPr>
              <a:t>RSCpubs.ePlatform.Service.FreeContent.ImageService.svc</a:t>
            </a:r>
            <a:r>
              <a:rPr lang="en-US" sz="1000" dirty="0">
                <a:hlinkClick r:id="rId2"/>
              </a:rPr>
              <a:t>/</a:t>
            </a:r>
            <a:r>
              <a:rPr lang="en-US" sz="1000" dirty="0" err="1">
                <a:hlinkClick r:id="rId2"/>
              </a:rPr>
              <a:t>ImageService</a:t>
            </a:r>
            <a:r>
              <a:rPr lang="en-US" sz="1000" dirty="0">
                <a:hlinkClick r:id="rId2"/>
              </a:rPr>
              <a:t>/</a:t>
            </a:r>
            <a:r>
              <a:rPr lang="en-US" sz="1000" dirty="0" err="1">
                <a:hlinkClick r:id="rId2"/>
              </a:rPr>
              <a:t>Articleimage</a:t>
            </a:r>
            <a:r>
              <a:rPr lang="en-US" sz="1000" dirty="0">
                <a:hlinkClick r:id="rId2"/>
              </a:rPr>
              <a:t>/2013/CS/c3cs35506c/c3cs35506c-f1.gif</a:t>
            </a:r>
            <a:endParaRPr lang="en-US" sz="1000" dirty="0"/>
          </a:p>
        </p:txBody>
      </p:sp>
      <p:pic>
        <p:nvPicPr>
          <p:cNvPr id="8" name="Picture 7"/>
          <p:cNvPicPr>
            <a:picLocks noChangeAspect="1"/>
          </p:cNvPicPr>
          <p:nvPr/>
        </p:nvPicPr>
        <p:blipFill>
          <a:blip r:embed="rId3"/>
          <a:stretch>
            <a:fillRect/>
          </a:stretch>
        </p:blipFill>
        <p:spPr>
          <a:xfrm>
            <a:off x="4838700" y="3641930"/>
            <a:ext cx="4292599" cy="3043430"/>
          </a:xfrm>
          <a:prstGeom prst="rect">
            <a:avLst/>
          </a:prstGeom>
        </p:spPr>
      </p:pic>
      <p:sp>
        <p:nvSpPr>
          <p:cNvPr id="3" name="Rectangle 2"/>
          <p:cNvSpPr/>
          <p:nvPr/>
        </p:nvSpPr>
        <p:spPr>
          <a:xfrm>
            <a:off x="165100" y="485765"/>
            <a:ext cx="7998036" cy="3231654"/>
          </a:xfrm>
          <a:prstGeom prst="rect">
            <a:avLst/>
          </a:prstGeom>
          <a:noFill/>
          <a:ln>
            <a:noFill/>
          </a:ln>
        </p:spPr>
        <p:txBody>
          <a:bodyPr wrap="square">
            <a:spAutoFit/>
          </a:bodyPr>
          <a:lstStyle/>
          <a:p>
            <a:r>
              <a:rPr lang="en-US" dirty="0" smtClean="0"/>
              <a:t>Advantages of enzyme immobilization:</a:t>
            </a:r>
          </a:p>
          <a:p>
            <a:pPr marL="285750" indent="-285750">
              <a:buFont typeface="Arial"/>
              <a:buChar char="•"/>
            </a:pPr>
            <a:r>
              <a:rPr lang="en-US" sz="2400" b="1" dirty="0" smtClean="0"/>
              <a:t>C</a:t>
            </a:r>
            <a:r>
              <a:rPr lang="en-US" dirty="0" smtClean="0"/>
              <a:t>oncentration of substrate can be increased as the enzyme is not dissolved – this increases the rate of reaction</a:t>
            </a:r>
          </a:p>
          <a:p>
            <a:pPr marL="285750" indent="-285750">
              <a:buFont typeface="Arial"/>
              <a:buChar char="•"/>
            </a:pPr>
            <a:r>
              <a:rPr lang="en-US" sz="2400" b="1" dirty="0" smtClean="0"/>
              <a:t>R</a:t>
            </a:r>
            <a:r>
              <a:rPr lang="en-US" dirty="0" smtClean="0"/>
              <a:t>ecycled enzymes can be used many times, immobilized enzymes are easy to separate from the reaction mixture, resulting in a cost saving.</a:t>
            </a:r>
          </a:p>
          <a:p>
            <a:pPr marL="285750" indent="-285750">
              <a:buFont typeface="Arial"/>
              <a:buChar char="•"/>
            </a:pPr>
            <a:r>
              <a:rPr lang="en-US" b="1" dirty="0"/>
              <a:t>o</a:t>
            </a:r>
            <a:endParaRPr lang="en-US" b="1" dirty="0" smtClean="0"/>
          </a:p>
          <a:p>
            <a:pPr marL="285750" indent="-285750">
              <a:buFont typeface="Arial"/>
              <a:buChar char="•"/>
            </a:pPr>
            <a:r>
              <a:rPr lang="en-US" sz="2400" b="1" dirty="0" smtClean="0"/>
              <a:t>S</a:t>
            </a:r>
            <a:r>
              <a:rPr lang="en-US" dirty="0" smtClean="0"/>
              <a:t>eparation of the products is straight forward (this also means that the the reaction can stopped at the correct time).</a:t>
            </a:r>
          </a:p>
          <a:p>
            <a:pPr marL="285750" indent="-285750">
              <a:buFont typeface="Arial"/>
              <a:buChar char="•"/>
            </a:pPr>
            <a:r>
              <a:rPr lang="en-US" sz="2400" b="1" dirty="0" smtClean="0"/>
              <a:t>S</a:t>
            </a:r>
            <a:r>
              <a:rPr lang="en-US" dirty="0" smtClean="0"/>
              <a:t>tability of the enzyme to changes in temperature and pH is increased reducing the rate of degradation, again resulting in a cost saving.</a:t>
            </a:r>
          </a:p>
        </p:txBody>
      </p:sp>
      <p:sp>
        <p:nvSpPr>
          <p:cNvPr id="9" name="Rectangle 8"/>
          <p:cNvSpPr/>
          <p:nvPr/>
        </p:nvSpPr>
        <p:spPr>
          <a:xfrm>
            <a:off x="215900" y="4012484"/>
            <a:ext cx="4445000" cy="2031325"/>
          </a:xfrm>
          <a:prstGeom prst="rect">
            <a:avLst/>
          </a:prstGeom>
          <a:solidFill>
            <a:srgbClr val="FFFFFF"/>
          </a:solidFill>
          <a:ln>
            <a:solidFill>
              <a:schemeClr val="tx1"/>
            </a:solidFill>
          </a:ln>
          <a:effectLst/>
        </p:spPr>
        <p:txBody>
          <a:bodyPr wrap="square">
            <a:spAutoFit/>
          </a:bodyPr>
          <a:lstStyle/>
          <a:p>
            <a:r>
              <a:rPr lang="en-US" dirty="0" smtClean="0"/>
              <a:t>Enzymes </a:t>
            </a:r>
            <a:r>
              <a:rPr lang="en-US" dirty="0"/>
              <a:t>used in industry are usually </a:t>
            </a:r>
            <a:r>
              <a:rPr lang="en-US" dirty="0" smtClean="0"/>
              <a:t>immobilized. They are attached to a material so that their movement is restricted. Common ways of doing this are:</a:t>
            </a:r>
          </a:p>
          <a:p>
            <a:pPr marL="285750" indent="-285750">
              <a:buFont typeface="Arial"/>
              <a:buChar char="•"/>
            </a:pPr>
            <a:r>
              <a:rPr lang="en-US" dirty="0" smtClean="0"/>
              <a:t>Aggregations of enzymes bonded together</a:t>
            </a:r>
          </a:p>
          <a:p>
            <a:pPr marL="285750" indent="-285750">
              <a:buFont typeface="Arial"/>
              <a:buChar char="•"/>
            </a:pPr>
            <a:r>
              <a:rPr lang="en-US" dirty="0" smtClean="0"/>
              <a:t>Attached to surfaces, e.g. glass</a:t>
            </a:r>
          </a:p>
          <a:p>
            <a:pPr marL="285750" indent="-285750">
              <a:buFont typeface="Arial"/>
              <a:buChar char="•"/>
            </a:pPr>
            <a:r>
              <a:rPr lang="en-US" dirty="0" smtClean="0"/>
              <a:t>Entrapped in gels, e.g. alginate gel beads</a:t>
            </a:r>
          </a:p>
        </p:txBody>
      </p:sp>
    </p:spTree>
    <p:extLst>
      <p:ext uri="{BB962C8B-B14F-4D97-AF65-F5344CB8AC3E}">
        <p14:creationId xmlns:p14="http://schemas.microsoft.com/office/powerpoint/2010/main" val="294078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07-15 at 20.05.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544160"/>
            <a:ext cx="8420100" cy="6282918"/>
          </a:xfrm>
          <a:prstGeom prst="rect">
            <a:avLst/>
          </a:prstGeom>
        </p:spPr>
      </p:pic>
      <p:sp>
        <p:nvSpPr>
          <p:cNvPr id="2" name="Title 1"/>
          <p:cNvSpPr>
            <a:spLocks noGrp="1"/>
          </p:cNvSpPr>
          <p:nvPr>
            <p:ph type="title"/>
          </p:nvPr>
        </p:nvSpPr>
        <p:spPr>
          <a:xfrm>
            <a:off x="0" y="4762"/>
            <a:ext cx="9144000" cy="401638"/>
          </a:xfrm>
        </p:spPr>
        <p:txBody>
          <a:bodyPr>
            <a:noAutofit/>
          </a:bodyPr>
          <a:lstStyle/>
          <a:p>
            <a:r>
              <a:rPr lang="en-US" sz="1600" dirty="0" smtClean="0">
                <a:latin typeface="Arial"/>
                <a:cs typeface="Arial"/>
              </a:rPr>
              <a:t>2.5.</a:t>
            </a:r>
            <a:r>
              <a:rPr lang="en-US" sz="1600" dirty="0">
                <a:latin typeface="Arial"/>
                <a:cs typeface="Arial"/>
              </a:rPr>
              <a:t>A1 Methods of production of lactose-free milk and its advantages.</a:t>
            </a:r>
          </a:p>
        </p:txBody>
      </p:sp>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Tree>
    <p:extLst>
      <p:ext uri="{BB962C8B-B14F-4D97-AF65-F5344CB8AC3E}">
        <p14:creationId xmlns:p14="http://schemas.microsoft.com/office/powerpoint/2010/main" val="1881631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77" y="762000"/>
            <a:ext cx="3289300" cy="4889500"/>
          </a:xfrm>
          <a:prstGeom prst="rect">
            <a:avLst/>
          </a:prstGeom>
        </p:spPr>
      </p:pic>
      <p:sp>
        <p:nvSpPr>
          <p:cNvPr id="2" name="Title 1"/>
          <p:cNvSpPr>
            <a:spLocks noGrp="1"/>
          </p:cNvSpPr>
          <p:nvPr>
            <p:ph type="title"/>
          </p:nvPr>
        </p:nvSpPr>
        <p:spPr>
          <a:xfrm>
            <a:off x="0" y="4762"/>
            <a:ext cx="9144000" cy="363538"/>
          </a:xfrm>
        </p:spPr>
        <p:txBody>
          <a:bodyPr>
            <a:noAutofit/>
          </a:bodyPr>
          <a:lstStyle/>
          <a:p>
            <a:r>
              <a:rPr lang="en-US" sz="1600" dirty="0" smtClean="0">
                <a:latin typeface="Arial"/>
                <a:cs typeface="Arial"/>
              </a:rPr>
              <a:t>2.5.</a:t>
            </a:r>
            <a:r>
              <a:rPr lang="en-US" sz="1600" dirty="0">
                <a:latin typeface="Arial"/>
                <a:cs typeface="Arial"/>
              </a:rPr>
              <a:t>A1 Methods of production of lactose-free milk and its advantages.</a:t>
            </a:r>
          </a:p>
        </p:txBody>
      </p:sp>
      <p:pic>
        <p:nvPicPr>
          <p:cNvPr id="6" name="Picture 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2695" y="6540361"/>
            <a:ext cx="1751305" cy="317639"/>
          </a:xfrm>
          <a:prstGeom prst="rect">
            <a:avLst/>
          </a:prstGeom>
        </p:spPr>
      </p:pic>
      <p:sp>
        <p:nvSpPr>
          <p:cNvPr id="3" name="Rectangle 2"/>
          <p:cNvSpPr/>
          <p:nvPr/>
        </p:nvSpPr>
        <p:spPr>
          <a:xfrm>
            <a:off x="3416377" y="3994140"/>
            <a:ext cx="5473700" cy="2308324"/>
          </a:xfrm>
          <a:prstGeom prst="rect">
            <a:avLst/>
          </a:prstGeom>
          <a:ln>
            <a:solidFill>
              <a:srgbClr val="000000"/>
            </a:solidFill>
          </a:ln>
        </p:spPr>
        <p:txBody>
          <a:bodyPr wrap="square">
            <a:spAutoFit/>
          </a:bodyPr>
          <a:lstStyle/>
          <a:p>
            <a:r>
              <a:rPr lang="en-US" sz="1600" dirty="0" smtClean="0"/>
              <a:t>Other uses of lactose free milk:</a:t>
            </a:r>
          </a:p>
          <a:p>
            <a:pPr marL="285750" indent="-285750">
              <a:buFont typeface="Arial"/>
              <a:buChar char="•"/>
            </a:pPr>
            <a:r>
              <a:rPr lang="en-US" sz="1600" dirty="0" smtClean="0"/>
              <a:t>As </a:t>
            </a:r>
            <a:r>
              <a:rPr lang="en-US" sz="1600" dirty="0"/>
              <a:t>a means to increase the sweetness of milk (glucose and </a:t>
            </a:r>
            <a:r>
              <a:rPr lang="en-US" sz="1600" dirty="0" err="1"/>
              <a:t>galactose</a:t>
            </a:r>
            <a:r>
              <a:rPr lang="en-US" sz="1600" dirty="0"/>
              <a:t> are sweeter in </a:t>
            </a:r>
            <a:r>
              <a:rPr lang="en-US" sz="1600" dirty="0" err="1"/>
              <a:t>flavour</a:t>
            </a:r>
            <a:r>
              <a:rPr lang="en-US" sz="1600" dirty="0"/>
              <a:t>), thus negating the need for artificial sweeteners</a:t>
            </a:r>
          </a:p>
          <a:p>
            <a:pPr marL="285750" indent="-285750">
              <a:buFont typeface="Arial"/>
              <a:buChar char="•"/>
            </a:pPr>
            <a:r>
              <a:rPr lang="en-US" sz="1600" dirty="0"/>
              <a:t>As a way of reducing the </a:t>
            </a:r>
            <a:r>
              <a:rPr lang="en-US" sz="1600" dirty="0" err="1"/>
              <a:t>crystallisation</a:t>
            </a:r>
            <a:r>
              <a:rPr lang="en-US" sz="1600" dirty="0"/>
              <a:t> of ice-creams (glucose and </a:t>
            </a:r>
            <a:r>
              <a:rPr lang="en-US" sz="1600" dirty="0" err="1"/>
              <a:t>galactose</a:t>
            </a:r>
            <a:r>
              <a:rPr lang="en-US" sz="1600" dirty="0"/>
              <a:t> are more soluble than lactose)</a:t>
            </a:r>
          </a:p>
          <a:p>
            <a:pPr marL="285750" indent="-285750">
              <a:buFont typeface="Arial"/>
              <a:buChar char="•"/>
            </a:pPr>
            <a:r>
              <a:rPr lang="en-US" sz="1600" dirty="0"/>
              <a:t>As a means of shortening the production time for yogurts or cheese (bacteria ferment glucose and </a:t>
            </a:r>
            <a:r>
              <a:rPr lang="en-US" sz="1600" dirty="0" err="1"/>
              <a:t>galactose</a:t>
            </a:r>
            <a:r>
              <a:rPr lang="en-US" sz="1600" dirty="0"/>
              <a:t> more readily than lactose)</a:t>
            </a:r>
          </a:p>
        </p:txBody>
      </p:sp>
      <p:sp>
        <p:nvSpPr>
          <p:cNvPr id="4" name="Rectangle 3"/>
          <p:cNvSpPr/>
          <p:nvPr/>
        </p:nvSpPr>
        <p:spPr>
          <a:xfrm>
            <a:off x="3416377" y="762000"/>
            <a:ext cx="5029123" cy="2862323"/>
          </a:xfrm>
          <a:prstGeom prst="rect">
            <a:avLst/>
          </a:prstGeom>
        </p:spPr>
        <p:txBody>
          <a:bodyPr wrap="square">
            <a:spAutoFit/>
          </a:bodyPr>
          <a:lstStyle/>
          <a:p>
            <a:r>
              <a:rPr lang="en-US" dirty="0" smtClean="0"/>
              <a:t>Production of Lactose</a:t>
            </a:r>
            <a:r>
              <a:rPr lang="en-US" dirty="0"/>
              <a:t>-free </a:t>
            </a:r>
            <a:r>
              <a:rPr lang="en-US" dirty="0" smtClean="0"/>
              <a:t>milk</a:t>
            </a:r>
          </a:p>
          <a:p>
            <a:pPr marL="285750" indent="-285750">
              <a:buFont typeface="Arial"/>
              <a:buChar char="•"/>
            </a:pPr>
            <a:r>
              <a:rPr lang="en-US" dirty="0" smtClean="0"/>
              <a:t>Lactase obtained from commonly from yeast (bacteria is an alternative)</a:t>
            </a:r>
            <a:endParaRPr lang="en-US" dirty="0"/>
          </a:p>
          <a:p>
            <a:pPr marL="285750" indent="-285750">
              <a:buFont typeface="Arial"/>
              <a:buChar char="•"/>
            </a:pPr>
            <a:r>
              <a:rPr lang="en-US" dirty="0" smtClean="0"/>
              <a:t>Lactase is bound to the surface of alginate beads</a:t>
            </a:r>
            <a:endParaRPr lang="en-US" dirty="0"/>
          </a:p>
          <a:p>
            <a:pPr marL="285750" indent="-285750">
              <a:buFont typeface="Arial"/>
              <a:buChar char="•"/>
            </a:pPr>
            <a:r>
              <a:rPr lang="en-US" dirty="0" smtClean="0"/>
              <a:t>Milk is passed (repeatedly) </a:t>
            </a:r>
            <a:r>
              <a:rPr lang="en-US" dirty="0"/>
              <a:t>over </a:t>
            </a:r>
            <a:r>
              <a:rPr lang="en-US" dirty="0" smtClean="0"/>
              <a:t>the beads</a:t>
            </a:r>
          </a:p>
          <a:p>
            <a:pPr marL="285750" indent="-285750">
              <a:buFont typeface="Arial"/>
              <a:buChar char="•"/>
            </a:pPr>
            <a:r>
              <a:rPr lang="en-US" dirty="0" smtClean="0"/>
              <a:t>The lactose is broken down into glucose and </a:t>
            </a:r>
            <a:r>
              <a:rPr lang="en-US" dirty="0" err="1" smtClean="0"/>
              <a:t>galactose</a:t>
            </a:r>
            <a:endParaRPr lang="en-US" dirty="0" smtClean="0"/>
          </a:p>
          <a:p>
            <a:pPr marL="285750" indent="-285750">
              <a:buFont typeface="Arial"/>
              <a:buChar char="•"/>
            </a:pPr>
            <a:r>
              <a:rPr lang="en-US" dirty="0" smtClean="0"/>
              <a:t>The immobilized enzyme remains to be used again and does not affect the quality of the lactose free milk</a:t>
            </a:r>
            <a:endParaRPr lang="en-US" dirty="0"/>
          </a:p>
        </p:txBody>
      </p:sp>
    </p:spTree>
    <p:extLst>
      <p:ext uri="{BB962C8B-B14F-4D97-AF65-F5344CB8AC3E}">
        <p14:creationId xmlns:p14="http://schemas.microsoft.com/office/powerpoint/2010/main" val="289403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4762"/>
            <a:ext cx="9261132" cy="6853238"/>
          </a:xfrm>
          <a:prstGeom prst="rect">
            <a:avLst/>
          </a:prstGeom>
        </p:spPr>
      </p:pic>
      <p:sp>
        <p:nvSpPr>
          <p:cNvPr id="2" name="Title 1"/>
          <p:cNvSpPr>
            <a:spLocks noGrp="1"/>
          </p:cNvSpPr>
          <p:nvPr>
            <p:ph type="title"/>
          </p:nvPr>
        </p:nvSpPr>
        <p:spPr>
          <a:xfrm>
            <a:off x="0" y="4762"/>
            <a:ext cx="9144000" cy="757238"/>
          </a:xfrm>
        </p:spPr>
        <p:txBody>
          <a:bodyPr>
            <a:noAutofit/>
          </a:bodyPr>
          <a:lstStyle/>
          <a:p>
            <a:r>
              <a:rPr lang="en-US" sz="1600" dirty="0" smtClean="0">
                <a:latin typeface="Arial"/>
                <a:cs typeface="Arial"/>
              </a:rPr>
              <a:t>2.5.S</a:t>
            </a:r>
            <a:r>
              <a:rPr lang="en-US" sz="1600" dirty="0">
                <a:latin typeface="Arial"/>
                <a:cs typeface="Arial"/>
              </a:rPr>
              <a:t>1 Design of experiments to test the effect of temperature, pH and substrate concentration on the activity of enzymes</a:t>
            </a:r>
            <a:r>
              <a:rPr lang="en-US" sz="1600" dirty="0" smtClean="0">
                <a:latin typeface="Arial"/>
                <a:cs typeface="Arial"/>
              </a:rPr>
              <a:t>.</a:t>
            </a:r>
            <a:br>
              <a:rPr lang="en-US" sz="1600" dirty="0" smtClean="0">
                <a:latin typeface="Arial"/>
                <a:cs typeface="Arial"/>
              </a:rPr>
            </a:br>
            <a:r>
              <a:rPr lang="en-US" sz="1600" dirty="0">
                <a:latin typeface="Arial"/>
                <a:cs typeface="Arial"/>
              </a:rPr>
              <a:t>2.5.S2 Experimental investigation of a factor affecting enzyme activity. (Practical 3</a:t>
            </a:r>
            <a:r>
              <a:rPr lang="en-US" sz="1600" dirty="0" smtClean="0">
                <a:latin typeface="Arial"/>
                <a:cs typeface="Arial"/>
              </a:rPr>
              <a:t>)</a:t>
            </a:r>
            <a:endParaRPr lang="en-US" sz="1600" dirty="0">
              <a:latin typeface="Arial"/>
              <a:cs typeface="Arial"/>
            </a:endParaRPr>
          </a:p>
        </p:txBody>
      </p:sp>
      <p:sp>
        <p:nvSpPr>
          <p:cNvPr id="3" name="Rectangle 2"/>
          <p:cNvSpPr/>
          <p:nvPr/>
        </p:nvSpPr>
        <p:spPr>
          <a:xfrm>
            <a:off x="460164" y="3079740"/>
            <a:ext cx="7998036" cy="3416320"/>
          </a:xfrm>
          <a:prstGeom prst="rect">
            <a:avLst/>
          </a:prstGeom>
          <a:solidFill>
            <a:srgbClr val="FFFFFF">
              <a:alpha val="70000"/>
            </a:srgbClr>
          </a:solidFill>
          <a:ln>
            <a:solidFill>
              <a:srgbClr val="000000"/>
            </a:solidFill>
          </a:ln>
        </p:spPr>
        <p:txBody>
          <a:bodyPr wrap="square">
            <a:spAutoFit/>
          </a:bodyPr>
          <a:lstStyle/>
          <a:p>
            <a:r>
              <a:rPr lang="en-US" dirty="0" smtClean="0"/>
              <a:t>Possible research questions, what are you going to investigate (</a:t>
            </a:r>
            <a:r>
              <a:rPr lang="en-US" b="1" dirty="0" smtClean="0"/>
              <a:t>independent variable</a:t>
            </a:r>
            <a:r>
              <a:rPr lang="en-US" dirty="0" smtClean="0"/>
              <a:t>)?</a:t>
            </a:r>
          </a:p>
          <a:p>
            <a:pPr marL="285750" indent="-285750">
              <a:buFont typeface="Arial"/>
              <a:buChar char="•"/>
            </a:pPr>
            <a:r>
              <a:rPr lang="en-US" dirty="0" smtClean="0"/>
              <a:t>What is the effect of substrate concentration?</a:t>
            </a:r>
          </a:p>
          <a:p>
            <a:pPr marL="285750" indent="-285750">
              <a:buFont typeface="Arial"/>
              <a:buChar char="•"/>
            </a:pPr>
            <a:r>
              <a:rPr lang="en-US" dirty="0" smtClean="0"/>
              <a:t>What is the effect of temperature?</a:t>
            </a:r>
          </a:p>
          <a:p>
            <a:pPr marL="285750" indent="-285750">
              <a:buFont typeface="Arial"/>
              <a:buChar char="•"/>
            </a:pPr>
            <a:r>
              <a:rPr lang="en-US" dirty="0" smtClean="0"/>
              <a:t>What is the effect of pH?</a:t>
            </a:r>
          </a:p>
          <a:p>
            <a:pPr marL="285750" indent="-285750">
              <a:buFont typeface="Arial"/>
              <a:buChar char="•"/>
            </a:pPr>
            <a:r>
              <a:rPr lang="en-US" dirty="0" smtClean="0"/>
              <a:t>Which type of yeast has a higher concentration of catalase?</a:t>
            </a:r>
          </a:p>
          <a:p>
            <a:pPr marL="285750" indent="-285750">
              <a:buFont typeface="Arial"/>
              <a:buChar char="•"/>
            </a:pPr>
            <a:endParaRPr lang="en-US" dirty="0"/>
          </a:p>
          <a:p>
            <a:r>
              <a:rPr lang="en-US" dirty="0" smtClean="0"/>
              <a:t>Important things to consider:</a:t>
            </a:r>
          </a:p>
          <a:p>
            <a:pPr marL="285750" indent="-285750">
              <a:buFont typeface="Arial"/>
              <a:buChar char="•"/>
            </a:pPr>
            <a:r>
              <a:rPr lang="en-US" dirty="0" smtClean="0"/>
              <a:t>How are you going to vary the mass/volume/concentration of your variable?</a:t>
            </a:r>
          </a:p>
          <a:p>
            <a:pPr marL="285750" indent="-285750">
              <a:buFont typeface="Arial"/>
              <a:buChar char="•"/>
            </a:pPr>
            <a:r>
              <a:rPr lang="en-US" dirty="0" smtClean="0"/>
              <a:t>What units will you be measuring your variable in?</a:t>
            </a:r>
          </a:p>
          <a:p>
            <a:pPr marL="285750" indent="-285750">
              <a:buFont typeface="Arial"/>
              <a:buChar char="•"/>
            </a:pPr>
            <a:r>
              <a:rPr lang="en-US" dirty="0" smtClean="0"/>
              <a:t>Have you chosen an effect range or values to answer your question?</a:t>
            </a:r>
          </a:p>
          <a:p>
            <a:pPr marL="285750" indent="-285750">
              <a:buFont typeface="Arial"/>
              <a:buChar char="•"/>
            </a:pPr>
            <a:r>
              <a:rPr lang="en-US" dirty="0" smtClean="0"/>
              <a:t>Are the concentrations/chemicals you are using safe to handle?</a:t>
            </a:r>
          </a:p>
        </p:txBody>
      </p:sp>
      <p:sp>
        <p:nvSpPr>
          <p:cNvPr id="4" name="Rectangle 3"/>
          <p:cNvSpPr/>
          <p:nvPr/>
        </p:nvSpPr>
        <p:spPr>
          <a:xfrm>
            <a:off x="368377" y="939800"/>
            <a:ext cx="5867323" cy="923330"/>
          </a:xfrm>
          <a:prstGeom prst="rect">
            <a:avLst/>
          </a:prstGeom>
          <a:solidFill>
            <a:srgbClr val="FFFFFF">
              <a:alpha val="70000"/>
            </a:srgbClr>
          </a:solidFill>
        </p:spPr>
        <p:txBody>
          <a:bodyPr wrap="square">
            <a:spAutoFit/>
          </a:bodyPr>
          <a:lstStyle/>
          <a:p>
            <a:r>
              <a:rPr lang="en-US" dirty="0"/>
              <a:t>Catalase is one of the most widespread enzymes. It </a:t>
            </a:r>
            <a:r>
              <a:rPr lang="en-US" dirty="0" err="1"/>
              <a:t>catalyses</a:t>
            </a:r>
            <a:r>
              <a:rPr lang="en-US" dirty="0"/>
              <a:t> the conversion of hydrogen peroxide, a toxic by-product of metabolism, into water and </a:t>
            </a:r>
            <a:r>
              <a:rPr lang="en-US" dirty="0" smtClean="0"/>
              <a:t>oxygen.</a:t>
            </a:r>
            <a:endParaRPr lang="en-US" dirty="0"/>
          </a:p>
        </p:txBody>
      </p:sp>
      <p:sp>
        <p:nvSpPr>
          <p:cNvPr id="14" name="Rectangle 13"/>
          <p:cNvSpPr/>
          <p:nvPr/>
        </p:nvSpPr>
        <p:spPr>
          <a:xfrm>
            <a:off x="3924300" y="1963361"/>
            <a:ext cx="4292600" cy="981670"/>
          </a:xfrm>
          <a:prstGeom prst="rect">
            <a:avLst/>
          </a:prstGeom>
          <a:solidFill>
            <a:srgbClr val="FFFFFF">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4172600" y="2123996"/>
            <a:ext cx="3841100" cy="521732"/>
            <a:chOff x="1193800" y="2578100"/>
            <a:chExt cx="3841100" cy="521732"/>
          </a:xfrm>
        </p:grpSpPr>
        <p:sp>
          <p:nvSpPr>
            <p:cNvPr id="5" name="TextBox 4"/>
            <p:cNvSpPr txBox="1"/>
            <p:nvPr/>
          </p:nvSpPr>
          <p:spPr>
            <a:xfrm>
              <a:off x="1193800" y="2730500"/>
              <a:ext cx="637314" cy="369332"/>
            </a:xfrm>
            <a:prstGeom prst="rect">
              <a:avLst/>
            </a:prstGeom>
            <a:noFill/>
          </p:spPr>
          <p:txBody>
            <a:bodyPr wrap="none" rtlCol="0">
              <a:spAutoFit/>
            </a:bodyPr>
            <a:lstStyle/>
            <a:p>
              <a:r>
                <a:rPr lang="en-US" dirty="0" smtClean="0"/>
                <a:t>H</a:t>
              </a:r>
              <a:r>
                <a:rPr lang="en-US" baseline="-25000" dirty="0" smtClean="0"/>
                <a:t>2</a:t>
              </a:r>
              <a:r>
                <a:rPr lang="en-US" dirty="0" smtClean="0"/>
                <a:t>O</a:t>
              </a:r>
              <a:r>
                <a:rPr lang="en-US" baseline="-25000" dirty="0" smtClean="0"/>
                <a:t>2</a:t>
              </a:r>
              <a:r>
                <a:rPr lang="en-US" dirty="0" smtClean="0"/>
                <a:t> </a:t>
              </a:r>
              <a:endParaRPr lang="en-US" dirty="0"/>
            </a:p>
          </p:txBody>
        </p:sp>
        <p:cxnSp>
          <p:nvCxnSpPr>
            <p:cNvPr id="7" name="Straight Arrow Connector 6"/>
            <p:cNvCxnSpPr/>
            <p:nvPr/>
          </p:nvCxnSpPr>
          <p:spPr>
            <a:xfrm flipV="1">
              <a:off x="2108200" y="2921000"/>
              <a:ext cx="1409700" cy="127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324100" y="2578100"/>
              <a:ext cx="974884" cy="369332"/>
            </a:xfrm>
            <a:prstGeom prst="rect">
              <a:avLst/>
            </a:prstGeom>
            <a:noFill/>
          </p:spPr>
          <p:txBody>
            <a:bodyPr wrap="none" rtlCol="0">
              <a:spAutoFit/>
            </a:bodyPr>
            <a:lstStyle/>
            <a:p>
              <a:r>
                <a:rPr lang="en-US" dirty="0" smtClean="0"/>
                <a:t>Catalase</a:t>
              </a:r>
              <a:endParaRPr lang="en-US" dirty="0"/>
            </a:p>
          </p:txBody>
        </p:sp>
        <p:sp>
          <p:nvSpPr>
            <p:cNvPr id="9" name="TextBox 8"/>
            <p:cNvSpPr txBox="1"/>
            <p:nvPr/>
          </p:nvSpPr>
          <p:spPr>
            <a:xfrm>
              <a:off x="3657600" y="2730500"/>
              <a:ext cx="1377300" cy="369332"/>
            </a:xfrm>
            <a:prstGeom prst="rect">
              <a:avLst/>
            </a:prstGeom>
            <a:noFill/>
          </p:spPr>
          <p:txBody>
            <a:bodyPr wrap="none" rtlCol="0">
              <a:spAutoFit/>
            </a:bodyPr>
            <a:lstStyle/>
            <a:p>
              <a:r>
                <a:rPr lang="en-US" dirty="0" smtClean="0"/>
                <a:t>H</a:t>
              </a:r>
              <a:r>
                <a:rPr lang="en-US" baseline="-25000" dirty="0" smtClean="0"/>
                <a:t>2</a:t>
              </a:r>
              <a:r>
                <a:rPr lang="en-US" dirty="0" smtClean="0"/>
                <a:t>O    +     O</a:t>
              </a:r>
              <a:r>
                <a:rPr lang="en-US" baseline="-25000" dirty="0" smtClean="0"/>
                <a:t>2</a:t>
              </a:r>
              <a:endParaRPr lang="en-US" baseline="-25000" dirty="0"/>
            </a:p>
          </p:txBody>
        </p:sp>
      </p:grpSp>
      <p:sp>
        <p:nvSpPr>
          <p:cNvPr id="15" name="Rectangle 14"/>
          <p:cNvSpPr/>
          <p:nvPr/>
        </p:nvSpPr>
        <p:spPr>
          <a:xfrm>
            <a:off x="3050832" y="6611779"/>
            <a:ext cx="6210300" cy="246221"/>
          </a:xfrm>
          <a:prstGeom prst="rect">
            <a:avLst/>
          </a:prstGeom>
        </p:spPr>
        <p:txBody>
          <a:bodyPr wrap="square">
            <a:spAutoFit/>
          </a:bodyPr>
          <a:lstStyle/>
          <a:p>
            <a:pPr algn="r"/>
            <a:r>
              <a:rPr lang="en-US" sz="1000" dirty="0">
                <a:hlinkClick r:id="rId3"/>
              </a:rPr>
              <a:t>http://</a:t>
            </a:r>
            <a:r>
              <a:rPr lang="en-US" sz="1000" dirty="0" err="1">
                <a:hlinkClick r:id="rId3"/>
              </a:rPr>
              <a:t>www.scienceexperimentsforkids.us</a:t>
            </a:r>
            <a:r>
              <a:rPr lang="en-US" sz="1000" dirty="0">
                <a:hlinkClick r:id="rId3"/>
              </a:rPr>
              <a:t>/</a:t>
            </a:r>
            <a:r>
              <a:rPr lang="en-US" sz="1000" dirty="0" err="1">
                <a:hlinkClick r:id="rId3"/>
              </a:rPr>
              <a:t>wp</a:t>
            </a:r>
            <a:r>
              <a:rPr lang="en-US" sz="1000" dirty="0">
                <a:hlinkClick r:id="rId3"/>
              </a:rPr>
              <a:t>-content/uploads/2011/08/hydrogen-experiments-for-kids-3-img.jpg</a:t>
            </a:r>
            <a:endParaRPr lang="en-US" sz="1000" dirty="0"/>
          </a:p>
        </p:txBody>
      </p:sp>
    </p:spTree>
    <p:extLst>
      <p:ext uri="{BB962C8B-B14F-4D97-AF65-F5344CB8AC3E}">
        <p14:creationId xmlns:p14="http://schemas.microsoft.com/office/powerpoint/2010/main" val="421395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4762"/>
            <a:ext cx="9261132" cy="6853238"/>
          </a:xfrm>
          <a:prstGeom prst="rect">
            <a:avLst/>
          </a:prstGeom>
        </p:spPr>
      </p:pic>
      <p:sp>
        <p:nvSpPr>
          <p:cNvPr id="2" name="Title 1"/>
          <p:cNvSpPr>
            <a:spLocks noGrp="1"/>
          </p:cNvSpPr>
          <p:nvPr>
            <p:ph type="title"/>
          </p:nvPr>
        </p:nvSpPr>
        <p:spPr>
          <a:xfrm>
            <a:off x="0" y="4762"/>
            <a:ext cx="9144000" cy="757238"/>
          </a:xfrm>
        </p:spPr>
        <p:txBody>
          <a:bodyPr>
            <a:noAutofit/>
          </a:bodyPr>
          <a:lstStyle/>
          <a:p>
            <a:r>
              <a:rPr lang="en-US" sz="1600" dirty="0" smtClean="0">
                <a:latin typeface="Arial"/>
                <a:cs typeface="Arial"/>
              </a:rPr>
              <a:t>2.5.S</a:t>
            </a:r>
            <a:r>
              <a:rPr lang="en-US" sz="1600" dirty="0">
                <a:latin typeface="Arial"/>
                <a:cs typeface="Arial"/>
              </a:rPr>
              <a:t>1 Design of experiments to test the effect of temperature, pH and substrate concentration on the activity of enzymes</a:t>
            </a:r>
            <a:r>
              <a:rPr lang="en-US" sz="1600" dirty="0" smtClean="0">
                <a:latin typeface="Arial"/>
                <a:cs typeface="Arial"/>
              </a:rPr>
              <a:t>.</a:t>
            </a:r>
            <a:br>
              <a:rPr lang="en-US" sz="1600" dirty="0" smtClean="0">
                <a:latin typeface="Arial"/>
                <a:cs typeface="Arial"/>
              </a:rPr>
            </a:br>
            <a:r>
              <a:rPr lang="en-US" sz="1600" dirty="0">
                <a:latin typeface="Arial"/>
                <a:cs typeface="Arial"/>
              </a:rPr>
              <a:t>2.5.S2 Experimental investigation of a factor affecting enzyme activity. (Practical 3</a:t>
            </a:r>
            <a:r>
              <a:rPr lang="en-US" sz="1600" dirty="0" smtClean="0">
                <a:latin typeface="Arial"/>
                <a:cs typeface="Arial"/>
              </a:rPr>
              <a:t>)</a:t>
            </a:r>
            <a:endParaRPr lang="en-US" sz="1600" dirty="0">
              <a:latin typeface="Arial"/>
              <a:cs typeface="Arial"/>
            </a:endParaRPr>
          </a:p>
        </p:txBody>
      </p:sp>
      <p:sp>
        <p:nvSpPr>
          <p:cNvPr id="3" name="Rectangle 2"/>
          <p:cNvSpPr/>
          <p:nvPr/>
        </p:nvSpPr>
        <p:spPr>
          <a:xfrm>
            <a:off x="333163" y="958840"/>
            <a:ext cx="8290137" cy="2862323"/>
          </a:xfrm>
          <a:prstGeom prst="rect">
            <a:avLst/>
          </a:prstGeom>
          <a:solidFill>
            <a:srgbClr val="FFFFFF">
              <a:alpha val="69000"/>
            </a:srgbClr>
          </a:solidFill>
          <a:ln>
            <a:solidFill>
              <a:srgbClr val="000000"/>
            </a:solidFill>
          </a:ln>
        </p:spPr>
        <p:txBody>
          <a:bodyPr wrap="square">
            <a:spAutoFit/>
          </a:bodyPr>
          <a:lstStyle/>
          <a:p>
            <a:r>
              <a:rPr lang="en-US" dirty="0" smtClean="0"/>
              <a:t>How are you going to measure your results (</a:t>
            </a:r>
            <a:r>
              <a:rPr lang="en-US" b="1" dirty="0" smtClean="0"/>
              <a:t>dependent variable</a:t>
            </a:r>
            <a:r>
              <a:rPr lang="en-US" dirty="0" smtClean="0"/>
              <a:t>)?</a:t>
            </a:r>
            <a:endParaRPr lang="en-US" dirty="0"/>
          </a:p>
          <a:p>
            <a:pPr marL="285750" indent="-285750">
              <a:buFont typeface="Arial"/>
              <a:buChar char="•"/>
            </a:pPr>
            <a:r>
              <a:rPr lang="en-US" dirty="0" smtClean="0"/>
              <a:t>Are you measuring the increase of a product or the </a:t>
            </a:r>
            <a:r>
              <a:rPr lang="en-US" dirty="0" err="1" smtClean="0"/>
              <a:t>dissapearance</a:t>
            </a:r>
            <a:r>
              <a:rPr lang="en-US" dirty="0" smtClean="0"/>
              <a:t> of a substrate?</a:t>
            </a:r>
          </a:p>
          <a:p>
            <a:pPr marL="285750" indent="-285750">
              <a:buFont typeface="Arial"/>
              <a:buChar char="•"/>
            </a:pPr>
            <a:r>
              <a:rPr lang="en-US" dirty="0" smtClean="0"/>
              <a:t>Are you measuring directly (e.g. testing for the concentration of the product) or indirectly (change in pH)?</a:t>
            </a:r>
          </a:p>
          <a:p>
            <a:pPr marL="285750" indent="-285750">
              <a:buFont typeface="Arial"/>
              <a:buChar char="•"/>
            </a:pPr>
            <a:r>
              <a:rPr lang="en-US" dirty="0" smtClean="0"/>
              <a:t>What equipment will you be using to measure your results?</a:t>
            </a:r>
          </a:p>
          <a:p>
            <a:pPr marL="285750" indent="-285750">
              <a:buFont typeface="Arial"/>
              <a:buChar char="•"/>
            </a:pPr>
            <a:r>
              <a:rPr lang="en-US" dirty="0" smtClean="0"/>
              <a:t>What are the units and uncertainty given both the equipment and how you choose to use it?</a:t>
            </a:r>
          </a:p>
          <a:p>
            <a:pPr marL="285750" indent="-285750">
              <a:buFont typeface="Arial"/>
              <a:buChar char="•"/>
            </a:pPr>
            <a:r>
              <a:rPr lang="en-US" dirty="0" smtClean="0"/>
              <a:t>What time period do you need to run the experiment for? How fast is the enzyme action likely to be?</a:t>
            </a:r>
          </a:p>
          <a:p>
            <a:pPr marL="285750" indent="-285750">
              <a:buFont typeface="Arial"/>
              <a:buChar char="•"/>
            </a:pPr>
            <a:r>
              <a:rPr lang="en-US" dirty="0" smtClean="0"/>
              <a:t>How many repeats will you need to make sure your results are reliable?</a:t>
            </a:r>
          </a:p>
        </p:txBody>
      </p:sp>
      <p:sp>
        <p:nvSpPr>
          <p:cNvPr id="14" name="Rectangle 13"/>
          <p:cNvSpPr/>
          <p:nvPr/>
        </p:nvSpPr>
        <p:spPr>
          <a:xfrm>
            <a:off x="3050832" y="6611779"/>
            <a:ext cx="6210300" cy="246221"/>
          </a:xfrm>
          <a:prstGeom prst="rect">
            <a:avLst/>
          </a:prstGeom>
        </p:spPr>
        <p:txBody>
          <a:bodyPr wrap="square">
            <a:spAutoFit/>
          </a:bodyPr>
          <a:lstStyle/>
          <a:p>
            <a:pPr algn="r"/>
            <a:r>
              <a:rPr lang="en-US" sz="1000" dirty="0">
                <a:hlinkClick r:id="rId3"/>
              </a:rPr>
              <a:t>http://</a:t>
            </a:r>
            <a:r>
              <a:rPr lang="en-US" sz="1000" dirty="0" err="1">
                <a:hlinkClick r:id="rId3"/>
              </a:rPr>
              <a:t>www.scienceexperimentsforkids.us</a:t>
            </a:r>
            <a:r>
              <a:rPr lang="en-US" sz="1000" dirty="0">
                <a:hlinkClick r:id="rId3"/>
              </a:rPr>
              <a:t>/</a:t>
            </a:r>
            <a:r>
              <a:rPr lang="en-US" sz="1000" dirty="0" err="1">
                <a:hlinkClick r:id="rId3"/>
              </a:rPr>
              <a:t>wp</a:t>
            </a:r>
            <a:r>
              <a:rPr lang="en-US" sz="1000" dirty="0">
                <a:hlinkClick r:id="rId3"/>
              </a:rPr>
              <a:t>-content/uploads/2011/08/hydrogen-experiments-for-kids-3-img.jpg</a:t>
            </a:r>
            <a:endParaRPr lang="en-US" sz="1000" dirty="0"/>
          </a:p>
        </p:txBody>
      </p:sp>
    </p:spTree>
    <p:extLst>
      <p:ext uri="{BB962C8B-B14F-4D97-AF65-F5344CB8AC3E}">
        <p14:creationId xmlns:p14="http://schemas.microsoft.com/office/powerpoint/2010/main" val="254175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794500"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0262243"/>
              </p:ext>
            </p:extLst>
          </p:nvPr>
        </p:nvGraphicFramePr>
        <p:xfrm>
          <a:off x="321932" y="983562"/>
          <a:ext cx="8500119" cy="4385428"/>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pPr algn="l" fontAlgn="b"/>
                      <a:r>
                        <a:rPr lang="en-US" sz="1400" b="0" i="0" u="none" strike="noStrike" dirty="0">
                          <a:solidFill>
                            <a:srgbClr val="000000"/>
                          </a:solidFill>
                          <a:effectLst/>
                          <a:latin typeface="Arial"/>
                          <a:cs typeface="Arial"/>
                        </a:rPr>
                        <a:t>2.5.U1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Enzymes have an active site to which specific substrates bind.</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2.5.U2</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Enzyme catalysis involves molecular motion and the collision of substrates with the active site.</a:t>
                      </a:r>
                    </a:p>
                  </a:txBody>
                  <a:tcPr marL="12700" marR="12700" marT="12700" marB="0">
                    <a:solidFill>
                      <a:schemeClr val="bg1"/>
                    </a:solidFill>
                  </a:tcPr>
                </a:tc>
                <a:tc>
                  <a:txBody>
                    <a:bodyPr/>
                    <a:lstStyle/>
                    <a:p>
                      <a:pPr algn="l" fontAlgn="b"/>
                      <a:endParaRPr lang="en-US" sz="1400" b="0" i="0" u="none" strike="noStrike">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2.5.U3</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Temperature, pH and substrate concentration affect the rate of activity of enzymes.</a:t>
                      </a:r>
                    </a:p>
                  </a:txBody>
                  <a:tcPr marL="12700" marR="12700" marT="12700" marB="0">
                    <a:solidFill>
                      <a:schemeClr val="bg1"/>
                    </a:solidFill>
                  </a:tcPr>
                </a:tc>
                <a:tc>
                  <a:txBody>
                    <a:bodyPr/>
                    <a:lstStyle/>
                    <a:p>
                      <a:pPr algn="l" fontAlgn="b"/>
                      <a:r>
                        <a:rPr lang="en-US" sz="1400" b="0" i="0" u="none" strike="noStrike">
                          <a:solidFill>
                            <a:srgbClr val="000000"/>
                          </a:solidFill>
                          <a:effectLst/>
                          <a:latin typeface="Arial"/>
                          <a:cs typeface="Arial"/>
                        </a:rPr>
                        <a:t>Students should be able to sketch graphs to show the expected effects of temperature, pH and substrate concentration on the activity of enzymes. They should be able to explain the patterns or trends apparent in these graphs.</a:t>
                      </a: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2.5.U4</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Enzymes can be denatured.</a:t>
                      </a:r>
                    </a:p>
                  </a:txBody>
                  <a:tcPr marL="12700" marR="12700" marT="12700" marB="0">
                    <a:solidFill>
                      <a:schemeClr val="bg1"/>
                    </a:solidFill>
                  </a:tcPr>
                </a:tc>
                <a:tc>
                  <a:txBody>
                    <a:bodyPr/>
                    <a:lstStyle/>
                    <a:p>
                      <a:pPr algn="l" fontAlgn="b"/>
                      <a:endParaRPr lang="en-US" sz="1400" b="0" i="0" u="none" strike="noStrike">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2.5.U5</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Immobilized enzymes are widely used in industry.</a:t>
                      </a:r>
                    </a:p>
                  </a:txBody>
                  <a:tcPr marL="12700" marR="12700" marT="12700" marB="0">
                    <a:solidFill>
                      <a:schemeClr val="bg1"/>
                    </a:solidFill>
                  </a:tcPr>
                </a:tc>
                <a:tc>
                  <a:txBody>
                    <a:bodyPr/>
                    <a:lstStyle/>
                    <a:p>
                      <a:pPr algn="l" fontAlgn="b"/>
                      <a:endParaRPr lang="en-US" sz="1400" b="0" i="0" u="none" strike="noStrike">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2.5.A1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Methods of production of lactose-free milk and its advantages.</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Lactase can be immobilized in alginate beads and experiments can then be carried out in which the lactose in milk is </a:t>
                      </a:r>
                      <a:r>
                        <a:rPr lang="en-US" sz="1400" b="0" i="0" u="none" strike="noStrike" dirty="0" err="1">
                          <a:solidFill>
                            <a:srgbClr val="000000"/>
                          </a:solidFill>
                          <a:effectLst/>
                          <a:latin typeface="Arial"/>
                          <a:cs typeface="Arial"/>
                        </a:rPr>
                        <a:t>hydrolysed</a:t>
                      </a:r>
                      <a:r>
                        <a:rPr lang="en-US" sz="1400" b="0" i="0" u="none" strike="noStrike" dirty="0">
                          <a:solidFill>
                            <a:srgbClr val="000000"/>
                          </a:solidFill>
                          <a:effectLst/>
                          <a:latin typeface="Arial"/>
                          <a:cs typeface="Arial"/>
                        </a:rPr>
                        <a:t>.</a:t>
                      </a: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2.5.S1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Design of experiments to test the effect of temperature, pH and substrate concentration on the activity of enzymes.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2.5.S2</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Experimental investigation of a factor affecting enzyme activity. (Practical 3)</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bl>
          </a:graphicData>
        </a:graphic>
      </p:graphicFrame>
    </p:spTree>
    <p:extLst>
      <p:ext uri="{BB962C8B-B14F-4D97-AF65-F5344CB8AC3E}">
        <p14:creationId xmlns:p14="http://schemas.microsoft.com/office/powerpoint/2010/main" val="3507423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4762"/>
            <a:ext cx="9261132" cy="6853238"/>
          </a:xfrm>
          <a:prstGeom prst="rect">
            <a:avLst/>
          </a:prstGeom>
        </p:spPr>
      </p:pic>
      <p:sp>
        <p:nvSpPr>
          <p:cNvPr id="2" name="Title 1"/>
          <p:cNvSpPr>
            <a:spLocks noGrp="1"/>
          </p:cNvSpPr>
          <p:nvPr>
            <p:ph type="title"/>
          </p:nvPr>
        </p:nvSpPr>
        <p:spPr>
          <a:xfrm>
            <a:off x="0" y="4762"/>
            <a:ext cx="9144000" cy="757238"/>
          </a:xfrm>
        </p:spPr>
        <p:txBody>
          <a:bodyPr>
            <a:noAutofit/>
          </a:bodyPr>
          <a:lstStyle/>
          <a:p>
            <a:r>
              <a:rPr lang="en-US" sz="1600" dirty="0" smtClean="0">
                <a:latin typeface="Arial"/>
                <a:cs typeface="Arial"/>
              </a:rPr>
              <a:t>2.5.S</a:t>
            </a:r>
            <a:r>
              <a:rPr lang="en-US" sz="1600" dirty="0">
                <a:latin typeface="Arial"/>
                <a:cs typeface="Arial"/>
              </a:rPr>
              <a:t>1 Design of experiments to test the effect of temperature, pH and substrate concentration on the activity of enzymes</a:t>
            </a:r>
            <a:r>
              <a:rPr lang="en-US" sz="1600" dirty="0" smtClean="0">
                <a:latin typeface="Arial"/>
                <a:cs typeface="Arial"/>
              </a:rPr>
              <a:t>.</a:t>
            </a:r>
            <a:br>
              <a:rPr lang="en-US" sz="1600" dirty="0" smtClean="0">
                <a:latin typeface="Arial"/>
                <a:cs typeface="Arial"/>
              </a:rPr>
            </a:br>
            <a:r>
              <a:rPr lang="en-US" sz="1600" dirty="0">
                <a:latin typeface="Arial"/>
                <a:cs typeface="Arial"/>
              </a:rPr>
              <a:t>2.5.S2 Experimental investigation of a factor affecting enzyme activity. (Practical 3</a:t>
            </a:r>
            <a:r>
              <a:rPr lang="en-US" sz="1600" dirty="0" smtClean="0">
                <a:latin typeface="Arial"/>
                <a:cs typeface="Arial"/>
              </a:rPr>
              <a:t>)</a:t>
            </a:r>
            <a:endParaRPr lang="en-US" sz="1600" dirty="0">
              <a:latin typeface="Arial"/>
              <a:cs typeface="Arial"/>
            </a:endParaRPr>
          </a:p>
        </p:txBody>
      </p:sp>
      <p:sp>
        <p:nvSpPr>
          <p:cNvPr id="11" name="Rectangle 10"/>
          <p:cNvSpPr/>
          <p:nvPr/>
        </p:nvSpPr>
        <p:spPr>
          <a:xfrm>
            <a:off x="333163" y="991512"/>
            <a:ext cx="8580650" cy="2585323"/>
          </a:xfrm>
          <a:prstGeom prst="rect">
            <a:avLst/>
          </a:prstGeom>
          <a:solidFill>
            <a:srgbClr val="FFFFFF">
              <a:alpha val="69000"/>
            </a:srgbClr>
          </a:solidFill>
          <a:ln>
            <a:solidFill>
              <a:srgbClr val="000000"/>
            </a:solidFill>
          </a:ln>
        </p:spPr>
        <p:txBody>
          <a:bodyPr wrap="square">
            <a:spAutoFit/>
          </a:bodyPr>
          <a:lstStyle/>
          <a:p>
            <a:r>
              <a:rPr lang="en-US" dirty="0" smtClean="0"/>
              <a:t>How are you going to make sure it is a fair test (</a:t>
            </a:r>
            <a:r>
              <a:rPr lang="en-US" b="1" dirty="0" smtClean="0"/>
              <a:t>control variables</a:t>
            </a:r>
            <a:r>
              <a:rPr lang="en-US" dirty="0" smtClean="0"/>
              <a:t>)?</a:t>
            </a:r>
            <a:endParaRPr lang="en-US" dirty="0"/>
          </a:p>
          <a:p>
            <a:pPr marL="285750" indent="-285750">
              <a:buFont typeface="Arial"/>
              <a:buChar char="•"/>
            </a:pPr>
            <a:r>
              <a:rPr lang="en-US" dirty="0" smtClean="0"/>
              <a:t>What variables other than your independent variable could affect the results?</a:t>
            </a:r>
          </a:p>
          <a:p>
            <a:pPr marL="285750" indent="-285750">
              <a:buFont typeface="Arial"/>
              <a:buChar char="•"/>
            </a:pPr>
            <a:r>
              <a:rPr lang="en-US" dirty="0" smtClean="0"/>
              <a:t>Why would these variables affect the results?</a:t>
            </a:r>
          </a:p>
          <a:p>
            <a:pPr marL="285750" indent="-285750">
              <a:buFont typeface="Arial"/>
              <a:buChar char="•"/>
            </a:pPr>
            <a:r>
              <a:rPr lang="en-US" dirty="0" smtClean="0"/>
              <a:t>How will you ensure each is kept constant and monitored?</a:t>
            </a:r>
          </a:p>
          <a:p>
            <a:pPr marL="285750" indent="-285750">
              <a:buFont typeface="Arial"/>
              <a:buChar char="•"/>
            </a:pPr>
            <a:r>
              <a:rPr lang="en-US" dirty="0" smtClean="0"/>
              <a:t>What level should they be kept constant at? If a control variable is too far from it’s optimum then it could limit the enzyme action and no change would be seen in the results.</a:t>
            </a:r>
          </a:p>
          <a:p>
            <a:pPr marL="285750" indent="-285750">
              <a:buFont typeface="Arial"/>
              <a:buChar char="•"/>
            </a:pPr>
            <a:r>
              <a:rPr lang="en-US" dirty="0" smtClean="0"/>
              <a:t>If a variable cannot be controlled it should still be discussed and considered as an </a:t>
            </a:r>
            <a:r>
              <a:rPr lang="en-US" b="1" dirty="0" smtClean="0"/>
              <a:t>uncontrolled variable</a:t>
            </a:r>
            <a:r>
              <a:rPr lang="en-US" dirty="0" smtClean="0"/>
              <a:t>.</a:t>
            </a:r>
          </a:p>
        </p:txBody>
      </p:sp>
      <p:sp>
        <p:nvSpPr>
          <p:cNvPr id="12" name="Rectangle 11"/>
          <p:cNvSpPr/>
          <p:nvPr/>
        </p:nvSpPr>
        <p:spPr>
          <a:xfrm>
            <a:off x="333164" y="4237572"/>
            <a:ext cx="8580649" cy="2062103"/>
          </a:xfrm>
          <a:prstGeom prst="rect">
            <a:avLst/>
          </a:prstGeom>
          <a:solidFill>
            <a:srgbClr val="FFFFFF">
              <a:alpha val="69000"/>
            </a:srgbClr>
          </a:solidFill>
          <a:ln>
            <a:solidFill>
              <a:srgbClr val="000000"/>
            </a:solidFill>
          </a:ln>
        </p:spPr>
        <p:txBody>
          <a:bodyPr wrap="square">
            <a:spAutoFit/>
          </a:bodyPr>
          <a:lstStyle/>
          <a:p>
            <a:r>
              <a:rPr lang="en-US" sz="1600" b="1" dirty="0" smtClean="0"/>
              <a:t>Safety and ethics</a:t>
            </a:r>
            <a:r>
              <a:rPr lang="en-US" sz="1600" dirty="0" smtClean="0"/>
              <a:t>:</a:t>
            </a:r>
          </a:p>
          <a:p>
            <a:pPr marL="285750" indent="-285750">
              <a:buFont typeface="Arial"/>
              <a:buChar char="•"/>
            </a:pPr>
            <a:r>
              <a:rPr lang="en-US" sz="1600" dirty="0" smtClean="0"/>
              <a:t>Are you using any equipment that may cause you or others harm? What steps have you taken to minimize this risk?</a:t>
            </a:r>
          </a:p>
          <a:p>
            <a:pPr marL="285750" indent="-285750">
              <a:buFont typeface="Arial"/>
              <a:buChar char="•"/>
            </a:pPr>
            <a:r>
              <a:rPr lang="en-US" sz="1600" dirty="0" smtClean="0"/>
              <a:t>If you intend to use animals have you first considered alternative subjects?</a:t>
            </a:r>
          </a:p>
          <a:p>
            <a:pPr marL="285750" indent="-285750">
              <a:buFont typeface="Arial"/>
              <a:buChar char="•"/>
            </a:pPr>
            <a:r>
              <a:rPr lang="en-US" sz="1600" dirty="0" smtClean="0"/>
              <a:t>If you still intend to use animals are subjects have you ensured both:</a:t>
            </a:r>
          </a:p>
          <a:p>
            <a:pPr marL="742950" lvl="1" indent="-285750">
              <a:buFont typeface="Courier New"/>
              <a:buChar char="o"/>
            </a:pPr>
            <a:r>
              <a:rPr lang="en-US" sz="1600" dirty="0" smtClean="0"/>
              <a:t>no harm comes to them as a result of the experiment</a:t>
            </a:r>
          </a:p>
          <a:p>
            <a:pPr marL="742950" lvl="1" indent="-285750">
              <a:buFont typeface="Courier New"/>
              <a:buChar char="o"/>
            </a:pPr>
            <a:r>
              <a:rPr lang="en-US" sz="1600" dirty="0" smtClean="0"/>
              <a:t>The experiment does not induce stress or conditions beyond that normally found in their natural environment</a:t>
            </a:r>
          </a:p>
        </p:txBody>
      </p:sp>
      <p:sp>
        <p:nvSpPr>
          <p:cNvPr id="4" name="Rectangle 3"/>
          <p:cNvSpPr/>
          <p:nvPr/>
        </p:nvSpPr>
        <p:spPr>
          <a:xfrm>
            <a:off x="3050832" y="6611779"/>
            <a:ext cx="6210300" cy="246221"/>
          </a:xfrm>
          <a:prstGeom prst="rect">
            <a:avLst/>
          </a:prstGeom>
        </p:spPr>
        <p:txBody>
          <a:bodyPr wrap="square">
            <a:spAutoFit/>
          </a:bodyPr>
          <a:lstStyle/>
          <a:p>
            <a:pPr algn="r"/>
            <a:r>
              <a:rPr lang="en-US" sz="1000" dirty="0">
                <a:hlinkClick r:id="rId3"/>
              </a:rPr>
              <a:t>http://</a:t>
            </a:r>
            <a:r>
              <a:rPr lang="en-US" sz="1000" dirty="0" err="1">
                <a:hlinkClick r:id="rId3"/>
              </a:rPr>
              <a:t>www.scienceexperimentsforkids.us</a:t>
            </a:r>
            <a:r>
              <a:rPr lang="en-US" sz="1000" dirty="0">
                <a:hlinkClick r:id="rId3"/>
              </a:rPr>
              <a:t>/</a:t>
            </a:r>
            <a:r>
              <a:rPr lang="en-US" sz="1000" dirty="0" err="1">
                <a:hlinkClick r:id="rId3"/>
              </a:rPr>
              <a:t>wp</a:t>
            </a:r>
            <a:r>
              <a:rPr lang="en-US" sz="1000" dirty="0">
                <a:hlinkClick r:id="rId3"/>
              </a:rPr>
              <a:t>-content/uploads/2011/08/hydrogen-experiments-for-kids-3-img.jpg</a:t>
            </a:r>
            <a:endParaRPr lang="en-US" sz="1000" dirty="0"/>
          </a:p>
        </p:txBody>
      </p:sp>
    </p:spTree>
    <p:extLst>
      <p:ext uri="{BB962C8B-B14F-4D97-AF65-F5344CB8AC3E}">
        <p14:creationId xmlns:p14="http://schemas.microsoft.com/office/powerpoint/2010/main" val="242889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pic>
        <p:nvPicPr>
          <p:cNvPr id="8" name="Picture 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71638" y="4106292"/>
            <a:ext cx="825500" cy="825500"/>
          </a:xfrm>
          <a:prstGeom prst="rect">
            <a:avLst/>
          </a:prstGeom>
        </p:spPr>
      </p:pic>
      <p:sp>
        <p:nvSpPr>
          <p:cNvPr id="9" name="TextBox 8"/>
          <p:cNvSpPr txBox="1"/>
          <p:nvPr/>
        </p:nvSpPr>
        <p:spPr>
          <a:xfrm>
            <a:off x="6000646" y="4106292"/>
            <a:ext cx="1781384" cy="400110"/>
          </a:xfrm>
          <a:prstGeom prst="rect">
            <a:avLst/>
          </a:prstGeom>
          <a:noFill/>
        </p:spPr>
        <p:txBody>
          <a:bodyPr wrap="square" rtlCol="0">
            <a:spAutoFit/>
          </a:bodyPr>
          <a:lstStyle/>
          <a:p>
            <a:pPr algn="r"/>
            <a:r>
              <a:rPr lang="fr-FR" sz="2000" b="1" dirty="0">
                <a:hlinkClick r:id="rId7"/>
              </a:rPr>
              <a:t>Jason de </a:t>
            </a:r>
            <a:r>
              <a:rPr lang="fr-FR" sz="2000" b="1" dirty="0" smtClean="0">
                <a:hlinkClick r:id="rId7"/>
              </a:rPr>
              <a:t>Nys</a:t>
            </a:r>
            <a:endParaRPr lang="fr-FR" sz="2000" b="1" dirty="0" smtClean="0"/>
          </a:p>
        </p:txBody>
      </p:sp>
      <p:sp>
        <p:nvSpPr>
          <p:cNvPr id="10" name="Rectangle 9"/>
          <p:cNvSpPr/>
          <p:nvPr/>
        </p:nvSpPr>
        <p:spPr>
          <a:xfrm>
            <a:off x="6202800" y="4051300"/>
            <a:ext cx="2432438" cy="918592"/>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6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693872"/>
          </a:xfrm>
        </p:spPr>
        <p:txBody>
          <a:bodyPr>
            <a:noAutofit/>
          </a:bodyPr>
          <a:lstStyle/>
          <a:p>
            <a:r>
              <a:rPr lang="en-US" sz="1600" dirty="0" smtClean="0">
                <a:latin typeface="Arial"/>
                <a:cs typeface="Arial"/>
              </a:rPr>
              <a:t>2.5</a:t>
            </a:r>
            <a:r>
              <a:rPr lang="en-US" sz="1600" dirty="0">
                <a:latin typeface="Arial"/>
                <a:cs typeface="Arial"/>
              </a:rPr>
              <a:t>.U1 Enzymes have an active site to which specific substrates bind</a:t>
            </a:r>
            <a:r>
              <a:rPr lang="en-US" sz="1600" dirty="0" smtClean="0">
                <a:latin typeface="Arial"/>
                <a:cs typeface="Arial"/>
              </a:rPr>
              <a:t>.</a:t>
            </a:r>
            <a:br>
              <a:rPr lang="en-US" sz="1600" dirty="0" smtClean="0">
                <a:latin typeface="Arial"/>
                <a:cs typeface="Arial"/>
              </a:rPr>
            </a:br>
            <a:r>
              <a:rPr lang="en-US" sz="1600" dirty="0" smtClean="0">
                <a:latin typeface="Arial"/>
                <a:cs typeface="Arial"/>
              </a:rPr>
              <a:t>2.5</a:t>
            </a:r>
            <a:r>
              <a:rPr lang="en-US" sz="1600" dirty="0">
                <a:latin typeface="Arial"/>
                <a:cs typeface="Arial"/>
              </a:rPr>
              <a:t>.U2 Enzyme catalysis involves molecular motion and the collision of substrates with the active site</a:t>
            </a:r>
            <a:r>
              <a:rPr lang="en-US" sz="1600" dirty="0" smtClean="0">
                <a:latin typeface="Arial"/>
                <a:cs typeface="Arial"/>
              </a:rPr>
              <a:t>.</a:t>
            </a:r>
            <a:endParaRPr lang="en-US" sz="1600" dirty="0"/>
          </a:p>
        </p:txBody>
      </p:sp>
      <p:sp>
        <p:nvSpPr>
          <p:cNvPr id="3" name="Content Placeholder 2"/>
          <p:cNvSpPr>
            <a:spLocks noGrp="1"/>
          </p:cNvSpPr>
          <p:nvPr>
            <p:ph idx="1"/>
          </p:nvPr>
        </p:nvSpPr>
        <p:spPr>
          <a:xfrm>
            <a:off x="6303434" y="952634"/>
            <a:ext cx="2686580" cy="2108066"/>
          </a:xfrm>
          <a:noFill/>
          <a:ln>
            <a:solidFill>
              <a:schemeClr val="tx1"/>
            </a:solidFill>
          </a:ln>
          <a:effectLst/>
        </p:spPr>
        <p:txBody>
          <a:bodyPr>
            <a:normAutofit/>
          </a:bodyPr>
          <a:lstStyle/>
          <a:p>
            <a:pPr marL="0" indent="0">
              <a:buNone/>
            </a:pPr>
            <a:r>
              <a:rPr lang="en-US" sz="1800" b="1" dirty="0"/>
              <a:t>Enzyme:  </a:t>
            </a:r>
            <a:r>
              <a:rPr lang="en-US" sz="1800" dirty="0"/>
              <a:t>A globular protein that increases the rate of a biochemical reaction by lowering the activation energy threshold (i.e. a </a:t>
            </a:r>
            <a:r>
              <a:rPr lang="en-US" sz="1800" u="sng" dirty="0"/>
              <a:t>biological</a:t>
            </a:r>
            <a:r>
              <a:rPr lang="en-US" sz="1800" dirty="0"/>
              <a:t> </a:t>
            </a:r>
            <a:r>
              <a:rPr lang="en-US" sz="1800" u="sng" dirty="0"/>
              <a:t>catalyst</a:t>
            </a:r>
            <a:r>
              <a:rPr lang="en-US" sz="1800" dirty="0"/>
              <a:t>)</a:t>
            </a:r>
          </a:p>
          <a:p>
            <a:pPr marL="0" indent="0">
              <a:buNone/>
            </a:pPr>
            <a:endParaRPr lang="en-US" sz="1800" dirty="0"/>
          </a:p>
        </p:txBody>
      </p:sp>
      <p:pic>
        <p:nvPicPr>
          <p:cNvPr id="4" name="Picture 3" descr="Screen Shot 2014-07-15 at 18.44.21.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850901"/>
            <a:ext cx="5245654" cy="4178300"/>
          </a:xfrm>
          <a:prstGeom prst="rect">
            <a:avLst/>
          </a:prstGeom>
        </p:spPr>
      </p:pic>
      <p:sp>
        <p:nvSpPr>
          <p:cNvPr id="5" name="Rectangle 4"/>
          <p:cNvSpPr/>
          <p:nvPr/>
        </p:nvSpPr>
        <p:spPr>
          <a:xfrm>
            <a:off x="4572000" y="6611779"/>
            <a:ext cx="4572000" cy="246221"/>
          </a:xfrm>
          <a:prstGeom prst="rect">
            <a:avLst/>
          </a:prstGeom>
        </p:spPr>
        <p:txBody>
          <a:bodyPr>
            <a:spAutoFit/>
          </a:bodyPr>
          <a:lstStyle/>
          <a:p>
            <a:pPr algn="r"/>
            <a:r>
              <a:rPr lang="en-US" sz="1000" dirty="0">
                <a:hlinkClick r:id="rId2"/>
              </a:rPr>
              <a:t>http://</a:t>
            </a:r>
            <a:r>
              <a:rPr lang="en-US" sz="1000" dirty="0" err="1">
                <a:hlinkClick r:id="rId2"/>
              </a:rPr>
              <a:t>www.northland.cc.mn.us</a:t>
            </a:r>
            <a:r>
              <a:rPr lang="en-US" sz="1000" dirty="0">
                <a:hlinkClick r:id="rId2"/>
              </a:rPr>
              <a:t>/biology/biology1111/animations/</a:t>
            </a:r>
            <a:r>
              <a:rPr lang="en-US" sz="1000" dirty="0" err="1">
                <a:hlinkClick r:id="rId2"/>
              </a:rPr>
              <a:t>enzyme.swf</a:t>
            </a:r>
            <a:endParaRPr lang="en-US" sz="1000" dirty="0"/>
          </a:p>
        </p:txBody>
      </p:sp>
      <p:sp>
        <p:nvSpPr>
          <p:cNvPr id="7" name="Content Placeholder 2"/>
          <p:cNvSpPr txBox="1">
            <a:spLocks/>
          </p:cNvSpPr>
          <p:nvPr/>
        </p:nvSpPr>
        <p:spPr>
          <a:xfrm>
            <a:off x="177800" y="5232400"/>
            <a:ext cx="6548966" cy="749301"/>
          </a:xfrm>
          <a:prstGeom prst="rect">
            <a:avLst/>
          </a:prstGeom>
          <a:noFill/>
          <a:ln>
            <a:noFill/>
          </a:ln>
          <a:effectLst/>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Use the animation to find out more about enzymes and how they work.</a:t>
            </a:r>
          </a:p>
          <a:p>
            <a:pPr marL="0" indent="0">
              <a:buNone/>
            </a:pPr>
            <a:r>
              <a:rPr lang="en-US" sz="1800" dirty="0" smtClean="0"/>
              <a:t>A good alternative is </a:t>
            </a:r>
            <a:r>
              <a:rPr lang="en-US" sz="1800" dirty="0" smtClean="0">
                <a:hlinkClick r:id="rId4"/>
              </a:rPr>
              <a:t>How </a:t>
            </a:r>
            <a:r>
              <a:rPr lang="en-US" sz="1800" dirty="0">
                <a:hlinkClick r:id="rId4"/>
              </a:rPr>
              <a:t>Enzymes </a:t>
            </a:r>
            <a:r>
              <a:rPr lang="en-US" sz="1800" dirty="0" smtClean="0">
                <a:hlinkClick r:id="rId4"/>
              </a:rPr>
              <a:t>Work</a:t>
            </a:r>
            <a:r>
              <a:rPr lang="en-US" sz="1800" dirty="0" smtClean="0"/>
              <a:t> from </a:t>
            </a:r>
            <a:r>
              <a:rPr lang="en-US" sz="1800" dirty="0"/>
              <a:t>McGraw and </a:t>
            </a:r>
            <a:r>
              <a:rPr lang="en-US" sz="1800" dirty="0" smtClean="0"/>
              <a:t>Hill</a:t>
            </a:r>
            <a:endParaRPr lang="en-US" sz="1800" dirty="0"/>
          </a:p>
        </p:txBody>
      </p:sp>
      <p:sp>
        <p:nvSpPr>
          <p:cNvPr id="8" name="Rectangle 7"/>
          <p:cNvSpPr/>
          <p:nvPr/>
        </p:nvSpPr>
        <p:spPr>
          <a:xfrm>
            <a:off x="2146300" y="6413500"/>
            <a:ext cx="6997700" cy="246221"/>
          </a:xfrm>
          <a:prstGeom prst="rect">
            <a:avLst/>
          </a:prstGeom>
        </p:spPr>
        <p:txBody>
          <a:bodyPr wrap="square">
            <a:spAutoFit/>
          </a:bodyPr>
          <a:lstStyle/>
          <a:p>
            <a:pPr algn="r"/>
            <a:r>
              <a:rPr lang="en-US" sz="1000" dirty="0">
                <a:hlinkClick r:id="rId4"/>
              </a:rPr>
              <a:t>http://</a:t>
            </a:r>
            <a:r>
              <a:rPr lang="en-US" sz="1000" dirty="0" err="1">
                <a:hlinkClick r:id="rId4"/>
              </a:rPr>
              <a:t>highered.mheducation.com</a:t>
            </a:r>
            <a:r>
              <a:rPr lang="en-US" sz="1000" dirty="0">
                <a:hlinkClick r:id="rId4"/>
              </a:rPr>
              <a:t>/sites/0072495855/student_view0/chapter2/animation__</a:t>
            </a:r>
            <a:r>
              <a:rPr lang="en-US" sz="1000" dirty="0" err="1">
                <a:hlinkClick r:id="rId4"/>
              </a:rPr>
              <a:t>how_enzymes_work.html</a:t>
            </a:r>
            <a:endParaRPr lang="en-US" sz="1000" dirty="0"/>
          </a:p>
        </p:txBody>
      </p:sp>
    </p:spTree>
    <p:extLst>
      <p:ext uri="{BB962C8B-B14F-4D97-AF65-F5344CB8AC3E}">
        <p14:creationId xmlns:p14="http://schemas.microsoft.com/office/powerpoint/2010/main" val="421426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7-15 at 18.37.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431933"/>
            <a:ext cx="8888413" cy="6425233"/>
          </a:xfrm>
          <a:prstGeom prst="rect">
            <a:avLst/>
          </a:prstGeom>
        </p:spPr>
      </p:pic>
      <p:sp>
        <p:nvSpPr>
          <p:cNvPr id="2" name="Title 1"/>
          <p:cNvSpPr>
            <a:spLocks noGrp="1"/>
          </p:cNvSpPr>
          <p:nvPr>
            <p:ph type="title"/>
          </p:nvPr>
        </p:nvSpPr>
        <p:spPr>
          <a:xfrm>
            <a:off x="0" y="4763"/>
            <a:ext cx="9144000" cy="427170"/>
          </a:xfrm>
        </p:spPr>
        <p:txBody>
          <a:bodyPr>
            <a:noAutofit/>
          </a:bodyPr>
          <a:lstStyle/>
          <a:p>
            <a:r>
              <a:rPr lang="en-US" sz="1600" dirty="0" smtClean="0">
                <a:latin typeface="Arial"/>
                <a:cs typeface="Arial"/>
              </a:rPr>
              <a:t>2.5</a:t>
            </a:r>
            <a:r>
              <a:rPr lang="en-US" sz="1600" dirty="0">
                <a:latin typeface="Arial"/>
                <a:cs typeface="Arial"/>
              </a:rPr>
              <a:t>.U1 Enzymes have an active site to which specific substrates bind</a:t>
            </a:r>
            <a:r>
              <a:rPr lang="en-US" sz="1600" dirty="0" smtClean="0">
                <a:latin typeface="Arial"/>
                <a:cs typeface="Arial"/>
              </a:rPr>
              <a:t>.</a:t>
            </a:r>
            <a:endParaRPr lang="en-US" sz="1600" dirty="0"/>
          </a:p>
        </p:txBody>
      </p:sp>
      <p:pic>
        <p:nvPicPr>
          <p:cNvPr id="12" name="Picture 1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Tree>
    <p:extLst>
      <p:ext uri="{BB962C8B-B14F-4D97-AF65-F5344CB8AC3E}">
        <p14:creationId xmlns:p14="http://schemas.microsoft.com/office/powerpoint/2010/main" val="302577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7-15 at 19.49.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508000"/>
            <a:ext cx="8928099" cy="6273800"/>
          </a:xfrm>
          <a:prstGeom prst="rect">
            <a:avLst/>
          </a:prstGeom>
        </p:spPr>
      </p:pic>
      <p:sp>
        <p:nvSpPr>
          <p:cNvPr id="2" name="Title 1"/>
          <p:cNvSpPr>
            <a:spLocks noGrp="1"/>
          </p:cNvSpPr>
          <p:nvPr>
            <p:ph type="title"/>
          </p:nvPr>
        </p:nvSpPr>
        <p:spPr>
          <a:xfrm>
            <a:off x="0" y="4762"/>
            <a:ext cx="9144000" cy="477838"/>
          </a:xfrm>
        </p:spPr>
        <p:txBody>
          <a:bodyPr>
            <a:noAutofit/>
          </a:bodyPr>
          <a:lstStyle/>
          <a:p>
            <a:r>
              <a:rPr lang="en-US" sz="1600" dirty="0">
                <a:latin typeface="Arial"/>
                <a:cs typeface="Arial"/>
              </a:rPr>
              <a:t>2.5.U1 Enzymes have an active site to which specific substrates bind.</a:t>
            </a:r>
            <a:endParaRPr lang="en-US" sz="1600" dirty="0"/>
          </a:p>
        </p:txBody>
      </p:sp>
      <p:pic>
        <p:nvPicPr>
          <p:cNvPr id="16" name="Picture 1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Tree>
    <p:extLst>
      <p:ext uri="{BB962C8B-B14F-4D97-AF65-F5344CB8AC3E}">
        <p14:creationId xmlns:p14="http://schemas.microsoft.com/office/powerpoint/2010/main" val="291059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77838"/>
          </a:xfrm>
        </p:spPr>
        <p:txBody>
          <a:bodyPr>
            <a:noAutofit/>
          </a:bodyPr>
          <a:lstStyle/>
          <a:p>
            <a:r>
              <a:rPr lang="en-US" sz="1600" dirty="0">
                <a:latin typeface="Arial"/>
                <a:cs typeface="Arial"/>
              </a:rPr>
              <a:t>2.5.U1 Enzymes have an active site to which specific substrates bind.</a:t>
            </a:r>
            <a:endParaRPr lang="en-US" sz="1600" dirty="0"/>
          </a:p>
        </p:txBody>
      </p:sp>
      <p:pic>
        <p:nvPicPr>
          <p:cNvPr id="15" name="Picture 14" descr="Screen Shot 2014-07-15 at 19.07.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595443"/>
            <a:ext cx="7924800" cy="5938960"/>
          </a:xfrm>
          <a:prstGeom prst="rect">
            <a:avLst/>
          </a:prstGeom>
        </p:spPr>
      </p:pic>
      <p:pic>
        <p:nvPicPr>
          <p:cNvPr id="16" name="Picture 1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Tree>
    <p:extLst>
      <p:ext uri="{BB962C8B-B14F-4D97-AF65-F5344CB8AC3E}">
        <p14:creationId xmlns:p14="http://schemas.microsoft.com/office/powerpoint/2010/main" val="330786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693872"/>
          </a:xfrm>
        </p:spPr>
        <p:txBody>
          <a:bodyPr>
            <a:noAutofit/>
          </a:bodyPr>
          <a:lstStyle/>
          <a:p>
            <a:r>
              <a:rPr lang="en-US" sz="1600" dirty="0" smtClean="0">
                <a:latin typeface="Arial"/>
                <a:cs typeface="Arial"/>
              </a:rPr>
              <a:t>2.5</a:t>
            </a:r>
            <a:r>
              <a:rPr lang="en-US" sz="1600" dirty="0">
                <a:latin typeface="Arial"/>
                <a:cs typeface="Arial"/>
              </a:rPr>
              <a:t>.U2 Enzyme catalysis involves molecular motion and the collision of substrates with the active site</a:t>
            </a:r>
            <a:r>
              <a:rPr lang="en-US" sz="1600" dirty="0" smtClean="0">
                <a:latin typeface="Arial"/>
                <a:cs typeface="Arial"/>
              </a:rPr>
              <a:t>.</a:t>
            </a:r>
            <a:endParaRPr lang="en-US" sz="1600" dirty="0"/>
          </a:p>
        </p:txBody>
      </p:sp>
      <p:sp>
        <p:nvSpPr>
          <p:cNvPr id="3" name="Content Placeholder 2"/>
          <p:cNvSpPr>
            <a:spLocks noGrp="1"/>
          </p:cNvSpPr>
          <p:nvPr>
            <p:ph idx="1"/>
          </p:nvPr>
        </p:nvSpPr>
        <p:spPr>
          <a:xfrm>
            <a:off x="169334" y="855324"/>
            <a:ext cx="5723466" cy="5672475"/>
          </a:xfrm>
          <a:noFill/>
          <a:ln>
            <a:noFill/>
          </a:ln>
          <a:effectLst/>
        </p:spPr>
        <p:txBody>
          <a:bodyPr>
            <a:noAutofit/>
          </a:bodyPr>
          <a:lstStyle/>
          <a:p>
            <a:r>
              <a:rPr lang="en-US" sz="1800" dirty="0" smtClean="0"/>
              <a:t>The </a:t>
            </a:r>
            <a:r>
              <a:rPr lang="en-US" sz="1800" dirty="0"/>
              <a:t>coming together of a substrate molecule and an active site is known as a </a:t>
            </a:r>
            <a:r>
              <a:rPr lang="en-US" sz="1800" dirty="0" smtClean="0"/>
              <a:t>collision</a:t>
            </a:r>
          </a:p>
          <a:p>
            <a:r>
              <a:rPr lang="en-US" sz="1800" dirty="0" smtClean="0"/>
              <a:t>Most enzyme reactions occur when the </a:t>
            </a:r>
            <a:r>
              <a:rPr lang="en-US" sz="1800" dirty="0"/>
              <a:t>substrates are dissolved in </a:t>
            </a:r>
            <a:r>
              <a:rPr lang="en-US" sz="1800" dirty="0" smtClean="0"/>
              <a:t>water</a:t>
            </a:r>
          </a:p>
          <a:p>
            <a:r>
              <a:rPr lang="en-US" sz="1800" dirty="0" smtClean="0"/>
              <a:t>All molecules dissolved in water are in random motion, with each molecule moving separately</a:t>
            </a:r>
          </a:p>
          <a:p>
            <a:r>
              <a:rPr lang="en-US" sz="1800" dirty="0" smtClean="0"/>
              <a:t>If not immobilized the enzyme can move too, however enzymes tend be larger than the substrate(s) and therefore move more slowly</a:t>
            </a:r>
          </a:p>
          <a:p>
            <a:r>
              <a:rPr lang="en-US" sz="1800" dirty="0" smtClean="0"/>
              <a:t>Collisions are the result of the random </a:t>
            </a:r>
            <a:r>
              <a:rPr lang="en-US" sz="1800" dirty="0"/>
              <a:t>movements of both substrate and </a:t>
            </a:r>
            <a:r>
              <a:rPr lang="en-US" sz="1800" dirty="0" smtClean="0"/>
              <a:t>enzyme</a:t>
            </a:r>
          </a:p>
          <a:p>
            <a:r>
              <a:rPr lang="en-US" sz="1800" dirty="0" smtClean="0"/>
              <a:t>The </a:t>
            </a:r>
            <a:r>
              <a:rPr lang="en-US" sz="1800" dirty="0"/>
              <a:t>substrate may be at any angle to the active site when the collision </a:t>
            </a:r>
            <a:r>
              <a:rPr lang="en-US" sz="1800" dirty="0" smtClean="0"/>
              <a:t>occurs</a:t>
            </a:r>
          </a:p>
          <a:p>
            <a:r>
              <a:rPr lang="en-US" sz="1800" dirty="0" smtClean="0"/>
              <a:t>Successful </a:t>
            </a:r>
            <a:r>
              <a:rPr lang="en-US" sz="1800" dirty="0"/>
              <a:t>collisions are ones in which the substrate and active </a:t>
            </a:r>
            <a:r>
              <a:rPr lang="en-US" sz="1800" dirty="0" smtClean="0"/>
              <a:t>site happen to be correctly </a:t>
            </a:r>
            <a:r>
              <a:rPr lang="en-US" sz="1800" dirty="0"/>
              <a:t>aligned to allow binding to take </a:t>
            </a:r>
            <a:r>
              <a:rPr lang="en-US" sz="1800" dirty="0" smtClean="0"/>
              <a:t>place</a:t>
            </a:r>
            <a:endParaRPr lang="en-US" sz="1800" dirty="0"/>
          </a:p>
        </p:txBody>
      </p:sp>
      <p:pic>
        <p:nvPicPr>
          <p:cNvPr id="4" name="Picture 3" descr="Screen Shot 2014-07-15 at 18.58.26.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13" y="2722014"/>
            <a:ext cx="2743200" cy="2091229"/>
          </a:xfrm>
          <a:prstGeom prst="rect">
            <a:avLst/>
          </a:prstGeom>
        </p:spPr>
      </p:pic>
      <p:sp>
        <p:nvSpPr>
          <p:cNvPr id="5" name="Rectangle 4"/>
          <p:cNvSpPr/>
          <p:nvPr/>
        </p:nvSpPr>
        <p:spPr>
          <a:xfrm>
            <a:off x="6057900" y="6629399"/>
            <a:ext cx="3086100" cy="246221"/>
          </a:xfrm>
          <a:prstGeom prst="rect">
            <a:avLst/>
          </a:prstGeom>
        </p:spPr>
        <p:txBody>
          <a:bodyPr wrap="square">
            <a:spAutoFit/>
          </a:bodyPr>
          <a:lstStyle/>
          <a:p>
            <a:pPr algn="r"/>
            <a:r>
              <a:rPr lang="en-US" sz="1000" dirty="0">
                <a:hlinkClick r:id="rId2"/>
              </a:rPr>
              <a:t>http://</a:t>
            </a:r>
            <a:r>
              <a:rPr lang="en-US" sz="1000" dirty="0" err="1">
                <a:hlinkClick r:id="rId2"/>
              </a:rPr>
              <a:t>www.kscience.co.uk</a:t>
            </a:r>
            <a:r>
              <a:rPr lang="en-US" sz="1000" dirty="0">
                <a:hlinkClick r:id="rId2"/>
              </a:rPr>
              <a:t>/animations/</a:t>
            </a:r>
            <a:r>
              <a:rPr lang="en-US" sz="1000" dirty="0" err="1">
                <a:hlinkClick r:id="rId2"/>
              </a:rPr>
              <a:t>model.swf</a:t>
            </a:r>
            <a:endParaRPr lang="en-US" sz="1000" dirty="0"/>
          </a:p>
        </p:txBody>
      </p:sp>
      <p:sp>
        <p:nvSpPr>
          <p:cNvPr id="6" name="TextBox 5"/>
          <p:cNvSpPr txBox="1"/>
          <p:nvPr/>
        </p:nvSpPr>
        <p:spPr>
          <a:xfrm>
            <a:off x="6246813" y="1577863"/>
            <a:ext cx="2743200" cy="1169551"/>
          </a:xfrm>
          <a:prstGeom prst="rect">
            <a:avLst/>
          </a:prstGeom>
          <a:noFill/>
          <a:ln>
            <a:noFill/>
          </a:ln>
          <a:effectLst/>
        </p:spPr>
        <p:txBody>
          <a:bodyPr wrap="square" rtlCol="0">
            <a:spAutoFit/>
          </a:bodyPr>
          <a:lstStyle/>
          <a:p>
            <a:r>
              <a:rPr lang="en-US" sz="1400" dirty="0" smtClean="0"/>
              <a:t>The simulation from </a:t>
            </a:r>
            <a:r>
              <a:rPr lang="en-US" sz="1400" dirty="0" err="1" smtClean="0"/>
              <a:t>KScience</a:t>
            </a:r>
            <a:r>
              <a:rPr lang="en-US" sz="1400" dirty="0" smtClean="0"/>
              <a:t> allows you to both see enzyme kinetics happening and secondly how it is affected by different factors</a:t>
            </a:r>
            <a:endParaRPr lang="en-US" sz="1400" dirty="0"/>
          </a:p>
        </p:txBody>
      </p:sp>
      <p:sp>
        <p:nvSpPr>
          <p:cNvPr id="7" name="Rectangle 6"/>
          <p:cNvSpPr/>
          <p:nvPr/>
        </p:nvSpPr>
        <p:spPr>
          <a:xfrm>
            <a:off x="6121400" y="1562100"/>
            <a:ext cx="2932113" cy="33909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creen Shot 2014-07-04 at 13.02.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39288"/>
            <a:ext cx="993625" cy="429065"/>
          </a:xfrm>
          <a:prstGeom prst="rect">
            <a:avLst/>
          </a:prstGeom>
        </p:spPr>
      </p:pic>
      <p:pic>
        <p:nvPicPr>
          <p:cNvPr id="14" name="Picture 13" descr="Screen Shot 2014-07-04 at 13.02.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626" y="6439288"/>
            <a:ext cx="1239520" cy="429065"/>
          </a:xfrm>
          <a:prstGeom prst="rect">
            <a:avLst/>
          </a:prstGeom>
        </p:spPr>
      </p:pic>
    </p:spTree>
    <p:extLst>
      <p:ext uri="{BB962C8B-B14F-4D97-AF65-F5344CB8AC3E}">
        <p14:creationId xmlns:p14="http://schemas.microsoft.com/office/powerpoint/2010/main" val="97105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1" y="762000"/>
            <a:ext cx="6515100" cy="5638800"/>
          </a:xfrm>
          <a:prstGeom prst="rect">
            <a:avLst/>
          </a:prstGeom>
        </p:spPr>
      </p:pic>
      <p:sp>
        <p:nvSpPr>
          <p:cNvPr id="2" name="Title 1"/>
          <p:cNvSpPr>
            <a:spLocks noGrp="1"/>
          </p:cNvSpPr>
          <p:nvPr>
            <p:ph type="title"/>
          </p:nvPr>
        </p:nvSpPr>
        <p:spPr>
          <a:xfrm>
            <a:off x="0" y="4762"/>
            <a:ext cx="9144000" cy="465138"/>
          </a:xfrm>
        </p:spPr>
        <p:txBody>
          <a:bodyPr>
            <a:noAutofit/>
          </a:bodyPr>
          <a:lstStyle/>
          <a:p>
            <a:r>
              <a:rPr lang="en-US" sz="1600" dirty="0">
                <a:latin typeface="Arial"/>
                <a:cs typeface="Arial"/>
              </a:rPr>
              <a:t>2.4.A2 Denaturation of proteins by heat or by deviation of pH from the optimum</a:t>
            </a:r>
            <a:r>
              <a:rPr lang="en-US" sz="1600" dirty="0" smtClean="0">
                <a:latin typeface="Arial"/>
                <a:cs typeface="Arial"/>
              </a:rPr>
              <a:t>.</a:t>
            </a:r>
            <a:endParaRPr lang="en-US" sz="1600" dirty="0"/>
          </a:p>
        </p:txBody>
      </p:sp>
      <p:sp>
        <p:nvSpPr>
          <p:cNvPr id="7" name="Content Placeholder 2"/>
          <p:cNvSpPr>
            <a:spLocks noGrp="1"/>
          </p:cNvSpPr>
          <p:nvPr>
            <p:ph idx="1"/>
          </p:nvPr>
        </p:nvSpPr>
        <p:spPr>
          <a:xfrm>
            <a:off x="5345113" y="4826000"/>
            <a:ext cx="3670300" cy="1574800"/>
          </a:xfrm>
          <a:solidFill>
            <a:schemeClr val="bg1">
              <a:lumMod val="95000"/>
              <a:alpha val="82000"/>
            </a:schemeClr>
          </a:solidFill>
        </p:spPr>
        <p:txBody>
          <a:bodyPr>
            <a:normAutofit/>
          </a:bodyPr>
          <a:lstStyle/>
          <a:p>
            <a:pPr marL="0" indent="0">
              <a:buNone/>
            </a:pPr>
            <a:r>
              <a:rPr lang="en-US" sz="1800" dirty="0" smtClean="0"/>
              <a:t>Extremes </a:t>
            </a:r>
            <a:r>
              <a:rPr lang="en-US" sz="1800" dirty="0"/>
              <a:t>of </a:t>
            </a:r>
            <a:r>
              <a:rPr lang="en-US" sz="1800" dirty="0" smtClean="0"/>
              <a:t>pH</a:t>
            </a:r>
            <a:r>
              <a:rPr lang="en-US" sz="1800" dirty="0"/>
              <a:t> </a:t>
            </a:r>
            <a:r>
              <a:rPr lang="en-US" sz="1800" dirty="0" smtClean="0"/>
              <a:t>can </a:t>
            </a:r>
            <a:r>
              <a:rPr lang="en-US" sz="1800" dirty="0"/>
              <a:t>cause </a:t>
            </a:r>
            <a:r>
              <a:rPr lang="en-US" sz="1800" dirty="0" smtClean="0"/>
              <a:t>denaturation: charges </a:t>
            </a:r>
            <a:r>
              <a:rPr lang="en-US" sz="1800" dirty="0"/>
              <a:t>on R groups are changed, breaking ionic bonds within the protein or causing new ionic bonds to form.</a:t>
            </a:r>
          </a:p>
          <a:p>
            <a:pPr marL="0" indent="0">
              <a:buNone/>
            </a:pPr>
            <a:endParaRPr lang="en-US" sz="1800" dirty="0"/>
          </a:p>
        </p:txBody>
      </p:sp>
      <p:sp>
        <p:nvSpPr>
          <p:cNvPr id="5" name="Content Placeholder 2"/>
          <p:cNvSpPr txBox="1">
            <a:spLocks/>
          </p:cNvSpPr>
          <p:nvPr/>
        </p:nvSpPr>
        <p:spPr>
          <a:xfrm>
            <a:off x="2932114" y="2330450"/>
            <a:ext cx="6083299" cy="1095375"/>
          </a:xfrm>
          <a:prstGeom prst="rect">
            <a:avLst/>
          </a:prstGeom>
          <a:solidFill>
            <a:schemeClr val="bg1">
              <a:lumMod val="95000"/>
              <a:alpha val="82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A denatured protein does not normally return to its former structure – the denaturation is permanent. Soluble proteins often become insoluble and form a precipitate.</a:t>
            </a:r>
          </a:p>
        </p:txBody>
      </p:sp>
      <p:sp>
        <p:nvSpPr>
          <p:cNvPr id="6" name="Content Placeholder 2"/>
          <p:cNvSpPr txBox="1">
            <a:spLocks/>
          </p:cNvSpPr>
          <p:nvPr/>
        </p:nvSpPr>
        <p:spPr>
          <a:xfrm>
            <a:off x="177800" y="660401"/>
            <a:ext cx="8064500" cy="1447799"/>
          </a:xfrm>
          <a:prstGeom prst="rect">
            <a:avLst/>
          </a:prstGeom>
          <a:solidFill>
            <a:schemeClr val="bg1">
              <a:lumMod val="95000"/>
              <a:alpha val="82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The three-dimensional conformation of proteins is stabilized by bonds or interactions between R groups of amino acids within the molecule. Most of these bonds and interactions are relatively weak and they can be disrupted or broken. This results in a change to the conformation of the protein, which is called denaturation.</a:t>
            </a:r>
            <a:endParaRPr lang="en-US" sz="1800" dirty="0"/>
          </a:p>
        </p:txBody>
      </p:sp>
      <p:sp>
        <p:nvSpPr>
          <p:cNvPr id="8" name="Content Placeholder 2"/>
          <p:cNvSpPr txBox="1">
            <a:spLocks/>
          </p:cNvSpPr>
          <p:nvPr/>
        </p:nvSpPr>
        <p:spPr>
          <a:xfrm>
            <a:off x="177800" y="3009900"/>
            <a:ext cx="1714499" cy="2349500"/>
          </a:xfrm>
          <a:prstGeom prst="rect">
            <a:avLst/>
          </a:prstGeom>
          <a:solidFill>
            <a:schemeClr val="bg1">
              <a:lumMod val="95000"/>
              <a:alpha val="82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Heat can cause denaturation: vibrations within the molecule breaks intermolecular bonds or interactions.</a:t>
            </a:r>
          </a:p>
        </p:txBody>
      </p:sp>
      <p:sp>
        <p:nvSpPr>
          <p:cNvPr id="4" name="Rectangle 3"/>
          <p:cNvSpPr/>
          <p:nvPr/>
        </p:nvSpPr>
        <p:spPr>
          <a:xfrm>
            <a:off x="2463800" y="6621215"/>
            <a:ext cx="6680200" cy="246221"/>
          </a:xfrm>
          <a:prstGeom prst="rect">
            <a:avLst/>
          </a:prstGeom>
        </p:spPr>
        <p:txBody>
          <a:bodyPr wrap="square">
            <a:spAutoFit/>
          </a:bodyPr>
          <a:lstStyle/>
          <a:p>
            <a:pPr algn="r"/>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/commons/2/22/Fried_egg%2C_sunny_side_up_%28black_background%29.PNG</a:t>
            </a:r>
            <a:endParaRPr lang="en-US" sz="1000" dirty="0"/>
          </a:p>
        </p:txBody>
      </p:sp>
      <p:pic>
        <p:nvPicPr>
          <p:cNvPr id="9" name="Picture 8" descr="Screen Shot 2014-07-04 at 13.02.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39288"/>
            <a:ext cx="993625" cy="429065"/>
          </a:xfrm>
          <a:prstGeom prst="rect">
            <a:avLst/>
          </a:prstGeom>
        </p:spPr>
      </p:pic>
      <p:pic>
        <p:nvPicPr>
          <p:cNvPr id="10" name="Picture 9" descr="Screen Shot 2014-07-04 at 13.02.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626" y="6439288"/>
            <a:ext cx="1239520" cy="429065"/>
          </a:xfrm>
          <a:prstGeom prst="rect">
            <a:avLst/>
          </a:prstGeom>
        </p:spPr>
      </p:pic>
      <p:sp>
        <p:nvSpPr>
          <p:cNvPr id="11" name="TextBox 10"/>
          <p:cNvSpPr txBox="1"/>
          <p:nvPr/>
        </p:nvSpPr>
        <p:spPr>
          <a:xfrm>
            <a:off x="2233147" y="3657600"/>
            <a:ext cx="5120154" cy="923330"/>
          </a:xfrm>
          <a:prstGeom prst="rect">
            <a:avLst/>
          </a:prstGeom>
          <a:solidFill>
            <a:schemeClr val="bg1"/>
          </a:solidFill>
          <a:ln>
            <a:solidFill>
              <a:schemeClr val="tx1"/>
            </a:solidFill>
          </a:ln>
          <a:effectLst/>
        </p:spPr>
        <p:txBody>
          <a:bodyPr wrap="square" rtlCol="0">
            <a:spAutoFit/>
          </a:bodyPr>
          <a:lstStyle/>
          <a:p>
            <a:pPr algn="ctr"/>
            <a:r>
              <a:rPr lang="en-US" b="1" dirty="0" smtClean="0"/>
              <a:t>Remember this slide? Enzymes are proteins and </a:t>
            </a:r>
            <a:r>
              <a:rPr lang="en-US" b="1" dirty="0">
                <a:solidFill>
                  <a:srgbClr val="FF0000"/>
                </a:solidFill>
              </a:rPr>
              <a:t>d</a:t>
            </a:r>
            <a:r>
              <a:rPr lang="en-US" b="1" dirty="0" smtClean="0">
                <a:solidFill>
                  <a:srgbClr val="FF0000"/>
                </a:solidFill>
              </a:rPr>
              <a:t>enaturation</a:t>
            </a:r>
            <a:r>
              <a:rPr lang="en-US" b="1" dirty="0" smtClean="0"/>
              <a:t> is a key to how enzyme activity is affected by </a:t>
            </a:r>
            <a:r>
              <a:rPr lang="en-US" b="1" dirty="0" smtClean="0">
                <a:solidFill>
                  <a:srgbClr val="FF0000"/>
                </a:solidFill>
              </a:rPr>
              <a:t>temperature</a:t>
            </a:r>
            <a:r>
              <a:rPr lang="en-US" b="1" dirty="0" smtClean="0"/>
              <a:t> and </a:t>
            </a:r>
            <a:r>
              <a:rPr lang="en-US" b="1" dirty="0" smtClean="0">
                <a:solidFill>
                  <a:srgbClr val="FF0000"/>
                </a:solidFill>
              </a:rPr>
              <a:t>pH</a:t>
            </a:r>
            <a:endParaRPr lang="en-US" b="1" dirty="0">
              <a:solidFill>
                <a:srgbClr val="FF0000"/>
              </a:solidFill>
            </a:endParaRPr>
          </a:p>
        </p:txBody>
      </p:sp>
    </p:spTree>
    <p:extLst>
      <p:ext uri="{BB962C8B-B14F-4D97-AF65-F5344CB8AC3E}">
        <p14:creationId xmlns:p14="http://schemas.microsoft.com/office/powerpoint/2010/main" val="228747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65138"/>
          </a:xfrm>
        </p:spPr>
        <p:txBody>
          <a:bodyPr>
            <a:noAutofit/>
          </a:bodyPr>
          <a:lstStyle/>
          <a:p>
            <a:r>
              <a:rPr lang="en-US" sz="1600" dirty="0" smtClean="0">
                <a:latin typeface="Arial"/>
                <a:cs typeface="Arial"/>
              </a:rPr>
              <a:t>2.5.</a:t>
            </a:r>
            <a:r>
              <a:rPr lang="en-US" sz="1600" dirty="0">
                <a:latin typeface="Arial"/>
                <a:cs typeface="Arial"/>
              </a:rPr>
              <a:t>U4 Enzymes can be denatured</a:t>
            </a:r>
            <a:r>
              <a:rPr lang="en-US" sz="1600" dirty="0" smtClean="0">
                <a:latin typeface="Arial"/>
                <a:cs typeface="Arial"/>
              </a:rPr>
              <a:t>.</a:t>
            </a:r>
            <a:endParaRPr lang="en-US" sz="1600" dirty="0"/>
          </a:p>
        </p:txBody>
      </p:sp>
      <p:sp>
        <p:nvSpPr>
          <p:cNvPr id="5" name="Content Placeholder 2"/>
          <p:cNvSpPr txBox="1">
            <a:spLocks/>
          </p:cNvSpPr>
          <p:nvPr/>
        </p:nvSpPr>
        <p:spPr>
          <a:xfrm>
            <a:off x="252413" y="628651"/>
            <a:ext cx="8737600" cy="768350"/>
          </a:xfrm>
          <a:prstGeom prst="rect">
            <a:avLst/>
          </a:prstGeom>
          <a:solidFill>
            <a:schemeClr val="bg1">
              <a:lumMod val="95000"/>
              <a:alpha val="82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For enzymes a change in structure means a change in the active site. If the active site changes shape the substrate is no longer able to bind to it.</a:t>
            </a:r>
          </a:p>
        </p:txBody>
      </p:sp>
      <p:pic>
        <p:nvPicPr>
          <p:cNvPr id="15" name="Picture 14" descr="Screen Shot 2014-07-15 at 19.38.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328800"/>
            <a:ext cx="2438400" cy="1824350"/>
          </a:xfrm>
          <a:prstGeom prst="rect">
            <a:avLst/>
          </a:prstGeom>
        </p:spPr>
      </p:pic>
      <p:pic>
        <p:nvPicPr>
          <p:cNvPr id="16" name="Picture 15" descr="Screen Shot 2014-07-15 at 19.39.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119" y="3964976"/>
            <a:ext cx="2419350" cy="2264374"/>
          </a:xfrm>
          <a:prstGeom prst="rect">
            <a:avLst/>
          </a:prstGeom>
        </p:spPr>
      </p:pic>
      <p:sp>
        <p:nvSpPr>
          <p:cNvPr id="17" name="Rectangle 16"/>
          <p:cNvSpPr/>
          <p:nvPr/>
        </p:nvSpPr>
        <p:spPr>
          <a:xfrm>
            <a:off x="4572000" y="6611779"/>
            <a:ext cx="4572000" cy="246221"/>
          </a:xfrm>
          <a:prstGeom prst="rect">
            <a:avLst/>
          </a:prstGeom>
        </p:spPr>
        <p:txBody>
          <a:bodyPr>
            <a:spAutoFit/>
          </a:bodyPr>
          <a:lstStyle/>
          <a:p>
            <a:pPr algn="r"/>
            <a:r>
              <a:rPr lang="en-US" sz="1000" dirty="0">
                <a:hlinkClick r:id="rId4"/>
              </a:rPr>
              <a:t>http://</a:t>
            </a:r>
            <a:r>
              <a:rPr lang="en-US" sz="1000" dirty="0" err="1">
                <a:hlinkClick r:id="rId4"/>
              </a:rPr>
              <a:t>www.biotopics.co.uk</a:t>
            </a:r>
            <a:r>
              <a:rPr lang="en-US" sz="1000" dirty="0">
                <a:hlinkClick r:id="rId4"/>
              </a:rPr>
              <a:t>/other/</a:t>
            </a:r>
            <a:r>
              <a:rPr lang="en-US" sz="1000" dirty="0" err="1">
                <a:hlinkClick r:id="rId4"/>
              </a:rPr>
              <a:t>enzyme.html</a:t>
            </a:r>
            <a:endParaRPr lang="en-US" sz="1000" dirty="0"/>
          </a:p>
        </p:txBody>
      </p:sp>
      <p:pic>
        <p:nvPicPr>
          <p:cNvPr id="18" name="Picture 17" descr="Screen Shot 2014-07-15 at 19.42.2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593148"/>
            <a:ext cx="2142965" cy="1420526"/>
          </a:xfrm>
          <a:prstGeom prst="rect">
            <a:avLst/>
          </a:prstGeom>
        </p:spPr>
      </p:pic>
      <p:sp>
        <p:nvSpPr>
          <p:cNvPr id="19" name="TextBox 18"/>
          <p:cNvSpPr txBox="1"/>
          <p:nvPr/>
        </p:nvSpPr>
        <p:spPr>
          <a:xfrm>
            <a:off x="762000" y="3013674"/>
            <a:ext cx="2572339" cy="338554"/>
          </a:xfrm>
          <a:prstGeom prst="rect">
            <a:avLst/>
          </a:prstGeom>
          <a:noFill/>
        </p:spPr>
        <p:txBody>
          <a:bodyPr wrap="none" rtlCol="0">
            <a:spAutoFit/>
          </a:bodyPr>
          <a:lstStyle/>
          <a:p>
            <a:r>
              <a:rPr lang="en-US" sz="1600" dirty="0" smtClean="0"/>
              <a:t>Enzyme </a:t>
            </a:r>
            <a:r>
              <a:rPr lang="en-US" sz="1600" b="1" dirty="0" smtClean="0"/>
              <a:t>before</a:t>
            </a:r>
            <a:r>
              <a:rPr lang="en-US" sz="1600" dirty="0" smtClean="0"/>
              <a:t> denaturation</a:t>
            </a:r>
            <a:endParaRPr lang="en-US" sz="1600" dirty="0"/>
          </a:p>
        </p:txBody>
      </p:sp>
      <p:sp>
        <p:nvSpPr>
          <p:cNvPr id="20" name="TextBox 19"/>
          <p:cNvSpPr txBox="1"/>
          <p:nvPr/>
        </p:nvSpPr>
        <p:spPr>
          <a:xfrm>
            <a:off x="5238719" y="3061871"/>
            <a:ext cx="3173665" cy="338554"/>
          </a:xfrm>
          <a:prstGeom prst="rect">
            <a:avLst/>
          </a:prstGeom>
          <a:noFill/>
        </p:spPr>
        <p:txBody>
          <a:bodyPr wrap="none" rtlCol="0">
            <a:spAutoFit/>
          </a:bodyPr>
          <a:lstStyle/>
          <a:p>
            <a:r>
              <a:rPr lang="en-US" sz="1600" dirty="0"/>
              <a:t>s</a:t>
            </a:r>
            <a:r>
              <a:rPr lang="en-US" sz="1600" dirty="0" smtClean="0"/>
              <a:t>ubstrate can bind to the active site</a:t>
            </a:r>
            <a:endParaRPr lang="en-US" sz="1600" dirty="0"/>
          </a:p>
        </p:txBody>
      </p:sp>
      <p:sp>
        <p:nvSpPr>
          <p:cNvPr id="21" name="TextBox 20"/>
          <p:cNvSpPr txBox="1"/>
          <p:nvPr/>
        </p:nvSpPr>
        <p:spPr>
          <a:xfrm>
            <a:off x="914400" y="6042025"/>
            <a:ext cx="2416246" cy="338554"/>
          </a:xfrm>
          <a:prstGeom prst="rect">
            <a:avLst/>
          </a:prstGeom>
          <a:noFill/>
        </p:spPr>
        <p:txBody>
          <a:bodyPr wrap="none" rtlCol="0">
            <a:spAutoFit/>
          </a:bodyPr>
          <a:lstStyle/>
          <a:p>
            <a:r>
              <a:rPr lang="en-US" sz="1600" dirty="0" smtClean="0"/>
              <a:t>Enzyme </a:t>
            </a:r>
            <a:r>
              <a:rPr lang="en-US" sz="1600" b="1" dirty="0" smtClean="0"/>
              <a:t>after</a:t>
            </a:r>
            <a:r>
              <a:rPr lang="en-US" sz="1600" dirty="0" smtClean="0"/>
              <a:t> denaturation</a:t>
            </a:r>
            <a:endParaRPr lang="en-US" sz="1600" dirty="0"/>
          </a:p>
        </p:txBody>
      </p:sp>
      <p:sp>
        <p:nvSpPr>
          <p:cNvPr id="22" name="TextBox 21"/>
          <p:cNvSpPr txBox="1"/>
          <p:nvPr/>
        </p:nvSpPr>
        <p:spPr>
          <a:xfrm>
            <a:off x="4941910" y="6042025"/>
            <a:ext cx="4048103" cy="338554"/>
          </a:xfrm>
          <a:prstGeom prst="rect">
            <a:avLst/>
          </a:prstGeom>
          <a:noFill/>
        </p:spPr>
        <p:txBody>
          <a:bodyPr wrap="none" rtlCol="0">
            <a:spAutoFit/>
          </a:bodyPr>
          <a:lstStyle/>
          <a:p>
            <a:r>
              <a:rPr lang="en-US" sz="1600" dirty="0"/>
              <a:t>s</a:t>
            </a:r>
            <a:r>
              <a:rPr lang="en-US" sz="1600" dirty="0" smtClean="0"/>
              <a:t>ubstrate can no longer  bind to the active site</a:t>
            </a:r>
            <a:endParaRPr lang="en-US" sz="1600" dirty="0"/>
          </a:p>
        </p:txBody>
      </p:sp>
      <p:pic>
        <p:nvPicPr>
          <p:cNvPr id="23" name="Picture 22" descr="Screen Shot 2014-07-15 at 19.45.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0500" y="1696049"/>
            <a:ext cx="2489967" cy="1416050"/>
          </a:xfrm>
          <a:prstGeom prst="rect">
            <a:avLst/>
          </a:prstGeom>
        </p:spPr>
      </p:pic>
      <p:sp>
        <p:nvSpPr>
          <p:cNvPr id="24" name="Down Arrow 23"/>
          <p:cNvSpPr/>
          <p:nvPr/>
        </p:nvSpPr>
        <p:spPr>
          <a:xfrm>
            <a:off x="1562100" y="3599265"/>
            <a:ext cx="1003300" cy="375821"/>
          </a:xfrm>
          <a:prstGeom prst="downArrow">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6121400" y="3563754"/>
            <a:ext cx="1003300" cy="375821"/>
          </a:xfrm>
          <a:prstGeom prst="downArrow">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460593"/>
      </p:ext>
    </p:extLst>
  </p:cSld>
  <p:clrMapOvr>
    <a:masterClrMapping/>
  </p:clrMapOvr>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10839</TotalTime>
  <Words>2061</Words>
  <Application>Microsoft Office PowerPoint</Application>
  <PresentationFormat>On-screen Show (4:3)</PresentationFormat>
  <Paragraphs>155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IB DP Student Notes</vt:lpstr>
      <vt:lpstr>2.5 Enzymes</vt:lpstr>
      <vt:lpstr>Understandings, Applications and Skills</vt:lpstr>
      <vt:lpstr>2.5.U1 Enzymes have an active site to which specific substrates bind. 2.5.U2 Enzyme catalysis involves molecular motion and the collision of substrates with the active site.</vt:lpstr>
      <vt:lpstr>2.5.U1 Enzymes have an active site to which specific substrates bind.</vt:lpstr>
      <vt:lpstr>2.5.U1 Enzymes have an active site to which specific substrates bind.</vt:lpstr>
      <vt:lpstr>2.5.U1 Enzymes have an active site to which specific substrates bind.</vt:lpstr>
      <vt:lpstr>2.5.U2 Enzyme catalysis involves molecular motion and the collision of substrates with the active site.</vt:lpstr>
      <vt:lpstr>2.4.A2 Denaturation of proteins by heat or by deviation of pH from the optimum.</vt:lpstr>
      <vt:lpstr>2.5.U4 Enzymes can be denatured.</vt:lpstr>
      <vt:lpstr>2.5.U3 Temperature, pH and substrate concentration affect the rate of activity of enzymes.</vt:lpstr>
      <vt:lpstr>2.5.U3 Temperature, pH and substrate concentration affect the rate of activity of enzymes.</vt:lpstr>
      <vt:lpstr>2.5.U3 Temperature, pH and substrate concentration affect the rate of activity of enzymes.</vt:lpstr>
      <vt:lpstr>2.5.U3 Temperature, pH and substrate concentration affect the rate of activity of enzymes.</vt:lpstr>
      <vt:lpstr>2.5.U5 Immobilized enzymes are widely used in industry.</vt:lpstr>
      <vt:lpstr>2.5.U5 Immobilized enzymes are widely used in industry.</vt:lpstr>
      <vt:lpstr>2.5.A1 Methods of production of lactose-free milk and its advantages.</vt:lpstr>
      <vt:lpstr>2.5.A1 Methods of production of lactose-free milk and its advantages.</vt:lpstr>
      <vt:lpstr>2.5.S1 Design of experiments to test the effect of temperature, pH and substrate concentration on the activity of enzymes. 2.5.S2 Experimental investigation of a factor affecting enzyme activity. (Practical 3)</vt:lpstr>
      <vt:lpstr>2.5.S1 Design of experiments to test the effect of temperature, pH and substrate concentration on the activity of enzymes. 2.5.S2 Experimental investigation of a factor affecting enzyme activity. (Practical 3)</vt:lpstr>
      <vt:lpstr>2.5.S1 Design of experiments to test the effect of temperature, pH and substrate concentration on the activity of enzymes. 2.5.S2 Experimental investigation of a factor affecting enzyme activity. (Practical 3)</vt:lpstr>
      <vt:lpstr>Bibliography / 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Jackson, Jennifer</cp:lastModifiedBy>
  <cp:revision>333</cp:revision>
  <dcterms:created xsi:type="dcterms:W3CDTF">2014-04-26T01:56:54Z</dcterms:created>
  <dcterms:modified xsi:type="dcterms:W3CDTF">2016-01-13T16:27:46Z</dcterms:modified>
</cp:coreProperties>
</file>