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PT Sans Narrow" panose="020B0604020202020204" charset="0"/>
      <p:regular r:id="rId15"/>
      <p:bold r:id="rId16"/>
    </p:embeddedFont>
    <p:embeddedFont>
      <p:font typeface="Open Sans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5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516447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7007735" y="3176887"/>
            <a:ext cx="562199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Shape 11"/>
          <p:cNvCxnSpPr/>
          <p:nvPr/>
        </p:nvCxnSpPr>
        <p:spPr>
          <a:xfrm>
            <a:off x="1575034" y="3158251"/>
            <a:ext cx="562199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" name="Shape 12"/>
          <p:cNvGrpSpPr/>
          <p:nvPr/>
        </p:nvGrpSpPr>
        <p:grpSpPr>
          <a:xfrm>
            <a:off x="1004143" y="1022025"/>
            <a:ext cx="7136667" cy="152400"/>
            <a:chOff x="1346428" y="1011300"/>
            <a:chExt cx="6452100" cy="152400"/>
          </a:xfrm>
        </p:grpSpPr>
        <p:cxnSp>
          <p:nvCxnSpPr>
            <p:cNvPr id="13" name="Shape 13"/>
            <p:cNvCxnSpPr/>
            <p:nvPr/>
          </p:nvCxnSpPr>
          <p:spPr>
            <a:xfrm rot="10800000">
              <a:off x="1346428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Shape 14"/>
            <p:cNvCxnSpPr/>
            <p:nvPr/>
          </p:nvCxnSpPr>
          <p:spPr>
            <a:xfrm rot="10800000">
              <a:off x="1346428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" name="Shape 15"/>
          <p:cNvGrpSpPr/>
          <p:nvPr/>
        </p:nvGrpSpPr>
        <p:grpSpPr>
          <a:xfrm>
            <a:off x="1004150" y="3969100"/>
            <a:ext cx="7136667" cy="152400"/>
            <a:chOff x="1346435" y="3969087"/>
            <a:chExt cx="6452100" cy="152400"/>
          </a:xfrm>
        </p:grpSpPr>
        <p:cxnSp>
          <p:nvCxnSpPr>
            <p:cNvPr id="16" name="Shape 16"/>
            <p:cNvCxnSpPr/>
            <p:nvPr/>
          </p:nvCxnSpPr>
          <p:spPr>
            <a:xfrm>
              <a:off x="1346435" y="4121487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1346435" y="3969087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3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499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311700" y="1304850"/>
            <a:ext cx="8520599" cy="15383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599" cy="1071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899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899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599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0"/>
            <a:ext cx="4572000" cy="51434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199" cy="167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199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lang="en"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itotic_spindl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_phas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3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Cyclins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499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Controlling a Cell’s Progress through the Cell Cycle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599" cy="3581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38842"/>
              </a:lnSpc>
              <a:spcBef>
                <a:spcPts val="600"/>
              </a:spcBef>
              <a:spcAft>
                <a:spcPts val="600"/>
              </a:spcAft>
              <a:buClr>
                <a:srgbClr val="666666"/>
              </a:buClr>
              <a:buSzPct val="100000"/>
            </a:pPr>
            <a:r>
              <a:rPr lang="en" sz="2400">
                <a:solidFill>
                  <a:srgbClr val="666666"/>
                </a:solidFill>
              </a:rPr>
              <a:t>Cyclin B is necessary for the progression of the cells into and out of mitosis phase of the cell cycle.</a:t>
            </a:r>
          </a:p>
          <a:p>
            <a:pPr marL="914400" lvl="1" indent="-228600" rtl="0">
              <a:lnSpc>
                <a:spcPct val="138842"/>
              </a:lnSpc>
              <a:spcBef>
                <a:spcPts val="600"/>
              </a:spcBef>
              <a:spcAft>
                <a:spcPts val="600"/>
              </a:spcAft>
              <a:buClr>
                <a:srgbClr val="666666"/>
              </a:buClr>
            </a:pPr>
            <a:r>
              <a:rPr lang="en" sz="1800">
                <a:solidFill>
                  <a:srgbClr val="666666"/>
                </a:solidFill>
              </a:rPr>
              <a:t>At the end of S phase the </a:t>
            </a:r>
            <a:r>
              <a:rPr lang="en" sz="1800">
                <a:solidFill>
                  <a:srgbClr val="FF9900"/>
                </a:solidFill>
              </a:rPr>
              <a:t>cyclin B-CDK</a:t>
            </a:r>
            <a:r>
              <a:rPr lang="en" sz="1800">
                <a:solidFill>
                  <a:srgbClr val="666666"/>
                </a:solidFill>
              </a:rPr>
              <a:t> complex serves to trigger entry into prophase (only if DNA replicated properly in S phase). The active </a:t>
            </a:r>
            <a:r>
              <a:rPr lang="en" sz="1800">
                <a:solidFill>
                  <a:srgbClr val="FF9900"/>
                </a:solidFill>
              </a:rPr>
              <a:t>cyclin B-CDK complex</a:t>
            </a:r>
            <a:r>
              <a:rPr lang="en" sz="1800">
                <a:solidFill>
                  <a:srgbClr val="666666"/>
                </a:solidFill>
              </a:rPr>
              <a:t> phosphorylates a </a:t>
            </a:r>
            <a:r>
              <a:rPr lang="en" sz="1800">
                <a:solidFill>
                  <a:srgbClr val="FF9900"/>
                </a:solidFill>
              </a:rPr>
              <a:t>target protein</a:t>
            </a:r>
            <a:r>
              <a:rPr lang="en" sz="1800">
                <a:solidFill>
                  <a:srgbClr val="FF0000"/>
                </a:solidFill>
              </a:rPr>
              <a:t> </a:t>
            </a:r>
            <a:r>
              <a:rPr lang="en" sz="1800">
                <a:solidFill>
                  <a:srgbClr val="666666"/>
                </a:solidFill>
              </a:rPr>
              <a:t>that is necessary for proper creation of the </a:t>
            </a:r>
            <a:r>
              <a:rPr lang="en" sz="1800">
                <a:solidFill>
                  <a:srgbClr val="666666"/>
                </a:solidFill>
                <a:hlinkClick r:id="rId3"/>
              </a:rPr>
              <a:t>mitotic spindle</a:t>
            </a:r>
            <a:r>
              <a:rPr lang="en" sz="1800">
                <a:solidFill>
                  <a:srgbClr val="666666"/>
                </a:solidFill>
              </a:rPr>
              <a:t>.</a:t>
            </a:r>
          </a:p>
          <a:p>
            <a:pPr marL="914400" lvl="1" indent="-342900" rtl="0">
              <a:lnSpc>
                <a:spcPct val="138842"/>
              </a:lnSpc>
              <a:spcBef>
                <a:spcPts val="600"/>
              </a:spcBef>
              <a:spcAft>
                <a:spcPts val="600"/>
              </a:spcAft>
              <a:buClr>
                <a:srgbClr val="666666"/>
              </a:buClr>
              <a:buSzPct val="100000"/>
            </a:pPr>
            <a:r>
              <a:rPr lang="en" sz="1800">
                <a:solidFill>
                  <a:srgbClr val="666666"/>
                </a:solidFill>
              </a:rPr>
              <a:t>In order for the cell to being anaphase, the degradation of </a:t>
            </a:r>
            <a:r>
              <a:rPr lang="en" sz="1800">
                <a:solidFill>
                  <a:srgbClr val="FF9900"/>
                </a:solidFill>
              </a:rPr>
              <a:t>cyclin B</a:t>
            </a:r>
            <a:r>
              <a:rPr lang="en" sz="1800">
                <a:solidFill>
                  <a:srgbClr val="666666"/>
                </a:solidFill>
              </a:rPr>
              <a:t> is necessary.</a:t>
            </a:r>
          </a:p>
          <a:p>
            <a:pPr lvl="0" rtl="0">
              <a:lnSpc>
                <a:spcPct val="138842"/>
              </a:lnSpc>
              <a:spcBef>
                <a:spcPts val="600"/>
              </a:spcBef>
              <a:spcAft>
                <a:spcPts val="600"/>
              </a:spcAft>
              <a:buNone/>
            </a:pPr>
            <a:endParaRPr>
              <a:solidFill>
                <a:srgbClr val="666666"/>
              </a:solidFill>
            </a:endParaRPr>
          </a:p>
        </p:txBody>
      </p:sp>
      <p:sp>
        <p:nvSpPr>
          <p:cNvPr id="130" name="Shape 130"/>
          <p:cNvSpPr/>
          <p:nvPr/>
        </p:nvSpPr>
        <p:spPr>
          <a:xfrm>
            <a:off x="389975" y="356350"/>
            <a:ext cx="2655899" cy="732899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>
                <a:solidFill>
                  <a:srgbClr val="FFFFFF"/>
                </a:solidFill>
              </a:rPr>
              <a:t>Cyclin B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x="3200400" y="302550"/>
            <a:ext cx="3496200" cy="69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 i="1"/>
              <a:t>NORMAL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287799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66666"/>
              </a:buClr>
              <a:buSzPct val="100000"/>
              <a:buFont typeface="Open Sans"/>
            </a:pPr>
            <a:r>
              <a:rPr lang="en" sz="2400">
                <a:solidFill>
                  <a:srgbClr val="666666"/>
                </a:solidFill>
              </a:rPr>
              <a:t>When cyclin B levels are elevated, cells can enter </a:t>
            </a:r>
            <a:r>
              <a:rPr lang="en" sz="2400">
                <a:solidFill>
                  <a:srgbClr val="666666"/>
                </a:solidFill>
                <a:hlinkClick r:id="rId3"/>
              </a:rPr>
              <a:t>M phase</a:t>
            </a:r>
            <a:r>
              <a:rPr lang="en" sz="2400">
                <a:solidFill>
                  <a:srgbClr val="666666"/>
                </a:solidFill>
              </a:rPr>
              <a:t> prematurely (and therefore divide when they shouldn’t)</a:t>
            </a:r>
          </a:p>
          <a:p>
            <a:pPr marL="457200" lvl="0" indent="-381000" rtl="0">
              <a:spcBef>
                <a:spcPts val="0"/>
              </a:spcBef>
              <a:buClr>
                <a:srgbClr val="666666"/>
              </a:buClr>
              <a:buSzPct val="100000"/>
            </a:pPr>
            <a:r>
              <a:rPr lang="en" sz="2400">
                <a:solidFill>
                  <a:srgbClr val="666666"/>
                </a:solidFill>
              </a:rPr>
              <a:t>Some anti-cancer therapies have been designed to prevent cyclin B/CDK1 complex formation in cancer cells to slow or prevent cell division. </a:t>
            </a:r>
          </a:p>
        </p:txBody>
      </p:sp>
      <p:sp>
        <p:nvSpPr>
          <p:cNvPr id="137" name="Shape 137"/>
          <p:cNvSpPr/>
          <p:nvPr/>
        </p:nvSpPr>
        <p:spPr>
          <a:xfrm>
            <a:off x="389975" y="356350"/>
            <a:ext cx="2655899" cy="732899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>
                <a:solidFill>
                  <a:srgbClr val="FFFFFF"/>
                </a:solidFill>
              </a:rPr>
              <a:t>Cyclin B</a:t>
            </a:r>
          </a:p>
        </p:txBody>
      </p:sp>
      <p:sp>
        <p:nvSpPr>
          <p:cNvPr id="138" name="Shape 138"/>
          <p:cNvSpPr txBox="1"/>
          <p:nvPr/>
        </p:nvSpPr>
        <p:spPr>
          <a:xfrm>
            <a:off x="3200400" y="302550"/>
            <a:ext cx="3496200" cy="69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 i="1"/>
              <a:t>CANCER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124" y="-111562"/>
            <a:ext cx="7355549" cy="5030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83150"/>
            <a:ext cx="5934599" cy="4845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REVIEW: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 </a:t>
            </a:r>
          </a:p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Open Sans"/>
              <a:buChar char="●"/>
            </a:pPr>
            <a:r>
              <a:rPr lang="en" sz="2400" b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Cyclins are a family of proteins that control the progression of cells through the cell cycle.  </a:t>
            </a:r>
          </a:p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Open Sans"/>
              <a:buChar char="●"/>
            </a:pPr>
            <a:r>
              <a:rPr lang="en" sz="2400" b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Cyclins activate  cyclin-dependent kinase (CDK) enzymes. </a:t>
            </a:r>
          </a:p>
          <a:p>
            <a:pPr marL="457200" lvl="0" indent="-381000">
              <a:spcBef>
                <a:spcPts val="0"/>
              </a:spcBef>
              <a:buClr>
                <a:schemeClr val="dk2"/>
              </a:buClr>
              <a:buSzPct val="100000"/>
              <a:buFont typeface="Open Sans"/>
              <a:buChar char="●"/>
            </a:pPr>
            <a:r>
              <a:rPr lang="en" sz="2400" b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Active CDK complexes are able to phosphorylate target proteins that then do jobs related to moving the cell through the phases of the cell cycle. </a:t>
            </a:r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5405" y="0"/>
            <a:ext cx="274858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311700" y="20587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Cyclins: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311700" y="1227825"/>
            <a:ext cx="3426599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</a:pPr>
            <a:r>
              <a:rPr lang="en" sz="2400">
                <a:solidFill>
                  <a:srgbClr val="666666"/>
                </a:solidFill>
              </a:rPr>
              <a:t>There are four different types of cyclins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</a:pPr>
            <a:r>
              <a:rPr lang="en" sz="2400">
                <a:solidFill>
                  <a:srgbClr val="666666"/>
                </a:solidFill>
              </a:rPr>
              <a:t>The different cyclins are active at different times of the cell c</a:t>
            </a:r>
            <a:r>
              <a:rPr lang="en" sz="2400"/>
              <a:t>ycle.</a:t>
            </a:r>
          </a:p>
        </p:txBody>
      </p:sp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5025" y="716875"/>
            <a:ext cx="5151549" cy="352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375" y="0"/>
            <a:ext cx="8504753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666666"/>
              </a:buClr>
              <a:buSzPct val="100000"/>
            </a:pPr>
            <a:r>
              <a:rPr lang="en" sz="2400">
                <a:solidFill>
                  <a:srgbClr val="666666"/>
                </a:solidFill>
              </a:rPr>
              <a:t>Cyclin D begins being synthesized during early G1.</a:t>
            </a:r>
          </a:p>
          <a:p>
            <a:pPr marL="457200" lvl="0" indent="-381000" rtl="0">
              <a:spcBef>
                <a:spcPts val="0"/>
              </a:spcBef>
              <a:buClr>
                <a:srgbClr val="666666"/>
              </a:buClr>
              <a:buSzPct val="100000"/>
            </a:pPr>
            <a:r>
              <a:rPr lang="en" sz="2400">
                <a:solidFill>
                  <a:srgbClr val="666666"/>
                </a:solidFill>
              </a:rPr>
              <a:t>Once at a high enough concentration,  Cyclin D triggers the cell’s transition from G1 to S phase. </a:t>
            </a:r>
          </a:p>
          <a:p>
            <a:pPr marL="457200" lvl="0" indent="-381000" rtl="0">
              <a:spcBef>
                <a:spcPts val="0"/>
              </a:spcBef>
              <a:buClr>
                <a:srgbClr val="666666"/>
              </a:buClr>
              <a:buSzPct val="100000"/>
            </a:pPr>
            <a:r>
              <a:rPr lang="en" sz="2400">
                <a:solidFill>
                  <a:srgbClr val="666666"/>
                </a:solidFill>
              </a:rPr>
              <a:t>The active </a:t>
            </a:r>
            <a:r>
              <a:rPr lang="en" sz="2400">
                <a:solidFill>
                  <a:srgbClr val="FF0000"/>
                </a:solidFill>
              </a:rPr>
              <a:t>cyclin D-CDK complex</a:t>
            </a:r>
            <a:r>
              <a:rPr lang="en" sz="2400">
                <a:solidFill>
                  <a:srgbClr val="666666"/>
                </a:solidFill>
              </a:rPr>
              <a:t> phosphorylates a </a:t>
            </a:r>
            <a:r>
              <a:rPr lang="en" sz="2400">
                <a:solidFill>
                  <a:srgbClr val="FF0000"/>
                </a:solidFill>
              </a:rPr>
              <a:t>target protein </a:t>
            </a:r>
            <a:r>
              <a:rPr lang="en" sz="2400">
                <a:solidFill>
                  <a:srgbClr val="666666"/>
                </a:solidFill>
              </a:rPr>
              <a:t>that is a tumor suppressor.  </a:t>
            </a:r>
          </a:p>
          <a:p>
            <a:pPr marL="914400" lvl="1" indent="-228600" rtl="0">
              <a:spcBef>
                <a:spcPts val="0"/>
              </a:spcBef>
              <a:buClr>
                <a:srgbClr val="666666"/>
              </a:buClr>
            </a:pPr>
            <a:r>
              <a:rPr lang="en" b="1">
                <a:solidFill>
                  <a:srgbClr val="666666"/>
                </a:solidFill>
              </a:rPr>
              <a:t>Before the target protein is phosphorylated </a:t>
            </a:r>
            <a:r>
              <a:rPr lang="en">
                <a:solidFill>
                  <a:srgbClr val="666666"/>
                </a:solidFill>
              </a:rPr>
              <a:t>(when cyclin D levels are low), the tumor suppressor protein STOPS the cell from moving into S phase.</a:t>
            </a:r>
          </a:p>
          <a:p>
            <a:pPr marL="914400" lvl="1" indent="-228600">
              <a:spcBef>
                <a:spcPts val="0"/>
              </a:spcBef>
              <a:buClr>
                <a:srgbClr val="666666"/>
              </a:buClr>
            </a:pPr>
            <a:r>
              <a:rPr lang="en" b="1">
                <a:solidFill>
                  <a:srgbClr val="666666"/>
                </a:solidFill>
              </a:rPr>
              <a:t>After the target protein is phosphorylated </a:t>
            </a:r>
            <a:r>
              <a:rPr lang="en">
                <a:solidFill>
                  <a:srgbClr val="666666"/>
                </a:solidFill>
              </a:rPr>
              <a:t>(when cyclin D levels are high), the tumor suppressor protein no longer stops the cell from moving into S phase.</a:t>
            </a:r>
          </a:p>
        </p:txBody>
      </p:sp>
      <p:sp>
        <p:nvSpPr>
          <p:cNvPr id="91" name="Shape 91"/>
          <p:cNvSpPr/>
          <p:nvPr/>
        </p:nvSpPr>
        <p:spPr>
          <a:xfrm>
            <a:off x="389975" y="356350"/>
            <a:ext cx="2655899" cy="732899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>
                <a:solidFill>
                  <a:srgbClr val="FFFFFF"/>
                </a:solidFill>
              </a:rPr>
              <a:t>Cyclin D</a:t>
            </a:r>
          </a:p>
        </p:txBody>
      </p:sp>
      <p:sp>
        <p:nvSpPr>
          <p:cNvPr id="92" name="Shape 92"/>
          <p:cNvSpPr txBox="1"/>
          <p:nvPr/>
        </p:nvSpPr>
        <p:spPr>
          <a:xfrm>
            <a:off x="3200400" y="302550"/>
            <a:ext cx="3496200" cy="69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4800" i="1"/>
              <a:t>NORMAL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6082499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666666"/>
              </a:buClr>
              <a:buSzPct val="100000"/>
            </a:pPr>
            <a:r>
              <a:rPr lang="en" sz="2400">
                <a:solidFill>
                  <a:srgbClr val="666666"/>
                </a:solidFill>
              </a:rPr>
              <a:t>In some cancers (usually colon and melanoma), the cell makes Cyclin D when it shouldn’t.  </a:t>
            </a:r>
          </a:p>
          <a:p>
            <a:pPr marL="457200" lvl="0" indent="-381000" rtl="0">
              <a:spcBef>
                <a:spcPts val="0"/>
              </a:spcBef>
              <a:buClr>
                <a:srgbClr val="666666"/>
              </a:buClr>
              <a:buSzPct val="100000"/>
            </a:pPr>
            <a:r>
              <a:rPr lang="en" sz="2400">
                <a:solidFill>
                  <a:srgbClr val="666666"/>
                </a:solidFill>
              </a:rPr>
              <a:t>As a result, the target protein remains active... </a:t>
            </a:r>
          </a:p>
          <a:p>
            <a:pPr marL="457200" lvl="0" indent="-381000" rtl="0">
              <a:spcBef>
                <a:spcPts val="0"/>
              </a:spcBef>
              <a:buClr>
                <a:srgbClr val="666666"/>
              </a:buClr>
              <a:buSzPct val="100000"/>
            </a:pPr>
            <a:r>
              <a:rPr lang="en" sz="2400">
                <a:solidFill>
                  <a:srgbClr val="666666"/>
                </a:solidFill>
              </a:rPr>
              <a:t>Cell moves to S phase even if it shouldn’t. </a:t>
            </a:r>
          </a:p>
        </p:txBody>
      </p:sp>
      <p:sp>
        <p:nvSpPr>
          <p:cNvPr id="98" name="Shape 98"/>
          <p:cNvSpPr/>
          <p:nvPr/>
        </p:nvSpPr>
        <p:spPr>
          <a:xfrm>
            <a:off x="389975" y="356350"/>
            <a:ext cx="2655899" cy="732899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>
                <a:solidFill>
                  <a:srgbClr val="FFFFFF"/>
                </a:solidFill>
              </a:rPr>
              <a:t>Cyclin D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x="3200400" y="302550"/>
            <a:ext cx="3496200" cy="69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 i="1"/>
              <a:t>CANCER</a:t>
            </a:r>
          </a:p>
        </p:txBody>
      </p:sp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4225" y="168075"/>
            <a:ext cx="2009775" cy="2087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01737" y="2322412"/>
            <a:ext cx="2009775" cy="261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666666"/>
              </a:buClr>
              <a:buSzPct val="100000"/>
            </a:pPr>
            <a:r>
              <a:rPr lang="en" sz="2400">
                <a:solidFill>
                  <a:srgbClr val="666666"/>
                </a:solidFill>
              </a:rPr>
              <a:t>Cyclin E begins being synthesized midway through G1.</a:t>
            </a:r>
          </a:p>
          <a:p>
            <a:pPr marL="457200" lvl="0" indent="-381000" rtl="0">
              <a:spcBef>
                <a:spcPts val="0"/>
              </a:spcBef>
              <a:buClr>
                <a:srgbClr val="666666"/>
              </a:buClr>
              <a:buSzPct val="100000"/>
            </a:pPr>
            <a:r>
              <a:rPr lang="en" sz="2400">
                <a:solidFill>
                  <a:srgbClr val="666666"/>
                </a:solidFill>
              </a:rPr>
              <a:t>Once at a high enough concentration,  Cyclin E triggers the cell’s transition from G1 to S phase. </a:t>
            </a:r>
          </a:p>
          <a:p>
            <a:pPr marL="457200" lvl="0" indent="-381000" rtl="0">
              <a:spcBef>
                <a:spcPts val="0"/>
              </a:spcBef>
              <a:buClr>
                <a:srgbClr val="666666"/>
              </a:buClr>
              <a:buSzPct val="100000"/>
            </a:pPr>
            <a:r>
              <a:rPr lang="en" sz="2400">
                <a:solidFill>
                  <a:srgbClr val="666666"/>
                </a:solidFill>
              </a:rPr>
              <a:t>The active </a:t>
            </a:r>
            <a:r>
              <a:rPr lang="en" sz="2400">
                <a:solidFill>
                  <a:srgbClr val="6AA84F"/>
                </a:solidFill>
              </a:rPr>
              <a:t>cyclin E-CDK complex </a:t>
            </a:r>
            <a:r>
              <a:rPr lang="en" sz="2400">
                <a:solidFill>
                  <a:srgbClr val="666666"/>
                </a:solidFill>
              </a:rPr>
              <a:t>phosphorylates a </a:t>
            </a:r>
            <a:r>
              <a:rPr lang="en" sz="2400">
                <a:solidFill>
                  <a:srgbClr val="6AA84F"/>
                </a:solidFill>
              </a:rPr>
              <a:t>target protein</a:t>
            </a:r>
            <a:r>
              <a:rPr lang="en" sz="2400">
                <a:solidFill>
                  <a:srgbClr val="666666"/>
                </a:solidFill>
              </a:rPr>
              <a:t> that gets DNA ready for replication.  </a:t>
            </a:r>
          </a:p>
          <a:p>
            <a:pPr marL="914400" lvl="1" indent="-228600" rtl="0">
              <a:spcBef>
                <a:spcPts val="0"/>
              </a:spcBef>
              <a:buClr>
                <a:srgbClr val="666666"/>
              </a:buClr>
            </a:pPr>
            <a:r>
              <a:rPr lang="en" b="1">
                <a:solidFill>
                  <a:srgbClr val="666666"/>
                </a:solidFill>
              </a:rPr>
              <a:t>Before the target protein is phosphorylated </a:t>
            </a:r>
            <a:r>
              <a:rPr lang="en">
                <a:solidFill>
                  <a:srgbClr val="666666"/>
                </a:solidFill>
              </a:rPr>
              <a:t>(when cyclin E levels are low), the DNA will not prepare for replication.</a:t>
            </a:r>
          </a:p>
          <a:p>
            <a:pPr marL="914400" lvl="1" indent="-228600" rtl="0">
              <a:spcBef>
                <a:spcPts val="0"/>
              </a:spcBef>
              <a:buClr>
                <a:srgbClr val="666666"/>
              </a:buClr>
            </a:pPr>
            <a:r>
              <a:rPr lang="en" b="1">
                <a:solidFill>
                  <a:srgbClr val="666666"/>
                </a:solidFill>
              </a:rPr>
              <a:t>After the target protein is phosphorylated </a:t>
            </a:r>
            <a:r>
              <a:rPr lang="en">
                <a:solidFill>
                  <a:srgbClr val="666666"/>
                </a:solidFill>
              </a:rPr>
              <a:t>(when cyclin E levels are high), the DNA will prepare for replication.</a:t>
            </a:r>
          </a:p>
        </p:txBody>
      </p:sp>
      <p:sp>
        <p:nvSpPr>
          <p:cNvPr id="107" name="Shape 107"/>
          <p:cNvSpPr/>
          <p:nvPr/>
        </p:nvSpPr>
        <p:spPr>
          <a:xfrm>
            <a:off x="389975" y="356350"/>
            <a:ext cx="2655899" cy="732899"/>
          </a:xfrm>
          <a:prstGeom prst="roundRect">
            <a:avLst>
              <a:gd name="adj" fmla="val 16667"/>
            </a:avLst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>
                <a:solidFill>
                  <a:srgbClr val="FFFFFF"/>
                </a:solidFill>
              </a:rPr>
              <a:t>Cyclin E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3200400" y="302550"/>
            <a:ext cx="3496200" cy="69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 i="1"/>
              <a:t>NORMAL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6082499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666666"/>
              </a:buClr>
              <a:buSzPct val="100000"/>
            </a:pPr>
            <a:r>
              <a:rPr lang="en" sz="2400">
                <a:solidFill>
                  <a:srgbClr val="666666"/>
                </a:solidFill>
              </a:rPr>
              <a:t>In some cancers (often breast, lung, stomach and colon), the cell makes Cyclin E when it shouldn’t.  </a:t>
            </a: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66666"/>
              </a:buClr>
              <a:buSzPct val="100000"/>
              <a:buFont typeface="Open Sans"/>
            </a:pPr>
            <a:r>
              <a:rPr lang="en" sz="2400">
                <a:solidFill>
                  <a:srgbClr val="666666"/>
                </a:solidFill>
              </a:rPr>
              <a:t>As a result, the target protein remains active... </a:t>
            </a:r>
          </a:p>
          <a:p>
            <a:pPr marL="457200" lvl="0" indent="-381000" rtl="0">
              <a:spcBef>
                <a:spcPts val="0"/>
              </a:spcBef>
              <a:buClr>
                <a:srgbClr val="666666"/>
              </a:buClr>
              <a:buSzPct val="100000"/>
            </a:pPr>
            <a:r>
              <a:rPr lang="en" sz="2400">
                <a:solidFill>
                  <a:srgbClr val="666666"/>
                </a:solidFill>
              </a:rPr>
              <a:t>DNA prepares for replication even if it shouldn’t. </a:t>
            </a:r>
          </a:p>
        </p:txBody>
      </p:sp>
      <p:sp>
        <p:nvSpPr>
          <p:cNvPr id="114" name="Shape 114"/>
          <p:cNvSpPr/>
          <p:nvPr/>
        </p:nvSpPr>
        <p:spPr>
          <a:xfrm>
            <a:off x="389975" y="356350"/>
            <a:ext cx="2655899" cy="732899"/>
          </a:xfrm>
          <a:prstGeom prst="roundRect">
            <a:avLst>
              <a:gd name="adj" fmla="val 16667"/>
            </a:avLst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>
                <a:solidFill>
                  <a:srgbClr val="FFFFFF"/>
                </a:solidFill>
              </a:rPr>
              <a:t>Cyclin E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3200400" y="302550"/>
            <a:ext cx="3496200" cy="69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 i="1"/>
              <a:t>CANCER</a:t>
            </a:r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17280" y="0"/>
            <a:ext cx="2626718" cy="330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17275" y="2487600"/>
            <a:ext cx="2655899" cy="265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66666"/>
              </a:buClr>
              <a:buSzPct val="100000"/>
            </a:pPr>
            <a:r>
              <a:rPr lang="en" sz="2400">
                <a:solidFill>
                  <a:srgbClr val="666666"/>
                </a:solidFill>
              </a:rPr>
              <a:t>Cyclin A can regulate multiple cell cycle steps because it activates two distinct CDKs. </a:t>
            </a: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66666"/>
              </a:buClr>
              <a:buSzPct val="100000"/>
            </a:pPr>
            <a:r>
              <a:rPr lang="en" sz="1800">
                <a:solidFill>
                  <a:srgbClr val="666666"/>
                </a:solidFill>
              </a:rPr>
              <a:t>In S phase, the </a:t>
            </a:r>
            <a:r>
              <a:rPr lang="en" sz="1800">
                <a:solidFill>
                  <a:srgbClr val="0000FF"/>
                </a:solidFill>
              </a:rPr>
              <a:t>cyclin A-CDK complex</a:t>
            </a:r>
            <a:r>
              <a:rPr lang="en" sz="1800">
                <a:solidFill>
                  <a:srgbClr val="666666"/>
                </a:solidFill>
              </a:rPr>
              <a:t> initiates DNA replication and ensures that DNA is replicated once per cell cycle</a:t>
            </a: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66666"/>
              </a:buClr>
              <a:buSzPct val="100000"/>
            </a:pPr>
            <a:r>
              <a:rPr lang="en" sz="1800">
                <a:solidFill>
                  <a:srgbClr val="666666"/>
                </a:solidFill>
              </a:rPr>
              <a:t>In G2 phase, the </a:t>
            </a:r>
            <a:r>
              <a:rPr lang="en" sz="1800">
                <a:solidFill>
                  <a:srgbClr val="0000FF"/>
                </a:solidFill>
              </a:rPr>
              <a:t>cyclin A-CDK complex</a:t>
            </a:r>
            <a:r>
              <a:rPr lang="en" sz="1800">
                <a:solidFill>
                  <a:srgbClr val="666666"/>
                </a:solidFill>
              </a:rPr>
              <a:t> prepares the centrosome for mitosis</a:t>
            </a:r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>
              <a:solidFill>
                <a:srgbClr val="666666"/>
              </a:solidFill>
            </a:endParaRPr>
          </a:p>
        </p:txBody>
      </p:sp>
      <p:sp>
        <p:nvSpPr>
          <p:cNvPr id="123" name="Shape 123"/>
          <p:cNvSpPr/>
          <p:nvPr/>
        </p:nvSpPr>
        <p:spPr>
          <a:xfrm>
            <a:off x="389975" y="356350"/>
            <a:ext cx="2655899" cy="732899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>
                <a:solidFill>
                  <a:srgbClr val="FFFFFF"/>
                </a:solidFill>
              </a:rPr>
              <a:t>Cyclin A</a:t>
            </a:r>
          </a:p>
        </p:txBody>
      </p:sp>
      <p:sp>
        <p:nvSpPr>
          <p:cNvPr id="124" name="Shape 124"/>
          <p:cNvSpPr txBox="1"/>
          <p:nvPr/>
        </p:nvSpPr>
        <p:spPr>
          <a:xfrm>
            <a:off x="3200400" y="302550"/>
            <a:ext cx="3496200" cy="69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 i="1"/>
              <a:t>NORMAL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548</Words>
  <Application>Microsoft Office PowerPoint</Application>
  <PresentationFormat>On-screen Show (16:9)</PresentationFormat>
  <Paragraphs>49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PT Sans Narrow</vt:lpstr>
      <vt:lpstr>Open Sans</vt:lpstr>
      <vt:lpstr>tropic</vt:lpstr>
      <vt:lpstr>Cyclins</vt:lpstr>
      <vt:lpstr>REVIEW:    Cyclins are a family of proteins that control the progression of cells through the cell cycle.   Cyclins activate  cyclin-dependent kinase (CDK) enzymes.  Active CDK complexes are able to phosphorylate target proteins that then do jobs related to moving the cell through the phases of the cell cycle. </vt:lpstr>
      <vt:lpstr>Cyclins: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Cyclins</dc:title>
  <dc:creator>Jackson, Jennifer</dc:creator>
  <cp:lastModifiedBy>Jackson, Jennifer</cp:lastModifiedBy>
  <cp:revision>1</cp:revision>
  <dcterms:modified xsi:type="dcterms:W3CDTF">2016-05-05T13:43:20Z</dcterms:modified>
</cp:coreProperties>
</file>