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5"/>
  </p:notesMasterIdLst>
  <p:sldIdLst>
    <p:sldId id="260" r:id="rId2"/>
    <p:sldId id="259" r:id="rId3"/>
    <p:sldId id="451" r:id="rId4"/>
    <p:sldId id="466" r:id="rId5"/>
    <p:sldId id="473" r:id="rId6"/>
    <p:sldId id="463" r:id="rId7"/>
    <p:sldId id="467" r:id="rId8"/>
    <p:sldId id="465" r:id="rId9"/>
    <p:sldId id="468" r:id="rId10"/>
    <p:sldId id="453" r:id="rId11"/>
    <p:sldId id="469" r:id="rId12"/>
    <p:sldId id="452" r:id="rId13"/>
    <p:sldId id="454" r:id="rId14"/>
    <p:sldId id="455" r:id="rId15"/>
    <p:sldId id="399" r:id="rId16"/>
    <p:sldId id="457" r:id="rId17"/>
    <p:sldId id="456" r:id="rId18"/>
    <p:sldId id="470" r:id="rId19"/>
    <p:sldId id="423" r:id="rId20"/>
    <p:sldId id="461" r:id="rId21"/>
    <p:sldId id="472" r:id="rId22"/>
    <p:sldId id="458" r:id="rId23"/>
    <p:sldId id="459" r:id="rId24"/>
    <p:sldId id="424" r:id="rId25"/>
    <p:sldId id="464" r:id="rId26"/>
    <p:sldId id="477" r:id="rId27"/>
    <p:sldId id="475" r:id="rId28"/>
    <p:sldId id="479" r:id="rId29"/>
    <p:sldId id="478" r:id="rId30"/>
    <p:sldId id="476" r:id="rId31"/>
    <p:sldId id="471" r:id="rId32"/>
    <p:sldId id="480" r:id="rId33"/>
    <p:sldId id="263" r:id="rId3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4EF53345-1A6E-7045-BD3D-5021CEFB7936}">
          <p14:sldIdLst>
            <p14:sldId id="260"/>
            <p14:sldId id="259"/>
            <p14:sldId id="451"/>
            <p14:sldId id="466"/>
            <p14:sldId id="473"/>
            <p14:sldId id="463"/>
            <p14:sldId id="467"/>
            <p14:sldId id="465"/>
            <p14:sldId id="468"/>
            <p14:sldId id="453"/>
            <p14:sldId id="469"/>
            <p14:sldId id="452"/>
            <p14:sldId id="454"/>
            <p14:sldId id="455"/>
            <p14:sldId id="399"/>
            <p14:sldId id="457"/>
            <p14:sldId id="456"/>
            <p14:sldId id="470"/>
            <p14:sldId id="423"/>
            <p14:sldId id="461"/>
            <p14:sldId id="472"/>
            <p14:sldId id="458"/>
            <p14:sldId id="459"/>
            <p14:sldId id="424"/>
            <p14:sldId id="464"/>
            <p14:sldId id="477"/>
            <p14:sldId id="475"/>
            <p14:sldId id="479"/>
            <p14:sldId id="478"/>
            <p14:sldId id="476"/>
            <p14:sldId id="471"/>
            <p14:sldId id="480"/>
            <p14:sldId id="263"/>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D4A73"/>
    <a:srgbClr val="152E5F"/>
    <a:srgbClr val="102747"/>
    <a:srgbClr val="0D233B"/>
    <a:srgbClr val="091E30"/>
    <a:srgbClr val="0B2A46"/>
    <a:srgbClr val="142C4B"/>
    <a:srgbClr val="15324F"/>
    <a:srgbClr val="660099"/>
    <a:srgbClr val="6633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31779" autoAdjust="0"/>
    <p:restoredTop sz="89126" autoAdjust="0"/>
  </p:normalViewPr>
  <p:slideViewPr>
    <p:cSldViewPr snapToGrid="0" snapToObjects="1" showGuides="1">
      <p:cViewPr>
        <p:scale>
          <a:sx n="97" d="100"/>
          <a:sy n="97" d="100"/>
        </p:scale>
        <p:origin x="-114" y="-312"/>
      </p:cViewPr>
      <p:guideLst>
        <p:guide orient="horz" pos="4153"/>
        <p:guide pos="796"/>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3313807-ED68-354E-B2A7-93262C600EB5}" type="datetimeFigureOut">
              <a:rPr lang="en-US" smtClean="0"/>
              <a:t>5/5/2016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1669C55-1A15-554C-B13A-F7A4EBB5AD2E}" type="slidenum">
              <a:rPr lang="en-US" smtClean="0"/>
              <a:t>‹#›</a:t>
            </a:fld>
            <a:endParaRPr lang="en-US"/>
          </a:p>
        </p:txBody>
      </p:sp>
    </p:spTree>
    <p:extLst>
      <p:ext uri="{BB962C8B-B14F-4D97-AF65-F5344CB8AC3E}">
        <p14:creationId xmlns:p14="http://schemas.microsoft.com/office/powerpoint/2010/main" val="225162389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BCB4B14F-8FB2-4906-98D5-10CB26141731}" type="slidenum">
              <a:rPr lang="en-US" smtClean="0"/>
              <a:t>5</a:t>
            </a:fld>
            <a:endParaRPr lang="en-US"/>
          </a:p>
        </p:txBody>
      </p:sp>
    </p:spTree>
    <p:extLst>
      <p:ext uri="{BB962C8B-B14F-4D97-AF65-F5344CB8AC3E}">
        <p14:creationId xmlns:p14="http://schemas.microsoft.com/office/powerpoint/2010/main" val="34941897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BCB4B14F-8FB2-4906-98D5-10CB26141731}" type="slidenum">
              <a:rPr lang="en-US" smtClean="0"/>
              <a:t>15</a:t>
            </a:fld>
            <a:endParaRPr lang="en-US" dirty="0"/>
          </a:p>
        </p:txBody>
      </p:sp>
    </p:spTree>
    <p:extLst>
      <p:ext uri="{BB962C8B-B14F-4D97-AF65-F5344CB8AC3E}">
        <p14:creationId xmlns:p14="http://schemas.microsoft.com/office/powerpoint/2010/main" val="11829895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BCB4B14F-8FB2-4906-98D5-10CB26141731}" type="slidenum">
              <a:rPr lang="en-US" smtClean="0"/>
              <a:t>16</a:t>
            </a:fld>
            <a:endParaRPr lang="en-US"/>
          </a:p>
        </p:txBody>
      </p:sp>
    </p:spTree>
    <p:extLst>
      <p:ext uri="{BB962C8B-B14F-4D97-AF65-F5344CB8AC3E}">
        <p14:creationId xmlns:p14="http://schemas.microsoft.com/office/powerpoint/2010/main" val="11988912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BCB4B14F-8FB2-4906-98D5-10CB26141731}" type="slidenum">
              <a:rPr lang="en-US" smtClean="0"/>
              <a:t>17</a:t>
            </a:fld>
            <a:endParaRPr lang="en-US"/>
          </a:p>
        </p:txBody>
      </p:sp>
    </p:spTree>
    <p:extLst>
      <p:ext uri="{BB962C8B-B14F-4D97-AF65-F5344CB8AC3E}">
        <p14:creationId xmlns:p14="http://schemas.microsoft.com/office/powerpoint/2010/main" val="11988912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BCB4B14F-8FB2-4906-98D5-10CB26141731}" type="slidenum">
              <a:rPr lang="en-US" smtClean="0"/>
              <a:t>18</a:t>
            </a:fld>
            <a:endParaRPr lang="en-US" dirty="0"/>
          </a:p>
        </p:txBody>
      </p:sp>
    </p:spTree>
    <p:extLst>
      <p:ext uri="{BB962C8B-B14F-4D97-AF65-F5344CB8AC3E}">
        <p14:creationId xmlns:p14="http://schemas.microsoft.com/office/powerpoint/2010/main" val="11829895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BCB4B14F-8FB2-4906-98D5-10CB26141731}" type="slidenum">
              <a:rPr lang="en-US" smtClean="0"/>
              <a:t>19</a:t>
            </a:fld>
            <a:endParaRPr lang="en-US" dirty="0"/>
          </a:p>
        </p:txBody>
      </p:sp>
    </p:spTree>
    <p:extLst>
      <p:ext uri="{BB962C8B-B14F-4D97-AF65-F5344CB8AC3E}">
        <p14:creationId xmlns:p14="http://schemas.microsoft.com/office/powerpoint/2010/main" val="11829895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BCB4B14F-8FB2-4906-98D5-10CB26141731}" type="slidenum">
              <a:rPr lang="en-US" smtClean="0"/>
              <a:t>20</a:t>
            </a:fld>
            <a:endParaRPr lang="en-US" dirty="0"/>
          </a:p>
        </p:txBody>
      </p:sp>
    </p:spTree>
    <p:extLst>
      <p:ext uri="{BB962C8B-B14F-4D97-AF65-F5344CB8AC3E}">
        <p14:creationId xmlns:p14="http://schemas.microsoft.com/office/powerpoint/2010/main" val="11829895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BCB4B14F-8FB2-4906-98D5-10CB26141731}" type="slidenum">
              <a:rPr lang="en-US" smtClean="0"/>
              <a:t>21</a:t>
            </a:fld>
            <a:endParaRPr lang="en-US" dirty="0"/>
          </a:p>
        </p:txBody>
      </p:sp>
    </p:spTree>
    <p:extLst>
      <p:ext uri="{BB962C8B-B14F-4D97-AF65-F5344CB8AC3E}">
        <p14:creationId xmlns:p14="http://schemas.microsoft.com/office/powerpoint/2010/main" val="11829895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BCB4B14F-8FB2-4906-98D5-10CB26141731}" type="slidenum">
              <a:rPr lang="en-US" smtClean="0"/>
              <a:t>22</a:t>
            </a:fld>
            <a:endParaRPr lang="en-US" dirty="0"/>
          </a:p>
        </p:txBody>
      </p:sp>
    </p:spTree>
    <p:extLst>
      <p:ext uri="{BB962C8B-B14F-4D97-AF65-F5344CB8AC3E}">
        <p14:creationId xmlns:p14="http://schemas.microsoft.com/office/powerpoint/2010/main" val="11829895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BCB4B14F-8FB2-4906-98D5-10CB26141731}" type="slidenum">
              <a:rPr lang="en-US" smtClean="0"/>
              <a:t>23</a:t>
            </a:fld>
            <a:endParaRPr lang="en-US" dirty="0"/>
          </a:p>
        </p:txBody>
      </p:sp>
    </p:spTree>
    <p:extLst>
      <p:ext uri="{BB962C8B-B14F-4D97-AF65-F5344CB8AC3E}">
        <p14:creationId xmlns:p14="http://schemas.microsoft.com/office/powerpoint/2010/main" val="11829895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BCB4B14F-8FB2-4906-98D5-10CB26141731}" type="slidenum">
              <a:rPr lang="en-US" smtClean="0"/>
              <a:t>24</a:t>
            </a:fld>
            <a:endParaRPr lang="en-US" dirty="0"/>
          </a:p>
        </p:txBody>
      </p:sp>
    </p:spTree>
    <p:extLst>
      <p:ext uri="{BB962C8B-B14F-4D97-AF65-F5344CB8AC3E}">
        <p14:creationId xmlns:p14="http://schemas.microsoft.com/office/powerpoint/2010/main" val="11829895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BCB4B14F-8FB2-4906-98D5-10CB26141731}" type="slidenum">
              <a:rPr lang="en-US" smtClean="0"/>
              <a:t>6</a:t>
            </a:fld>
            <a:endParaRPr lang="en-US" dirty="0"/>
          </a:p>
        </p:txBody>
      </p:sp>
    </p:spTree>
    <p:extLst>
      <p:ext uri="{BB962C8B-B14F-4D97-AF65-F5344CB8AC3E}">
        <p14:creationId xmlns:p14="http://schemas.microsoft.com/office/powerpoint/2010/main" val="118298952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BCB4B14F-8FB2-4906-98D5-10CB26141731}" type="slidenum">
              <a:rPr lang="en-US" smtClean="0"/>
              <a:t>25</a:t>
            </a:fld>
            <a:endParaRPr lang="en-US" dirty="0"/>
          </a:p>
        </p:txBody>
      </p:sp>
    </p:spTree>
    <p:extLst>
      <p:ext uri="{BB962C8B-B14F-4D97-AF65-F5344CB8AC3E}">
        <p14:creationId xmlns:p14="http://schemas.microsoft.com/office/powerpoint/2010/main" val="118298952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BCB4B14F-8FB2-4906-98D5-10CB26141731}" type="slidenum">
              <a:rPr lang="en-US" smtClean="0"/>
              <a:t>26</a:t>
            </a:fld>
            <a:endParaRPr lang="en-US" dirty="0"/>
          </a:p>
        </p:txBody>
      </p:sp>
    </p:spTree>
    <p:extLst>
      <p:ext uri="{BB962C8B-B14F-4D97-AF65-F5344CB8AC3E}">
        <p14:creationId xmlns:p14="http://schemas.microsoft.com/office/powerpoint/2010/main" val="118298952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BCB4B14F-8FB2-4906-98D5-10CB26141731}" type="slidenum">
              <a:rPr lang="en-US" smtClean="0"/>
              <a:t>27</a:t>
            </a:fld>
            <a:endParaRPr lang="en-US" dirty="0"/>
          </a:p>
        </p:txBody>
      </p:sp>
    </p:spTree>
    <p:extLst>
      <p:ext uri="{BB962C8B-B14F-4D97-AF65-F5344CB8AC3E}">
        <p14:creationId xmlns:p14="http://schemas.microsoft.com/office/powerpoint/2010/main" val="118298952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BCB4B14F-8FB2-4906-98D5-10CB26141731}" type="slidenum">
              <a:rPr lang="en-US" smtClean="0"/>
              <a:t>28</a:t>
            </a:fld>
            <a:endParaRPr lang="en-US" dirty="0"/>
          </a:p>
        </p:txBody>
      </p:sp>
    </p:spTree>
    <p:extLst>
      <p:ext uri="{BB962C8B-B14F-4D97-AF65-F5344CB8AC3E}">
        <p14:creationId xmlns:p14="http://schemas.microsoft.com/office/powerpoint/2010/main" val="118298952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BCB4B14F-8FB2-4906-98D5-10CB26141731}" type="slidenum">
              <a:rPr lang="en-US" smtClean="0"/>
              <a:t>29</a:t>
            </a:fld>
            <a:endParaRPr lang="en-US" dirty="0"/>
          </a:p>
        </p:txBody>
      </p:sp>
    </p:spTree>
    <p:extLst>
      <p:ext uri="{BB962C8B-B14F-4D97-AF65-F5344CB8AC3E}">
        <p14:creationId xmlns:p14="http://schemas.microsoft.com/office/powerpoint/2010/main" val="118298952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BCB4B14F-8FB2-4906-98D5-10CB26141731}" type="slidenum">
              <a:rPr lang="en-US" smtClean="0"/>
              <a:t>30</a:t>
            </a:fld>
            <a:endParaRPr lang="en-US" dirty="0"/>
          </a:p>
        </p:txBody>
      </p:sp>
    </p:spTree>
    <p:extLst>
      <p:ext uri="{BB962C8B-B14F-4D97-AF65-F5344CB8AC3E}">
        <p14:creationId xmlns:p14="http://schemas.microsoft.com/office/powerpoint/2010/main" val="11829895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BCB4B14F-8FB2-4906-98D5-10CB26141731}" type="slidenum">
              <a:rPr lang="en-US" smtClean="0"/>
              <a:t>31</a:t>
            </a:fld>
            <a:endParaRPr lang="en-US" dirty="0"/>
          </a:p>
        </p:txBody>
      </p:sp>
    </p:spTree>
    <p:extLst>
      <p:ext uri="{BB962C8B-B14F-4D97-AF65-F5344CB8AC3E}">
        <p14:creationId xmlns:p14="http://schemas.microsoft.com/office/powerpoint/2010/main" val="118298952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BCB4B14F-8FB2-4906-98D5-10CB26141731}" type="slidenum">
              <a:rPr lang="en-US" smtClean="0"/>
              <a:t>32</a:t>
            </a:fld>
            <a:endParaRPr lang="en-US" dirty="0"/>
          </a:p>
        </p:txBody>
      </p:sp>
    </p:spTree>
    <p:extLst>
      <p:ext uri="{BB962C8B-B14F-4D97-AF65-F5344CB8AC3E}">
        <p14:creationId xmlns:p14="http://schemas.microsoft.com/office/powerpoint/2010/main" val="11829895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BCB4B14F-8FB2-4906-98D5-10CB26141731}" type="slidenum">
              <a:rPr lang="en-US" smtClean="0"/>
              <a:t>8</a:t>
            </a:fld>
            <a:endParaRPr lang="en-US" dirty="0"/>
          </a:p>
        </p:txBody>
      </p:sp>
    </p:spTree>
    <p:extLst>
      <p:ext uri="{BB962C8B-B14F-4D97-AF65-F5344CB8AC3E}">
        <p14:creationId xmlns:p14="http://schemas.microsoft.com/office/powerpoint/2010/main" val="11829895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BCB4B14F-8FB2-4906-98D5-10CB26141731}" type="slidenum">
              <a:rPr lang="en-US" smtClean="0"/>
              <a:t>9</a:t>
            </a:fld>
            <a:endParaRPr lang="en-US" dirty="0"/>
          </a:p>
        </p:txBody>
      </p:sp>
    </p:spTree>
    <p:extLst>
      <p:ext uri="{BB962C8B-B14F-4D97-AF65-F5344CB8AC3E}">
        <p14:creationId xmlns:p14="http://schemas.microsoft.com/office/powerpoint/2010/main" val="11829895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BCB4B14F-8FB2-4906-98D5-10CB26141731}" type="slidenum">
              <a:rPr lang="en-US" smtClean="0"/>
              <a:t>10</a:t>
            </a:fld>
            <a:endParaRPr lang="en-US" dirty="0"/>
          </a:p>
        </p:txBody>
      </p:sp>
    </p:spTree>
    <p:extLst>
      <p:ext uri="{BB962C8B-B14F-4D97-AF65-F5344CB8AC3E}">
        <p14:creationId xmlns:p14="http://schemas.microsoft.com/office/powerpoint/2010/main" val="11829895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BCB4B14F-8FB2-4906-98D5-10CB26141731}" type="slidenum">
              <a:rPr lang="en-US" smtClean="0"/>
              <a:t>11</a:t>
            </a:fld>
            <a:endParaRPr lang="en-US"/>
          </a:p>
        </p:txBody>
      </p:sp>
    </p:spTree>
    <p:extLst>
      <p:ext uri="{BB962C8B-B14F-4D97-AF65-F5344CB8AC3E}">
        <p14:creationId xmlns:p14="http://schemas.microsoft.com/office/powerpoint/2010/main" val="11988912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BCB4B14F-8FB2-4906-98D5-10CB26141731}" type="slidenum">
              <a:rPr lang="en-US" smtClean="0"/>
              <a:t>12</a:t>
            </a:fld>
            <a:endParaRPr lang="en-US" dirty="0"/>
          </a:p>
        </p:txBody>
      </p:sp>
    </p:spTree>
    <p:extLst>
      <p:ext uri="{BB962C8B-B14F-4D97-AF65-F5344CB8AC3E}">
        <p14:creationId xmlns:p14="http://schemas.microsoft.com/office/powerpoint/2010/main" val="11829895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BCB4B14F-8FB2-4906-98D5-10CB26141731}" type="slidenum">
              <a:rPr lang="en-US" smtClean="0"/>
              <a:t>13</a:t>
            </a:fld>
            <a:endParaRPr lang="en-US" dirty="0"/>
          </a:p>
        </p:txBody>
      </p:sp>
    </p:spTree>
    <p:extLst>
      <p:ext uri="{BB962C8B-B14F-4D97-AF65-F5344CB8AC3E}">
        <p14:creationId xmlns:p14="http://schemas.microsoft.com/office/powerpoint/2010/main" val="11829895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BCB4B14F-8FB2-4906-98D5-10CB26141731}" type="slidenum">
              <a:rPr lang="en-US" smtClean="0"/>
              <a:t>14</a:t>
            </a:fld>
            <a:endParaRPr lang="en-US" dirty="0"/>
          </a:p>
        </p:txBody>
      </p:sp>
    </p:spTree>
    <p:extLst>
      <p:ext uri="{BB962C8B-B14F-4D97-AF65-F5344CB8AC3E}">
        <p14:creationId xmlns:p14="http://schemas.microsoft.com/office/powerpoint/2010/main" val="118298952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hyperlink" Target="https://bioknowledgy.weebly.com/" TargetMode="Externa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231774" y="1676400"/>
            <a:ext cx="8744301" cy="1228725"/>
          </a:xfrm>
        </p:spPr>
        <p:txBody>
          <a:bodyPr>
            <a:normAutofit/>
          </a:bodyPr>
          <a:lstStyle>
            <a:lvl1pPr marL="0" indent="0" algn="ctr">
              <a:buNone/>
              <a:defRPr sz="28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7" name="TextBox 6"/>
          <p:cNvSpPr txBox="1"/>
          <p:nvPr userDrawn="1"/>
        </p:nvSpPr>
        <p:spPr>
          <a:xfrm>
            <a:off x="5149387" y="5778101"/>
            <a:ext cx="3498035" cy="900246"/>
          </a:xfrm>
          <a:prstGeom prst="rect">
            <a:avLst/>
          </a:prstGeom>
          <a:solidFill>
            <a:schemeClr val="bg1"/>
          </a:solidFill>
        </p:spPr>
        <p:txBody>
          <a:bodyPr wrap="none" rtlCol="0">
            <a:spAutoFit/>
          </a:bodyPr>
          <a:lstStyle/>
          <a:p>
            <a:pPr>
              <a:lnSpc>
                <a:spcPct val="150000"/>
              </a:lnSpc>
            </a:pPr>
            <a:r>
              <a:rPr lang="en-US" dirty="0" smtClean="0"/>
              <a:t>By </a:t>
            </a:r>
            <a:r>
              <a:rPr lang="en-US" dirty="0"/>
              <a:t>Chris Paine</a:t>
            </a:r>
          </a:p>
          <a:p>
            <a:pPr>
              <a:lnSpc>
                <a:spcPct val="150000"/>
              </a:lnSpc>
            </a:pPr>
            <a:r>
              <a:rPr lang="en-US" u="sng" dirty="0" smtClean="0">
                <a:hlinkClick r:id="rId2"/>
              </a:rPr>
              <a:t>https</a:t>
            </a:r>
            <a:r>
              <a:rPr lang="en-US" u="sng" dirty="0">
                <a:hlinkClick r:id="rId2"/>
              </a:rPr>
              <a:t>://</a:t>
            </a:r>
            <a:r>
              <a:rPr lang="en-US" u="sng" dirty="0" smtClean="0">
                <a:hlinkClick r:id="rId2"/>
              </a:rPr>
              <a:t>bioknowledgy.weebly.com</a:t>
            </a:r>
            <a:r>
              <a:rPr lang="en-US" u="sng" dirty="0">
                <a:hlinkClick r:id="rId2"/>
              </a:rPr>
              <a:t>/</a:t>
            </a:r>
            <a:r>
              <a:rPr lang="en-US" dirty="0"/>
              <a:t> </a:t>
            </a:r>
            <a:endParaRPr lang="en-US" dirty="0" smtClean="0"/>
          </a:p>
        </p:txBody>
      </p:sp>
      <p:sp>
        <p:nvSpPr>
          <p:cNvPr id="8" name="Text Placeholder 7"/>
          <p:cNvSpPr>
            <a:spLocks noGrp="1"/>
          </p:cNvSpPr>
          <p:nvPr>
            <p:ph type="body" sz="quarter" idx="10" hasCustomPrompt="1"/>
          </p:nvPr>
        </p:nvSpPr>
        <p:spPr>
          <a:xfrm>
            <a:off x="231775" y="3159125"/>
            <a:ext cx="8744300" cy="1889125"/>
          </a:xfrm>
        </p:spPr>
        <p:txBody>
          <a:bodyPr>
            <a:normAutofit/>
          </a:bodyPr>
          <a:lstStyle>
            <a:lvl1pPr marL="0" indent="0" algn="ctr" defTabSz="457200" rtl="0" eaLnBrk="1" latinLnBrk="0" hangingPunct="1">
              <a:spcBef>
                <a:spcPct val="20000"/>
              </a:spcBef>
              <a:buFont typeface="Arial"/>
              <a:buNone/>
              <a:defRPr lang="en-US" sz="2000" kern="1200" dirty="0">
                <a:solidFill>
                  <a:schemeClr val="tx1">
                    <a:tint val="75000"/>
                  </a:schemeClr>
                </a:solidFill>
                <a:latin typeface="+mn-lt"/>
                <a:ea typeface="+mn-ea"/>
                <a:cs typeface="+mn-cs"/>
              </a:defRPr>
            </a:lvl1pPr>
          </a:lstStyle>
          <a:p>
            <a:r>
              <a:rPr lang="en-US" dirty="0" smtClean="0"/>
              <a:t>Click to edit Master subtitle style</a:t>
            </a:r>
            <a:endParaRPr lang="en-US" dirty="0"/>
          </a:p>
        </p:txBody>
      </p:sp>
    </p:spTree>
    <p:extLst>
      <p:ext uri="{BB962C8B-B14F-4D97-AF65-F5344CB8AC3E}">
        <p14:creationId xmlns:p14="http://schemas.microsoft.com/office/powerpoint/2010/main" val="19774967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131103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0" y="1147764"/>
            <a:ext cx="4495800" cy="57102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147764"/>
            <a:ext cx="4495800" cy="57102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063064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0" y="1167607"/>
            <a:ext cx="44973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0" y="1807368"/>
            <a:ext cx="4497388" cy="5050631"/>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167607"/>
            <a:ext cx="44989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1807368"/>
            <a:ext cx="4498975" cy="5050631"/>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89084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8846688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862212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3465513" cy="13017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0"/>
            <a:ext cx="5568950" cy="68580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0" y="1435100"/>
            <a:ext cx="3465513" cy="54229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0998354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0" y="5443538"/>
            <a:ext cx="91440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0" y="0"/>
            <a:ext cx="9144000" cy="544353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0" y="6010276"/>
            <a:ext cx="9144000" cy="847724"/>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5062016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4763"/>
            <a:ext cx="9144000" cy="1143000"/>
          </a:xfrm>
          <a:prstGeom prst="rect">
            <a:avLst/>
          </a:prstGeom>
          <a:solidFill>
            <a:srgbClr val="B9CDE5">
              <a:alpha val="78000"/>
            </a:srgbClr>
          </a:solidFill>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0" y="1166018"/>
            <a:ext cx="9144000" cy="5691982"/>
          </a:xfrm>
          <a:prstGeom prst="rect">
            <a:avLst/>
          </a:prstGeom>
          <a:solidFill>
            <a:srgbClr val="B9CDE5">
              <a:alpha val="78000"/>
            </a:srgbClr>
          </a:solidFill>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935784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 id="2147483655" r:id="rId6"/>
    <p:sldLayoutId id="2147483656" r:id="rId7"/>
    <p:sldLayoutId id="2147483657" r:id="rId8"/>
  </p:sldLayoutIdLst>
  <p:txStyles>
    <p:titleStyle>
      <a:lvl1pPr algn="l" defTabSz="457200" rtl="0" eaLnBrk="1" latinLnBrk="0" hangingPunct="1">
        <a:spcBef>
          <a:spcPct val="0"/>
        </a:spcBef>
        <a:buNone/>
        <a:defRPr sz="36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bioknowledgy.weebly.com/" TargetMode="External"/><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hyperlink" Target="http://www.flickr.com/photos/pulmonary_pathology/4388301142/"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hyperlink" Target="http://commons.wikimedia.org/wiki/Mitosis#mediaviewer/File:Mitosis_cells_sequence.svg" TargetMode="External"/><Relationship Id="rId5" Type="http://schemas.openxmlformats.org/officeDocument/2006/relationships/hyperlink" Target="http://commons.wikimedia.org/wiki/File:Chromosome.svg" TargetMode="External"/><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hyperlink" Target="http://highered.mheducation.com/sites/0072495855/student_view0/chapter2/animation__mitosis_and_cytokinesis.html" TargetMode="External"/><Relationship Id="rId7"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hyperlink" Target="http://www.sumanasinc.com/webcontent/animations/content/mitosis.html" TargetMode="External"/><Relationship Id="rId5" Type="http://schemas.openxmlformats.org/officeDocument/2006/relationships/image" Target="../media/image12.png"/><Relationship Id="rId10" Type="http://schemas.openxmlformats.org/officeDocument/2006/relationships/image" Target="../media/image15.png"/><Relationship Id="rId4" Type="http://schemas.openxmlformats.org/officeDocument/2006/relationships/hyperlink" Target="http://www.johnkyrk.com/mitosis.html" TargetMode="External"/><Relationship Id="rId9" Type="http://schemas.openxmlformats.org/officeDocument/2006/relationships/hyperlink" Target="http://outreach.mcb.harvard.edu/animations/cellcycle.swf"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hyperlink" Target="http://commons.wikimedia.org/wiki/Mitosis#mediaviewer/File:Mitosis_cells_sequence.svg" TargetMode="External"/><Relationship Id="rId5" Type="http://schemas.openxmlformats.org/officeDocument/2006/relationships/hyperlink" Target="http://www.microscopy-uk.org.uk/mag/artnov04macro/jronionroot.html" TargetMode="External"/><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hyperlink" Target="http://commons.wikimedia.org/wiki/Mitosis#mediaviewer/File:Mitosis_cells_sequence.svg" TargetMode="External"/><Relationship Id="rId5" Type="http://schemas.openxmlformats.org/officeDocument/2006/relationships/hyperlink" Target="http://www.microscopy-uk.org.uk/mag/artnov04macro/jronionroot.html" TargetMode="External"/><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hyperlink" Target="http://commons.wikimedia.org/wiki/Mitosis#mediaviewer/File:Mitosis_cells_sequence.svg" TargetMode="External"/><Relationship Id="rId5" Type="http://schemas.openxmlformats.org/officeDocument/2006/relationships/hyperlink" Target="http://www.microscopy-uk.org.uk/mag/artnov04macro/jronionroot.html" TargetMode="External"/><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hyperlink" Target="http://commons.wikimedia.org/wiki/Mitosis#mediaviewer/File:Mitosis_cells_sequence.svg" TargetMode="External"/><Relationship Id="rId5" Type="http://schemas.openxmlformats.org/officeDocument/2006/relationships/hyperlink" Target="http://www.microscopy-uk.org.uk/mag/artnov04macro/jronionroot.html" TargetMode="External"/><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hyperlink" Target="http://www.slideshare.net/jasondenys" TargetMode="External"/><Relationship Id="rId4" Type="http://schemas.openxmlformats.org/officeDocument/2006/relationships/hyperlink" Target="http://www.flickr.com/photos/chuckp/252924532/"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hyperlink" Target="http://www.slideshare.net/jasondenys" TargetMode="External"/><Relationship Id="rId4" Type="http://schemas.openxmlformats.org/officeDocument/2006/relationships/hyperlink" Target="http://www.flickr.com/photos/chuckp/252924532/"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hyperlink" Target="http://www.haroldsmithlab.com/images/pg_HeLa_cell_division.jpg" TargetMode="External"/></Relationships>
</file>

<file path=ppt/slides/_rels/slide19.xml.rels><?xml version="1.0" encoding="UTF-8" standalone="yes"?>
<Relationships xmlns="http://schemas.openxmlformats.org/package/2006/relationships"><Relationship Id="rId8" Type="http://schemas.openxmlformats.org/officeDocument/2006/relationships/hyperlink" Target="http://glencoe.mheducation.com/sites/9834092339/student_view0/chapter10/animation_-_cytokinesis.html" TargetMode="External"/><Relationship Id="rId3" Type="http://schemas.openxmlformats.org/officeDocument/2006/relationships/image" Target="../media/image4.png"/><Relationship Id="rId7" Type="http://schemas.openxmlformats.org/officeDocument/2006/relationships/hyperlink" Target="http://wwwprod.biochem.wisc.edu/biochem/faculty/bednarek/images/figure_color.gif"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hyperlink" Target="http://commons.wikimedia.org/wiki/Mitosis#mediaviewer/File:Mitosis_cells_sequence.svg" TargetMode="External"/><Relationship Id="rId10" Type="http://schemas.openxmlformats.org/officeDocument/2006/relationships/hyperlink" Target="http://www.haroldsmithlab.com/images/pg_HeLa_cell_division.jpg" TargetMode="External"/><Relationship Id="rId4" Type="http://schemas.openxmlformats.org/officeDocument/2006/relationships/image" Target="../media/image26.jpeg"/><Relationship Id="rId9" Type="http://schemas.openxmlformats.org/officeDocument/2006/relationships/image" Target="../media/image2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hyperlink" Target="http://www.haroldsmithlab.com/images/pg_HeLa_cell_division.jpg" TargetMode="External"/><Relationship Id="rId5" Type="http://schemas.openxmlformats.org/officeDocument/2006/relationships/image" Target="../media/image29.png"/><Relationship Id="rId4" Type="http://schemas.openxmlformats.org/officeDocument/2006/relationships/hyperlink" Target="http://upload.wikimedia.org/wikibooks/en/thumb/9/98/Cyto.png/800px-Cyto.png" TargetMode="External"/></Relationships>
</file>

<file path=ppt/slides/_rels/slide21.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hyperlink" Target="http://www.nuffieldfoundation.org/practical-biology/investigating-mitosis-allium-root-tip-squash" TargetMode="External"/><Relationship Id="rId7" Type="http://schemas.openxmlformats.org/officeDocument/2006/relationships/hyperlink" Target="http://www.biology.arizona.edu/cell_bio/activities/cell_cycle/cell_cycle.html"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hyperlink" Target="http://www.genome.gov/dmd/img.cfm?node=Photos/Graphics&amp;id=85282"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hyperlink" Target="http://vanat.cvm.umn.edu/mMeiosis/images/chromosome-X.jpg" TargetMode="External"/><Relationship Id="rId5" Type="http://schemas.openxmlformats.org/officeDocument/2006/relationships/image" Target="../media/image36.png"/><Relationship Id="rId4" Type="http://schemas.openxmlformats.org/officeDocument/2006/relationships/hyperlink" Target="http://www.maths.uq.edu.au/~infinity/Infinity7/images/supercoiling.gif"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hyperlink" Target="http://upload.wikimedia.org/wikipedia/commons/thumb/9/99/Protein_CCNE1_PDB_1w98.png/800px-Protein_CCNE1_PDB_1w98.png" TargetMode="External"/></Relationships>
</file>

<file path=ppt/slides/_rels/slide25.xml.rels><?xml version="1.0" encoding="UTF-8" standalone="yes"?>
<Relationships xmlns="http://schemas.openxmlformats.org/package/2006/relationships"><Relationship Id="rId3" Type="http://schemas.openxmlformats.org/officeDocument/2006/relationships/hyperlink" Target="http://upload.wikimedia.org/wikipedia/commons/thumb/9/99/Protein_CCNE1_PDB_1w98.png/800px-Protein_CCNE1_PDB_1w98.png"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26.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hyperlink" Target="http://www.e-learningforkids.org/health/lesson/cancer/" TargetMode="External"/><Relationship Id="rId7" Type="http://schemas.openxmlformats.org/officeDocument/2006/relationships/hyperlink" Target="http://youtu.be/8BJ8_5Gyhg8"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hyperlink" Target="http://www.cancer.gov/cancertopics/types/commoncancers" TargetMode="External"/><Relationship Id="rId10" Type="http://schemas.openxmlformats.org/officeDocument/2006/relationships/image" Target="../media/image42.png"/><Relationship Id="rId4" Type="http://schemas.openxmlformats.org/officeDocument/2006/relationships/image" Target="../media/image39.png"/><Relationship Id="rId9" Type="http://schemas.openxmlformats.org/officeDocument/2006/relationships/hyperlink" Target="http://www.cancerresearchuk.org/cancer-info/cancerandresearch/all-about-cancer/what-is-cancer/"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hyperlink" Target="http://en.wikipedia.org/wiki/Oncogene#mediaviewer/File:Oncogenes_illustration.jpg"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hyperlink" Target="http://en.wikipedia.org/wiki/Oncogene#mediaviewer/File:Oncogenes_illustration.jpg"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hyperlink" Target="http://en.wikipedia.org/wiki/Oncogene#mediaviewer/File:Oncogenes_illustration.jpg"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hyperlink" Target="http://en.wikipedia.org/wiki/Neoplasm#mediaviewer/File:Colon_cancer_2.jpg"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hyperlink" Target="http://en.wikipedia.org/wiki/File:Smoking_lung_cancer.png"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hyperlink" Target="http://en.wikipedia.org/wiki/File:Smoking_lung_cancer.png" TargetMode="External"/></Relationships>
</file>

<file path=ppt/slides/_rels/slide33.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6.png"/><Relationship Id="rId7" Type="http://schemas.openxmlformats.org/officeDocument/2006/relationships/hyperlink" Target="http://www.slideshare.net/jasondenys" TargetMode="External"/><Relationship Id="rId2" Type="http://schemas.openxmlformats.org/officeDocument/2006/relationships/hyperlink" Target="http://ib.bioninja.com.au/" TargetMode="External"/><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hyperlink" Target="http://i-biology.net/" TargetMode="External"/></Relationships>
</file>

<file path=ppt/slides/_rels/slide4.xml.rels><?xml version="1.0" encoding="UTF-8" standalone="yes"?>
<Relationships xmlns="http://schemas.openxmlformats.org/package/2006/relationships"><Relationship Id="rId3" Type="http://schemas.openxmlformats.org/officeDocument/2006/relationships/hyperlink" Target="http://youtu.be/s1ylUTbXyWU" TargetMode="External"/><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hyperlink" Target="http://i-biology.net/"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hyperlink" Target="http://ib.bioninja.com.au/" TargetMode="External"/><Relationship Id="rId4" Type="http://schemas.openxmlformats.org/officeDocument/2006/relationships/hyperlink" Target="http://www.haroldsmithlab.com/images/pg_HeLa_cell_division.jpg" TargetMode="External"/></Relationships>
</file>

<file path=ppt/slides/_rels/slide6.xml.rels><?xml version="1.0" encoding="UTF-8" standalone="yes"?>
<Relationships xmlns="http://schemas.openxmlformats.org/package/2006/relationships"><Relationship Id="rId3" Type="http://schemas.openxmlformats.org/officeDocument/2006/relationships/hyperlink" Target="http://upload.wikimedia.org/wikipedia/commons/thumb/7/71/Diagram_of_mitosis.svg/800px-Diagram_of_mitosis.svg.png"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hyperlink" Target="http://i-biology.net/" TargetMode="External"/><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hyperlink" Target="http://gardeningstudio.com/wp-content/uploads/the-cell-cycle-diagram-318.jpg"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hyperlink" Target="http://botit.botany.wisc.edu/Resources/Botany/Mitosis/Allium/Various%20views/Interphase%20prophase.JPG"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4388301142_b97e776cd7_o.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 y="25399"/>
            <a:ext cx="9143998" cy="6857999"/>
          </a:xfrm>
          <a:prstGeom prst="rect">
            <a:avLst/>
          </a:prstGeom>
        </p:spPr>
      </p:pic>
      <p:sp>
        <p:nvSpPr>
          <p:cNvPr id="2" name="Title 1"/>
          <p:cNvSpPr>
            <a:spLocks noGrp="1"/>
          </p:cNvSpPr>
          <p:nvPr>
            <p:ph type="ctrTitle"/>
          </p:nvPr>
        </p:nvSpPr>
        <p:spPr>
          <a:xfrm>
            <a:off x="1" y="1"/>
            <a:ext cx="3213099" cy="858648"/>
          </a:xfrm>
          <a:solidFill>
            <a:schemeClr val="accent1">
              <a:lumMod val="40000"/>
              <a:lumOff val="60000"/>
              <a:alpha val="78000"/>
            </a:schemeClr>
          </a:solidFill>
        </p:spPr>
        <p:txBody>
          <a:bodyPr>
            <a:normAutofit/>
          </a:bodyPr>
          <a:lstStyle/>
          <a:p>
            <a:r>
              <a:rPr lang="en-US" dirty="0" smtClean="0"/>
              <a:t>1.6 Cell division</a:t>
            </a:r>
            <a:endParaRPr lang="en-US" dirty="0"/>
          </a:p>
        </p:txBody>
      </p:sp>
      <p:sp>
        <p:nvSpPr>
          <p:cNvPr id="3" name="Subtitle 2"/>
          <p:cNvSpPr>
            <a:spLocks noGrp="1"/>
          </p:cNvSpPr>
          <p:nvPr>
            <p:ph type="subTitle" idx="1"/>
          </p:nvPr>
        </p:nvSpPr>
        <p:spPr>
          <a:xfrm>
            <a:off x="3098799" y="1027785"/>
            <a:ext cx="6045201" cy="724815"/>
          </a:xfrm>
          <a:solidFill>
            <a:schemeClr val="accent1">
              <a:lumMod val="40000"/>
              <a:lumOff val="60000"/>
              <a:alpha val="78000"/>
            </a:schemeClr>
          </a:solidFill>
        </p:spPr>
        <p:txBody>
          <a:bodyPr>
            <a:normAutofit fontScale="85000" lnSpcReduction="20000"/>
          </a:bodyPr>
          <a:lstStyle/>
          <a:p>
            <a:pPr algn="l"/>
            <a:r>
              <a:rPr lang="en-US" dirty="0">
                <a:solidFill>
                  <a:schemeClr val="tx1"/>
                </a:solidFill>
              </a:rPr>
              <a:t>Essential idea: Cell division is essential but must be controlled.</a:t>
            </a:r>
          </a:p>
        </p:txBody>
      </p:sp>
      <p:sp>
        <p:nvSpPr>
          <p:cNvPr id="4" name="Text Placeholder 3"/>
          <p:cNvSpPr>
            <a:spLocks noGrp="1"/>
          </p:cNvSpPr>
          <p:nvPr>
            <p:ph type="body" sz="quarter" idx="10"/>
          </p:nvPr>
        </p:nvSpPr>
        <p:spPr>
          <a:xfrm>
            <a:off x="228600" y="4711700"/>
            <a:ext cx="8458200" cy="698500"/>
          </a:xfrm>
          <a:solidFill>
            <a:schemeClr val="accent1">
              <a:lumMod val="40000"/>
              <a:lumOff val="60000"/>
              <a:alpha val="78000"/>
            </a:schemeClr>
          </a:solidFill>
        </p:spPr>
        <p:txBody>
          <a:bodyPr>
            <a:noAutofit/>
          </a:bodyPr>
          <a:lstStyle/>
          <a:p>
            <a:pPr algn="l"/>
            <a:r>
              <a:rPr lang="en-US" sz="1800" dirty="0" smtClean="0">
                <a:solidFill>
                  <a:schemeClr val="tx1"/>
                </a:solidFill>
              </a:rPr>
              <a:t>The background image shows </a:t>
            </a:r>
            <a:r>
              <a:rPr lang="en-US" sz="1800" dirty="0">
                <a:solidFill>
                  <a:schemeClr val="tx1"/>
                </a:solidFill>
              </a:rPr>
              <a:t>a cancerous tumor in the lungs. Tumors are caused by uncontrolled cell division.</a:t>
            </a:r>
          </a:p>
        </p:txBody>
      </p:sp>
      <p:sp>
        <p:nvSpPr>
          <p:cNvPr id="6" name="TextBox 5"/>
          <p:cNvSpPr txBox="1"/>
          <p:nvPr/>
        </p:nvSpPr>
        <p:spPr>
          <a:xfrm>
            <a:off x="5149387" y="5778101"/>
            <a:ext cx="3498035" cy="900246"/>
          </a:xfrm>
          <a:prstGeom prst="rect">
            <a:avLst/>
          </a:prstGeom>
          <a:solidFill>
            <a:schemeClr val="bg1"/>
          </a:solidFill>
        </p:spPr>
        <p:txBody>
          <a:bodyPr wrap="none" rtlCol="0">
            <a:spAutoFit/>
          </a:bodyPr>
          <a:lstStyle/>
          <a:p>
            <a:pPr>
              <a:lnSpc>
                <a:spcPct val="150000"/>
              </a:lnSpc>
            </a:pPr>
            <a:r>
              <a:rPr lang="en-US" dirty="0" smtClean="0"/>
              <a:t>By </a:t>
            </a:r>
            <a:r>
              <a:rPr lang="en-US" dirty="0"/>
              <a:t>Chris Paine</a:t>
            </a:r>
          </a:p>
          <a:p>
            <a:pPr>
              <a:lnSpc>
                <a:spcPct val="150000"/>
              </a:lnSpc>
            </a:pPr>
            <a:r>
              <a:rPr lang="en-US" u="sng" dirty="0" smtClean="0">
                <a:hlinkClick r:id="rId3"/>
              </a:rPr>
              <a:t>https</a:t>
            </a:r>
            <a:r>
              <a:rPr lang="en-US" u="sng" dirty="0">
                <a:hlinkClick r:id="rId3"/>
              </a:rPr>
              <a:t>://</a:t>
            </a:r>
            <a:r>
              <a:rPr lang="en-US" u="sng" dirty="0" smtClean="0">
                <a:hlinkClick r:id="rId3"/>
              </a:rPr>
              <a:t>bioknowledgy.weebly.com</a:t>
            </a:r>
            <a:r>
              <a:rPr lang="en-US" u="sng" dirty="0">
                <a:hlinkClick r:id="rId3"/>
              </a:rPr>
              <a:t>/</a:t>
            </a:r>
            <a:r>
              <a:rPr lang="en-US" dirty="0"/>
              <a:t> </a:t>
            </a:r>
            <a:endParaRPr lang="en-US" dirty="0" smtClean="0"/>
          </a:p>
        </p:txBody>
      </p:sp>
      <p:sp>
        <p:nvSpPr>
          <p:cNvPr id="9" name="Rectangle 8"/>
          <p:cNvSpPr/>
          <p:nvPr/>
        </p:nvSpPr>
        <p:spPr>
          <a:xfrm>
            <a:off x="0" y="6637177"/>
            <a:ext cx="4572000" cy="246221"/>
          </a:xfrm>
          <a:prstGeom prst="rect">
            <a:avLst/>
          </a:prstGeom>
        </p:spPr>
        <p:txBody>
          <a:bodyPr>
            <a:spAutoFit/>
          </a:bodyPr>
          <a:lstStyle/>
          <a:p>
            <a:r>
              <a:rPr lang="en-US" sz="1000" dirty="0">
                <a:hlinkClick r:id="rId4"/>
              </a:rPr>
              <a:t>http://</a:t>
            </a:r>
            <a:r>
              <a:rPr lang="en-US" sz="1000" dirty="0" err="1">
                <a:hlinkClick r:id="rId4"/>
              </a:rPr>
              <a:t>www.flickr.com</a:t>
            </a:r>
            <a:r>
              <a:rPr lang="en-US" sz="1000" dirty="0">
                <a:hlinkClick r:id="rId4"/>
              </a:rPr>
              <a:t>/photos/</a:t>
            </a:r>
            <a:r>
              <a:rPr lang="en-US" sz="1000" dirty="0" err="1">
                <a:hlinkClick r:id="rId4"/>
              </a:rPr>
              <a:t>pulmonary_pathology</a:t>
            </a:r>
            <a:r>
              <a:rPr lang="en-US" sz="1000" dirty="0">
                <a:hlinkClick r:id="rId4"/>
              </a:rPr>
              <a:t>/4388301142/</a:t>
            </a:r>
            <a:endParaRPr lang="en-US" sz="1000" dirty="0"/>
          </a:p>
        </p:txBody>
      </p:sp>
    </p:spTree>
    <p:extLst>
      <p:ext uri="{BB962C8B-B14F-4D97-AF65-F5344CB8AC3E}">
        <p14:creationId xmlns:p14="http://schemas.microsoft.com/office/powerpoint/2010/main" val="95435792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4-11-03 at 15.38.23.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36246" y="1187830"/>
            <a:ext cx="2376629" cy="2236369"/>
          </a:xfrm>
          <a:prstGeom prst="rect">
            <a:avLst/>
          </a:prstGeom>
        </p:spPr>
      </p:pic>
      <p:sp>
        <p:nvSpPr>
          <p:cNvPr id="6" name="Title 1"/>
          <p:cNvSpPr>
            <a:spLocks noGrp="1"/>
          </p:cNvSpPr>
          <p:nvPr>
            <p:ph type="title"/>
          </p:nvPr>
        </p:nvSpPr>
        <p:spPr>
          <a:xfrm>
            <a:off x="0" y="4762"/>
            <a:ext cx="9144000" cy="418571"/>
          </a:xfrm>
        </p:spPr>
        <p:txBody>
          <a:bodyPr>
            <a:noAutofit/>
          </a:bodyPr>
          <a:lstStyle/>
          <a:p>
            <a:pPr fontAlgn="b">
              <a:spcAft>
                <a:spcPts val="0"/>
              </a:spcAft>
            </a:pPr>
            <a:r>
              <a:rPr lang="en-US" sz="1800" dirty="0" smtClean="0">
                <a:latin typeface="Arial"/>
                <a:cs typeface="Arial"/>
              </a:rPr>
              <a:t>1.6.U1 </a:t>
            </a:r>
            <a:r>
              <a:rPr lang="en-GB" sz="1800" dirty="0">
                <a:solidFill>
                  <a:srgbClr val="000000"/>
                </a:solidFill>
                <a:latin typeface="Arial"/>
                <a:ea typeface="ＭＳ 明朝"/>
                <a:cs typeface="Arial"/>
              </a:rPr>
              <a:t>Mitosis is division of the nucleus into two genetically identical daughter nuclei.</a:t>
            </a:r>
            <a:endParaRPr lang="en-US" sz="1800" dirty="0">
              <a:latin typeface="Arial"/>
              <a:ea typeface="ＭＳ 明朝"/>
              <a:cs typeface="Arial"/>
            </a:endParaRPr>
          </a:p>
        </p:txBody>
      </p:sp>
      <p:pic>
        <p:nvPicPr>
          <p:cNvPr id="7" name="Picture 2" descr="http://upload.wikimedia.org/wikipedia/commons/thumb/0/0b/Chromosome.svg/500px-Chromosome.svg.pn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62278" y="1173720"/>
            <a:ext cx="3164426" cy="3898573"/>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5150554" y="6442501"/>
            <a:ext cx="3993446" cy="276999"/>
          </a:xfrm>
          <a:prstGeom prst="rect">
            <a:avLst/>
          </a:prstGeom>
        </p:spPr>
        <p:txBody>
          <a:bodyPr wrap="square">
            <a:spAutoFit/>
          </a:bodyPr>
          <a:lstStyle/>
          <a:p>
            <a:pPr algn="r"/>
            <a:r>
              <a:rPr lang="en-AU" sz="1200" dirty="0">
                <a:hlinkClick r:id="rId5"/>
              </a:rPr>
              <a:t>http://commons.wikimedia.org/wiki/File:Chromosome.svg</a:t>
            </a:r>
            <a:endParaRPr lang="en-AU" sz="1200" dirty="0"/>
          </a:p>
        </p:txBody>
      </p:sp>
      <p:sp>
        <p:nvSpPr>
          <p:cNvPr id="10" name="Rectangle 9"/>
          <p:cNvSpPr/>
          <p:nvPr/>
        </p:nvSpPr>
        <p:spPr>
          <a:xfrm>
            <a:off x="2455333" y="1659846"/>
            <a:ext cx="1538113" cy="395111"/>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2681109" y="3014977"/>
            <a:ext cx="1538113" cy="395111"/>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2921000" y="2281956"/>
            <a:ext cx="2369256" cy="923330"/>
          </a:xfrm>
          <a:prstGeom prst="rect">
            <a:avLst/>
          </a:prstGeom>
          <a:solidFill>
            <a:srgbClr val="FFFFFF"/>
          </a:solidFill>
        </p:spPr>
        <p:txBody>
          <a:bodyPr wrap="square" rtlCol="0">
            <a:spAutoFit/>
          </a:bodyPr>
          <a:lstStyle/>
          <a:p>
            <a:r>
              <a:rPr lang="en-US" b="1" dirty="0" smtClean="0"/>
              <a:t>centromere</a:t>
            </a:r>
            <a:r>
              <a:rPr lang="en-US" dirty="0" smtClean="0"/>
              <a:t> </a:t>
            </a:r>
            <a:r>
              <a:rPr lang="en-US" dirty="0"/>
              <a:t>is the part of a chromosome that links sister chromatids </a:t>
            </a:r>
          </a:p>
        </p:txBody>
      </p:sp>
      <p:sp>
        <p:nvSpPr>
          <p:cNvPr id="12" name="TextBox 11"/>
          <p:cNvSpPr txBox="1"/>
          <p:nvPr/>
        </p:nvSpPr>
        <p:spPr>
          <a:xfrm>
            <a:off x="161440" y="4966138"/>
            <a:ext cx="4089404" cy="646331"/>
          </a:xfrm>
          <a:prstGeom prst="rect">
            <a:avLst/>
          </a:prstGeom>
          <a:solidFill>
            <a:srgbClr val="FFFFFF"/>
          </a:solidFill>
        </p:spPr>
        <p:txBody>
          <a:bodyPr wrap="square" rtlCol="0">
            <a:spAutoFit/>
          </a:bodyPr>
          <a:lstStyle/>
          <a:p>
            <a:r>
              <a:rPr lang="en-US" b="1" dirty="0" smtClean="0"/>
              <a:t>Sister chromatids</a:t>
            </a:r>
            <a:r>
              <a:rPr lang="en-US" dirty="0" smtClean="0"/>
              <a:t> </a:t>
            </a:r>
            <a:r>
              <a:rPr lang="en-US" dirty="0"/>
              <a:t>are </a:t>
            </a:r>
            <a:r>
              <a:rPr lang="en-US" dirty="0" smtClean="0"/>
              <a:t>duplicated chromosomes attached by a centromere</a:t>
            </a:r>
            <a:endParaRPr lang="en-US" dirty="0"/>
          </a:p>
        </p:txBody>
      </p:sp>
      <p:sp>
        <p:nvSpPr>
          <p:cNvPr id="13" name="TextBox 12"/>
          <p:cNvSpPr txBox="1"/>
          <p:nvPr/>
        </p:nvSpPr>
        <p:spPr>
          <a:xfrm>
            <a:off x="1625601" y="514501"/>
            <a:ext cx="3983858" cy="523220"/>
          </a:xfrm>
          <a:prstGeom prst="rect">
            <a:avLst/>
          </a:prstGeom>
          <a:noFill/>
        </p:spPr>
        <p:txBody>
          <a:bodyPr wrap="none" rtlCol="0">
            <a:spAutoFit/>
          </a:bodyPr>
          <a:lstStyle/>
          <a:p>
            <a:r>
              <a:rPr lang="en-US" sz="2800" b="1" dirty="0" smtClean="0"/>
              <a:t>Get the terminology right</a:t>
            </a:r>
            <a:endParaRPr lang="en-US" sz="2800" b="1" dirty="0"/>
          </a:p>
        </p:txBody>
      </p:sp>
      <p:sp>
        <p:nvSpPr>
          <p:cNvPr id="14" name="TextBox 13"/>
          <p:cNvSpPr txBox="1"/>
          <p:nvPr/>
        </p:nvSpPr>
        <p:spPr>
          <a:xfrm>
            <a:off x="7140222" y="720944"/>
            <a:ext cx="1794285" cy="923330"/>
          </a:xfrm>
          <a:prstGeom prst="rect">
            <a:avLst/>
          </a:prstGeom>
          <a:solidFill>
            <a:srgbClr val="FFFFFF"/>
          </a:solidFill>
        </p:spPr>
        <p:txBody>
          <a:bodyPr wrap="square" rtlCol="0">
            <a:spAutoFit/>
          </a:bodyPr>
          <a:lstStyle/>
          <a:p>
            <a:r>
              <a:rPr lang="en-US" b="1" dirty="0"/>
              <a:t>c</a:t>
            </a:r>
            <a:r>
              <a:rPr lang="en-US" b="1" dirty="0" smtClean="0"/>
              <a:t>entrioles </a:t>
            </a:r>
            <a:r>
              <a:rPr lang="en-US" dirty="0" err="1" smtClean="0"/>
              <a:t>organise</a:t>
            </a:r>
            <a:r>
              <a:rPr lang="en-US" dirty="0" smtClean="0"/>
              <a:t> spindle microtubules</a:t>
            </a:r>
            <a:endParaRPr lang="en-US" dirty="0"/>
          </a:p>
        </p:txBody>
      </p:sp>
      <p:sp>
        <p:nvSpPr>
          <p:cNvPr id="15" name="TextBox 14"/>
          <p:cNvSpPr txBox="1"/>
          <p:nvPr/>
        </p:nvSpPr>
        <p:spPr>
          <a:xfrm>
            <a:off x="7224888" y="2566202"/>
            <a:ext cx="1709619" cy="1477328"/>
          </a:xfrm>
          <a:prstGeom prst="rect">
            <a:avLst/>
          </a:prstGeom>
          <a:solidFill>
            <a:srgbClr val="FFFFFF"/>
          </a:solidFill>
        </p:spPr>
        <p:txBody>
          <a:bodyPr wrap="square" rtlCol="0">
            <a:spAutoFit/>
          </a:bodyPr>
          <a:lstStyle/>
          <a:p>
            <a:r>
              <a:rPr lang="en-US" b="1" dirty="0" smtClean="0"/>
              <a:t>Spindle microtubules</a:t>
            </a:r>
            <a:r>
              <a:rPr lang="en-US" dirty="0" smtClean="0"/>
              <a:t> (also referred to as spindle </a:t>
            </a:r>
            <a:r>
              <a:rPr lang="en-US" dirty="0" err="1" smtClean="0"/>
              <a:t>fibres</a:t>
            </a:r>
            <a:r>
              <a:rPr lang="en-US" dirty="0" smtClean="0"/>
              <a:t>)</a:t>
            </a:r>
            <a:endParaRPr lang="en-US" dirty="0"/>
          </a:p>
        </p:txBody>
      </p:sp>
      <p:sp>
        <p:nvSpPr>
          <p:cNvPr id="16" name="TextBox 15"/>
          <p:cNvSpPr txBox="1"/>
          <p:nvPr/>
        </p:nvSpPr>
        <p:spPr>
          <a:xfrm>
            <a:off x="4485037" y="4095444"/>
            <a:ext cx="4624413" cy="646331"/>
          </a:xfrm>
          <a:prstGeom prst="rect">
            <a:avLst/>
          </a:prstGeom>
          <a:solidFill>
            <a:srgbClr val="FFFFFF"/>
          </a:solidFill>
        </p:spPr>
        <p:txBody>
          <a:bodyPr wrap="square" rtlCol="0">
            <a:spAutoFit/>
          </a:bodyPr>
          <a:lstStyle/>
          <a:p>
            <a:r>
              <a:rPr lang="en-US" i="1" dirty="0" smtClean="0"/>
              <a:t>In animal cells two centrioles are held by a protein mass referred to as a </a:t>
            </a:r>
            <a:r>
              <a:rPr lang="en-US" b="1" i="1" dirty="0" smtClean="0"/>
              <a:t>centrosome</a:t>
            </a:r>
            <a:r>
              <a:rPr lang="en-US" i="1" dirty="0" smtClean="0"/>
              <a:t> </a:t>
            </a:r>
            <a:endParaRPr lang="en-US" i="1" dirty="0"/>
          </a:p>
        </p:txBody>
      </p:sp>
      <p:cxnSp>
        <p:nvCxnSpPr>
          <p:cNvPr id="19" name="Straight Connector 18"/>
          <p:cNvCxnSpPr>
            <a:stCxn id="14" idx="1"/>
          </p:cNvCxnSpPr>
          <p:nvPr/>
        </p:nvCxnSpPr>
        <p:spPr>
          <a:xfrm flipH="1">
            <a:off x="6138334" y="1182609"/>
            <a:ext cx="1001888" cy="787684"/>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a:stCxn id="15" idx="1"/>
          </p:cNvCxnSpPr>
          <p:nvPr/>
        </p:nvCxnSpPr>
        <p:spPr>
          <a:xfrm flipH="1" flipV="1">
            <a:off x="7013222" y="1970293"/>
            <a:ext cx="211666" cy="1334573"/>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a:stCxn id="15" idx="1"/>
          </p:cNvCxnSpPr>
          <p:nvPr/>
        </p:nvCxnSpPr>
        <p:spPr>
          <a:xfrm flipH="1" flipV="1">
            <a:off x="6138334" y="2765779"/>
            <a:ext cx="1086554" cy="5390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0" name="Rectangle 39"/>
          <p:cNvSpPr/>
          <p:nvPr/>
        </p:nvSpPr>
        <p:spPr>
          <a:xfrm>
            <a:off x="595484" y="4614334"/>
            <a:ext cx="2537183" cy="391698"/>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Right Brace 38"/>
          <p:cNvSpPr/>
          <p:nvPr/>
        </p:nvSpPr>
        <p:spPr>
          <a:xfrm rot="5400000">
            <a:off x="1657534" y="3618890"/>
            <a:ext cx="342528" cy="2325516"/>
          </a:xfrm>
          <a:prstGeom prst="rightBrace">
            <a:avLst>
              <a:gd name="adj1" fmla="val 20535"/>
              <a:gd name="adj2" fmla="val 50000"/>
            </a:avLst>
          </a:prstGeom>
          <a:solidFill>
            <a:srgbClr val="FFFFFF"/>
          </a:solidFill>
          <a:ln w="19050" cmpd="sng">
            <a:solidFill>
              <a:srgbClr val="00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1" name="TextBox 40"/>
          <p:cNvSpPr txBox="1"/>
          <p:nvPr/>
        </p:nvSpPr>
        <p:spPr>
          <a:xfrm>
            <a:off x="162278" y="5575431"/>
            <a:ext cx="4235171" cy="923330"/>
          </a:xfrm>
          <a:prstGeom prst="rect">
            <a:avLst/>
          </a:prstGeom>
          <a:solidFill>
            <a:srgbClr val="FFFFFF"/>
          </a:solidFill>
        </p:spPr>
        <p:txBody>
          <a:bodyPr wrap="square" rtlCol="0">
            <a:spAutoFit/>
          </a:bodyPr>
          <a:lstStyle/>
          <a:p>
            <a:r>
              <a:rPr lang="en-US" i="1" dirty="0" smtClean="0"/>
              <a:t>After anaphase when the sister chromatids separate they should then be referred to as </a:t>
            </a:r>
            <a:r>
              <a:rPr lang="en-US" b="1" i="1" dirty="0" smtClean="0"/>
              <a:t>chromosomes</a:t>
            </a:r>
            <a:r>
              <a:rPr lang="en-US" i="1" dirty="0" smtClean="0"/>
              <a:t> </a:t>
            </a:r>
            <a:endParaRPr lang="en-US" i="1" dirty="0"/>
          </a:p>
        </p:txBody>
      </p:sp>
      <p:sp>
        <p:nvSpPr>
          <p:cNvPr id="43" name="Rectangle 42"/>
          <p:cNvSpPr/>
          <p:nvPr/>
        </p:nvSpPr>
        <p:spPr>
          <a:xfrm>
            <a:off x="4528831" y="4986706"/>
            <a:ext cx="4449470" cy="1323439"/>
          </a:xfrm>
          <a:prstGeom prst="rect">
            <a:avLst/>
          </a:prstGeom>
          <a:ln>
            <a:solidFill>
              <a:srgbClr val="000000"/>
            </a:solidFill>
          </a:ln>
        </p:spPr>
        <p:txBody>
          <a:bodyPr wrap="square">
            <a:spAutoFit/>
          </a:bodyPr>
          <a:lstStyle/>
          <a:p>
            <a:r>
              <a:rPr lang="en-US" sz="1600" dirty="0" smtClean="0"/>
              <a:t>It is easy to misuse the terms chromatid and chromosome. It is even easier to confuse the terms centromere, centriole and centrosome due to their similar spelling. Keep the terms clear in your mind to avoid losing marks.</a:t>
            </a:r>
            <a:endParaRPr lang="en-US" sz="1600" dirty="0"/>
          </a:p>
        </p:txBody>
      </p:sp>
      <p:sp>
        <p:nvSpPr>
          <p:cNvPr id="44" name="Rectangle 43"/>
          <p:cNvSpPr/>
          <p:nvPr/>
        </p:nvSpPr>
        <p:spPr>
          <a:xfrm>
            <a:off x="3132667" y="6611779"/>
            <a:ext cx="6011333" cy="276999"/>
          </a:xfrm>
          <a:prstGeom prst="rect">
            <a:avLst/>
          </a:prstGeom>
        </p:spPr>
        <p:txBody>
          <a:bodyPr wrap="square">
            <a:spAutoFit/>
          </a:bodyPr>
          <a:lstStyle/>
          <a:p>
            <a:pPr algn="r"/>
            <a:r>
              <a:rPr lang="en-US" sz="1200" dirty="0">
                <a:hlinkClick r:id="rId6"/>
              </a:rPr>
              <a:t>http://</a:t>
            </a:r>
            <a:r>
              <a:rPr lang="en-US" sz="1200" dirty="0" err="1">
                <a:hlinkClick r:id="rId6"/>
              </a:rPr>
              <a:t>commons.wikimedia.org</a:t>
            </a:r>
            <a:r>
              <a:rPr lang="en-US" sz="1200" dirty="0">
                <a:hlinkClick r:id="rId6"/>
              </a:rPr>
              <a:t>/wiki/</a:t>
            </a:r>
            <a:r>
              <a:rPr lang="en-US" sz="1200" dirty="0" err="1">
                <a:hlinkClick r:id="rId6"/>
              </a:rPr>
              <a:t>Mitosis#mediaviewer</a:t>
            </a:r>
            <a:r>
              <a:rPr lang="en-US" sz="1200" dirty="0">
                <a:hlinkClick r:id="rId6"/>
              </a:rPr>
              <a:t>/</a:t>
            </a:r>
            <a:r>
              <a:rPr lang="en-US" sz="1200" dirty="0" err="1">
                <a:hlinkClick r:id="rId6"/>
              </a:rPr>
              <a:t>File:Mitosis_cells_sequence.svg</a:t>
            </a:r>
            <a:endParaRPr lang="en-US" sz="1200" dirty="0"/>
          </a:p>
        </p:txBody>
      </p:sp>
    </p:spTree>
    <p:extLst>
      <p:ext uri="{BB962C8B-B14F-4D97-AF65-F5344CB8AC3E}">
        <p14:creationId xmlns:p14="http://schemas.microsoft.com/office/powerpoint/2010/main" val="144452021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0" y="4762"/>
            <a:ext cx="9144000" cy="418571"/>
          </a:xfrm>
        </p:spPr>
        <p:txBody>
          <a:bodyPr>
            <a:noAutofit/>
          </a:bodyPr>
          <a:lstStyle/>
          <a:p>
            <a:pPr fontAlgn="b">
              <a:spcAft>
                <a:spcPts val="0"/>
              </a:spcAft>
            </a:pPr>
            <a:r>
              <a:rPr lang="en-US" sz="1800" dirty="0" smtClean="0">
                <a:latin typeface="Arial"/>
                <a:cs typeface="Arial"/>
              </a:rPr>
              <a:t>1.6.U1 </a:t>
            </a:r>
            <a:r>
              <a:rPr lang="en-GB" sz="1800" dirty="0">
                <a:solidFill>
                  <a:srgbClr val="000000"/>
                </a:solidFill>
                <a:latin typeface="Arial"/>
                <a:ea typeface="ＭＳ 明朝"/>
                <a:cs typeface="Arial"/>
              </a:rPr>
              <a:t>Mitosis is division of the nucleus into two genetically identical daughter nuclei.</a:t>
            </a:r>
            <a:endParaRPr lang="en-US" sz="1800" dirty="0">
              <a:latin typeface="Arial"/>
              <a:ea typeface="ＭＳ 明朝"/>
              <a:cs typeface="Arial"/>
            </a:endParaRPr>
          </a:p>
        </p:txBody>
      </p:sp>
      <p:sp>
        <p:nvSpPr>
          <p:cNvPr id="10" name="Rectangle 9"/>
          <p:cNvSpPr/>
          <p:nvPr/>
        </p:nvSpPr>
        <p:spPr>
          <a:xfrm>
            <a:off x="69026" y="3265928"/>
            <a:ext cx="3311524" cy="646331"/>
          </a:xfrm>
          <a:prstGeom prst="rect">
            <a:avLst/>
          </a:prstGeom>
        </p:spPr>
        <p:txBody>
          <a:bodyPr wrap="square">
            <a:spAutoFit/>
          </a:bodyPr>
          <a:lstStyle/>
          <a:p>
            <a:r>
              <a:rPr lang="en-US" sz="1200" dirty="0">
                <a:hlinkClick r:id="rId3"/>
              </a:rPr>
              <a:t>http://</a:t>
            </a:r>
            <a:r>
              <a:rPr lang="en-US" sz="1200" dirty="0" err="1">
                <a:hlinkClick r:id="rId3"/>
              </a:rPr>
              <a:t>highered.mheducation.com</a:t>
            </a:r>
            <a:r>
              <a:rPr lang="en-US" sz="1200" dirty="0">
                <a:hlinkClick r:id="rId3"/>
              </a:rPr>
              <a:t>/sites/0072495855/student_view0/chapter2/animation__</a:t>
            </a:r>
            <a:r>
              <a:rPr lang="en-US" sz="1200" dirty="0" err="1">
                <a:hlinkClick r:id="rId3"/>
              </a:rPr>
              <a:t>mitosis_and_cytokinesis.html</a:t>
            </a:r>
            <a:endParaRPr lang="en-US" sz="1200" dirty="0"/>
          </a:p>
        </p:txBody>
      </p:sp>
      <p:sp>
        <p:nvSpPr>
          <p:cNvPr id="11" name="TextBox 10"/>
          <p:cNvSpPr txBox="1"/>
          <p:nvPr/>
        </p:nvSpPr>
        <p:spPr>
          <a:xfrm>
            <a:off x="2976243" y="566035"/>
            <a:ext cx="5739497" cy="400110"/>
          </a:xfrm>
          <a:prstGeom prst="rect">
            <a:avLst/>
          </a:prstGeom>
          <a:noFill/>
          <a:ln>
            <a:noFill/>
          </a:ln>
          <a:effectLst/>
        </p:spPr>
        <p:txBody>
          <a:bodyPr wrap="square" rtlCol="0">
            <a:spAutoFit/>
          </a:bodyPr>
          <a:lstStyle/>
          <a:p>
            <a:r>
              <a:rPr lang="en-US" sz="2000" dirty="0" smtClean="0"/>
              <a:t>Use the animated tutorials to learn about mitosis</a:t>
            </a:r>
            <a:endParaRPr lang="en-US" sz="2000" dirty="0"/>
          </a:p>
        </p:txBody>
      </p:sp>
      <p:grpSp>
        <p:nvGrpSpPr>
          <p:cNvPr id="16" name="Group 15"/>
          <p:cNvGrpSpPr/>
          <p:nvPr/>
        </p:nvGrpSpPr>
        <p:grpSpPr>
          <a:xfrm>
            <a:off x="131229" y="3999443"/>
            <a:ext cx="3249321" cy="2676976"/>
            <a:chOff x="3078486" y="491405"/>
            <a:chExt cx="3249321" cy="2676976"/>
          </a:xfrm>
        </p:grpSpPr>
        <p:sp>
          <p:nvSpPr>
            <p:cNvPr id="8" name="Rectangle 7"/>
            <p:cNvSpPr/>
            <p:nvPr/>
          </p:nvSpPr>
          <p:spPr>
            <a:xfrm>
              <a:off x="3380550" y="2891382"/>
              <a:ext cx="2659352" cy="276999"/>
            </a:xfrm>
            <a:prstGeom prst="rect">
              <a:avLst/>
            </a:prstGeom>
          </p:spPr>
          <p:txBody>
            <a:bodyPr wrap="none">
              <a:spAutoFit/>
            </a:bodyPr>
            <a:lstStyle/>
            <a:p>
              <a:r>
                <a:rPr lang="en-US" sz="1200" dirty="0">
                  <a:hlinkClick r:id="rId4"/>
                </a:rPr>
                <a:t>http://</a:t>
              </a:r>
              <a:r>
                <a:rPr lang="en-US" sz="1200" dirty="0" err="1">
                  <a:hlinkClick r:id="rId4"/>
                </a:rPr>
                <a:t>www.johnkyrk.com</a:t>
              </a:r>
              <a:r>
                <a:rPr lang="en-US" sz="1200" dirty="0">
                  <a:hlinkClick r:id="rId4"/>
                </a:rPr>
                <a:t>/</a:t>
              </a:r>
              <a:r>
                <a:rPr lang="en-US" sz="1200" dirty="0" err="1">
                  <a:hlinkClick r:id="rId4"/>
                </a:rPr>
                <a:t>mitosis.html</a:t>
              </a:r>
              <a:endParaRPr lang="en-US" sz="1200" dirty="0"/>
            </a:p>
          </p:txBody>
        </p:sp>
        <p:pic>
          <p:nvPicPr>
            <p:cNvPr id="12" name="Picture 11" descr="Screen Shot 2014-09-06 at 15.12.28.png">
              <a:hlinkClick r:id="rId4"/>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078486" y="491405"/>
              <a:ext cx="3249321" cy="2424597"/>
            </a:xfrm>
            <a:prstGeom prst="rect">
              <a:avLst/>
            </a:prstGeom>
          </p:spPr>
        </p:pic>
      </p:grpSp>
      <p:grpSp>
        <p:nvGrpSpPr>
          <p:cNvPr id="17" name="Group 16"/>
          <p:cNvGrpSpPr/>
          <p:nvPr/>
        </p:nvGrpSpPr>
        <p:grpSpPr>
          <a:xfrm>
            <a:off x="4680907" y="1126159"/>
            <a:ext cx="4093528" cy="2786100"/>
            <a:chOff x="75542" y="4127124"/>
            <a:chExt cx="4093528" cy="2786100"/>
          </a:xfrm>
        </p:grpSpPr>
        <p:sp>
          <p:nvSpPr>
            <p:cNvPr id="9" name="Rectangle 8"/>
            <p:cNvSpPr/>
            <p:nvPr/>
          </p:nvSpPr>
          <p:spPr>
            <a:xfrm>
              <a:off x="75542" y="6451559"/>
              <a:ext cx="4093528" cy="461665"/>
            </a:xfrm>
            <a:prstGeom prst="rect">
              <a:avLst/>
            </a:prstGeom>
          </p:spPr>
          <p:txBody>
            <a:bodyPr wrap="square">
              <a:spAutoFit/>
            </a:bodyPr>
            <a:lstStyle/>
            <a:p>
              <a:r>
                <a:rPr lang="en-US" sz="1200" dirty="0">
                  <a:hlinkClick r:id="rId6"/>
                </a:rPr>
                <a:t>http://www.sumanasinc.com/webcontent/animations/content/</a:t>
              </a:r>
              <a:r>
                <a:rPr lang="en-US" sz="1200" dirty="0" err="1">
                  <a:hlinkClick r:id="rId6"/>
                </a:rPr>
                <a:t>mitosis.html</a:t>
              </a:r>
              <a:endParaRPr lang="en-US" sz="1200" dirty="0"/>
            </a:p>
          </p:txBody>
        </p:sp>
        <p:pic>
          <p:nvPicPr>
            <p:cNvPr id="13" name="Picture 12" descr="Screen Shot 2014-09-06 at 15.12.03.png">
              <a:hlinkClick r:id="rId6"/>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30762" y="4127124"/>
              <a:ext cx="3864708" cy="2315912"/>
            </a:xfrm>
            <a:prstGeom prst="rect">
              <a:avLst/>
            </a:prstGeom>
          </p:spPr>
        </p:pic>
      </p:grpSp>
      <p:pic>
        <p:nvPicPr>
          <p:cNvPr id="14" name="Picture 13" descr="Screen Shot 2014-09-06 at 15.11.47.png">
            <a:hlinkClick r:id="rId3"/>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30762" y="566035"/>
            <a:ext cx="2681979" cy="2692119"/>
          </a:xfrm>
          <a:prstGeom prst="rect">
            <a:avLst/>
          </a:prstGeom>
        </p:spPr>
      </p:pic>
      <p:grpSp>
        <p:nvGrpSpPr>
          <p:cNvPr id="18" name="Group 17"/>
          <p:cNvGrpSpPr/>
          <p:nvPr/>
        </p:nvGrpSpPr>
        <p:grpSpPr>
          <a:xfrm>
            <a:off x="5411511" y="4008901"/>
            <a:ext cx="3635550" cy="2832558"/>
            <a:chOff x="4735070" y="4074693"/>
            <a:chExt cx="3635550" cy="2832558"/>
          </a:xfrm>
        </p:grpSpPr>
        <p:sp>
          <p:nvSpPr>
            <p:cNvPr id="2" name="Rectangle 1"/>
            <p:cNvSpPr/>
            <p:nvPr/>
          </p:nvSpPr>
          <p:spPr>
            <a:xfrm>
              <a:off x="4736124" y="6445586"/>
              <a:ext cx="3634496" cy="461665"/>
            </a:xfrm>
            <a:prstGeom prst="rect">
              <a:avLst/>
            </a:prstGeom>
          </p:spPr>
          <p:txBody>
            <a:bodyPr wrap="square">
              <a:spAutoFit/>
            </a:bodyPr>
            <a:lstStyle/>
            <a:p>
              <a:r>
                <a:rPr lang="en-US" sz="1200" dirty="0">
                  <a:hlinkClick r:id="rId9"/>
                </a:rPr>
                <a:t>http://</a:t>
              </a:r>
              <a:r>
                <a:rPr lang="en-US" sz="1200" dirty="0" err="1">
                  <a:hlinkClick r:id="rId9"/>
                </a:rPr>
                <a:t>outreach.mcb.harvard.edu</a:t>
              </a:r>
              <a:r>
                <a:rPr lang="en-US" sz="1200" dirty="0">
                  <a:hlinkClick r:id="rId9"/>
                </a:rPr>
                <a:t>/animations/</a:t>
              </a:r>
              <a:r>
                <a:rPr lang="en-US" sz="1200" dirty="0" err="1">
                  <a:hlinkClick r:id="rId9"/>
                </a:rPr>
                <a:t>cellcycle.swf</a:t>
              </a:r>
              <a:endParaRPr lang="en-US" sz="1200" dirty="0"/>
            </a:p>
          </p:txBody>
        </p:sp>
        <p:pic>
          <p:nvPicPr>
            <p:cNvPr id="15" name="Picture 14" descr="Screen Shot 2014-09-06 at 15.12.37.png">
              <a:hlinkClick r:id="rId9"/>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4735070" y="4074693"/>
              <a:ext cx="3154677" cy="2324727"/>
            </a:xfrm>
            <a:prstGeom prst="rect">
              <a:avLst/>
            </a:prstGeom>
            <a:ln>
              <a:solidFill>
                <a:srgbClr val="000000"/>
              </a:solidFill>
            </a:ln>
          </p:spPr>
        </p:pic>
      </p:grpSp>
    </p:spTree>
    <p:extLst>
      <p:ext uri="{BB962C8B-B14F-4D97-AF65-F5344CB8AC3E}">
        <p14:creationId xmlns:p14="http://schemas.microsoft.com/office/powerpoint/2010/main" val="280039613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973668" y="-1241778"/>
            <a:ext cx="3721100" cy="5715000"/>
          </a:xfrm>
          <a:prstGeom prst="rect">
            <a:avLst/>
          </a:prstGeom>
        </p:spPr>
      </p:pic>
      <p:sp>
        <p:nvSpPr>
          <p:cNvPr id="7" name="Rectangle 6"/>
          <p:cNvSpPr/>
          <p:nvPr/>
        </p:nvSpPr>
        <p:spPr>
          <a:xfrm>
            <a:off x="2" y="2935111"/>
            <a:ext cx="3711218" cy="1584789"/>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2370665" y="-1"/>
            <a:ext cx="1340555" cy="4995333"/>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5" name="Picture 14" descr="Screen Shot 2014-10-21 at 17.37.08.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71578" y="1676036"/>
            <a:ext cx="4611512" cy="4867707"/>
          </a:xfrm>
          <a:prstGeom prst="rect">
            <a:avLst/>
          </a:prstGeom>
        </p:spPr>
      </p:pic>
      <p:sp>
        <p:nvSpPr>
          <p:cNvPr id="6" name="Title 1"/>
          <p:cNvSpPr>
            <a:spLocks noGrp="1"/>
          </p:cNvSpPr>
          <p:nvPr>
            <p:ph type="title"/>
          </p:nvPr>
        </p:nvSpPr>
        <p:spPr>
          <a:xfrm>
            <a:off x="0" y="4762"/>
            <a:ext cx="9144000" cy="418571"/>
          </a:xfrm>
        </p:spPr>
        <p:txBody>
          <a:bodyPr>
            <a:noAutofit/>
          </a:bodyPr>
          <a:lstStyle/>
          <a:p>
            <a:pPr fontAlgn="b">
              <a:spcAft>
                <a:spcPts val="0"/>
              </a:spcAft>
            </a:pPr>
            <a:r>
              <a:rPr lang="en-US" sz="1800" dirty="0" smtClean="0">
                <a:latin typeface="Arial"/>
                <a:cs typeface="Arial"/>
              </a:rPr>
              <a:t>1.6.U1 </a:t>
            </a:r>
            <a:r>
              <a:rPr lang="en-GB" sz="1800" dirty="0">
                <a:solidFill>
                  <a:srgbClr val="000000"/>
                </a:solidFill>
                <a:latin typeface="Arial"/>
                <a:ea typeface="ＭＳ 明朝"/>
                <a:cs typeface="Arial"/>
              </a:rPr>
              <a:t>Mitosis is division of the nucleus into two genetically identical daughter nuclei.</a:t>
            </a:r>
            <a:endParaRPr lang="en-US" sz="1800" dirty="0">
              <a:latin typeface="Arial"/>
              <a:ea typeface="ＭＳ 明朝"/>
              <a:cs typeface="Arial"/>
            </a:endParaRPr>
          </a:p>
        </p:txBody>
      </p:sp>
      <p:sp>
        <p:nvSpPr>
          <p:cNvPr id="5" name="Rectangle 4"/>
          <p:cNvSpPr/>
          <p:nvPr/>
        </p:nvSpPr>
        <p:spPr>
          <a:xfrm>
            <a:off x="4572000" y="6423147"/>
            <a:ext cx="4572000" cy="246221"/>
          </a:xfrm>
          <a:prstGeom prst="rect">
            <a:avLst/>
          </a:prstGeom>
        </p:spPr>
        <p:txBody>
          <a:bodyPr>
            <a:spAutoFit/>
          </a:bodyPr>
          <a:lstStyle/>
          <a:p>
            <a:pPr algn="r"/>
            <a:r>
              <a:rPr lang="en-US" sz="1000" dirty="0">
                <a:hlinkClick r:id="rId5"/>
              </a:rPr>
              <a:t>http://</a:t>
            </a:r>
            <a:r>
              <a:rPr lang="en-US" sz="1000" dirty="0" err="1">
                <a:hlinkClick r:id="rId5"/>
              </a:rPr>
              <a:t>www.microscopy-uk.org.uk</a:t>
            </a:r>
            <a:r>
              <a:rPr lang="en-US" sz="1000" dirty="0">
                <a:hlinkClick r:id="rId5"/>
              </a:rPr>
              <a:t>/mag/artnov04macro/</a:t>
            </a:r>
            <a:r>
              <a:rPr lang="en-US" sz="1000" dirty="0" err="1">
                <a:hlinkClick r:id="rId5"/>
              </a:rPr>
              <a:t>jronionroot.html</a:t>
            </a:r>
            <a:endParaRPr lang="en-US" sz="1000" dirty="0"/>
          </a:p>
        </p:txBody>
      </p:sp>
      <p:sp>
        <p:nvSpPr>
          <p:cNvPr id="10" name="Rectangle 9"/>
          <p:cNvSpPr/>
          <p:nvPr/>
        </p:nvSpPr>
        <p:spPr>
          <a:xfrm>
            <a:off x="3175000" y="6619276"/>
            <a:ext cx="5969000" cy="246221"/>
          </a:xfrm>
          <a:prstGeom prst="rect">
            <a:avLst/>
          </a:prstGeom>
        </p:spPr>
        <p:txBody>
          <a:bodyPr wrap="square">
            <a:spAutoFit/>
          </a:bodyPr>
          <a:lstStyle/>
          <a:p>
            <a:pPr algn="r"/>
            <a:r>
              <a:rPr lang="en-US" sz="1000" dirty="0">
                <a:hlinkClick r:id="rId6"/>
              </a:rPr>
              <a:t>http://</a:t>
            </a:r>
            <a:r>
              <a:rPr lang="en-US" sz="1000" dirty="0" err="1">
                <a:hlinkClick r:id="rId6"/>
              </a:rPr>
              <a:t>commons.wikimedia.org</a:t>
            </a:r>
            <a:r>
              <a:rPr lang="en-US" sz="1000" dirty="0">
                <a:hlinkClick r:id="rId6"/>
              </a:rPr>
              <a:t>/wiki/</a:t>
            </a:r>
            <a:r>
              <a:rPr lang="en-US" sz="1000" dirty="0" err="1">
                <a:hlinkClick r:id="rId6"/>
              </a:rPr>
              <a:t>Mitosis#mediaviewer</a:t>
            </a:r>
            <a:r>
              <a:rPr lang="en-US" sz="1000" dirty="0">
                <a:hlinkClick r:id="rId6"/>
              </a:rPr>
              <a:t>/</a:t>
            </a:r>
            <a:r>
              <a:rPr lang="en-US" sz="1000" dirty="0" err="1">
                <a:hlinkClick r:id="rId6"/>
              </a:rPr>
              <a:t>File:Mitosis_cells_sequence.svg</a:t>
            </a:r>
            <a:endParaRPr lang="en-US" sz="1000" dirty="0"/>
          </a:p>
        </p:txBody>
      </p:sp>
      <p:sp>
        <p:nvSpPr>
          <p:cNvPr id="11" name="Rectangle 10"/>
          <p:cNvSpPr/>
          <p:nvPr/>
        </p:nvSpPr>
        <p:spPr>
          <a:xfrm>
            <a:off x="6042378" y="963155"/>
            <a:ext cx="2971070" cy="1477328"/>
          </a:xfrm>
          <a:prstGeom prst="rect">
            <a:avLst/>
          </a:prstGeom>
        </p:spPr>
        <p:txBody>
          <a:bodyPr wrap="square">
            <a:spAutoFit/>
          </a:bodyPr>
          <a:lstStyle/>
          <a:p>
            <a:r>
              <a:rPr lang="en-US" b="1" dirty="0" smtClean="0"/>
              <a:t>DNA supercoils*</a:t>
            </a:r>
            <a:r>
              <a:rPr lang="en-US" dirty="0" smtClean="0"/>
              <a:t> chromatin condenses </a:t>
            </a:r>
            <a:r>
              <a:rPr lang="en-US" dirty="0"/>
              <a:t>and </a:t>
            </a:r>
            <a:r>
              <a:rPr lang="en-US" dirty="0" smtClean="0"/>
              <a:t>becomes sister chromatids, which are </a:t>
            </a:r>
            <a:r>
              <a:rPr lang="en-US" dirty="0"/>
              <a:t>visible under a light microscope</a:t>
            </a:r>
          </a:p>
        </p:txBody>
      </p:sp>
      <p:sp>
        <p:nvSpPr>
          <p:cNvPr id="13" name="Rectangle 12"/>
          <p:cNvSpPr/>
          <p:nvPr/>
        </p:nvSpPr>
        <p:spPr>
          <a:xfrm>
            <a:off x="209372" y="3220905"/>
            <a:ext cx="2161293" cy="1754327"/>
          </a:xfrm>
          <a:prstGeom prst="rect">
            <a:avLst/>
          </a:prstGeom>
        </p:spPr>
        <p:txBody>
          <a:bodyPr wrap="square">
            <a:spAutoFit/>
          </a:bodyPr>
          <a:lstStyle/>
          <a:p>
            <a:r>
              <a:rPr lang="en-US" dirty="0"/>
              <a:t>The centrosomes move to opposite poles of the cell and spindle </a:t>
            </a:r>
            <a:r>
              <a:rPr lang="en-US" dirty="0" err="1"/>
              <a:t>fibres</a:t>
            </a:r>
            <a:r>
              <a:rPr lang="en-US" dirty="0"/>
              <a:t> begin to form between them</a:t>
            </a:r>
          </a:p>
        </p:txBody>
      </p:sp>
      <p:sp>
        <p:nvSpPr>
          <p:cNvPr id="14" name="Rectangle 13"/>
          <p:cNvSpPr/>
          <p:nvPr/>
        </p:nvSpPr>
        <p:spPr>
          <a:xfrm>
            <a:off x="7408308" y="4685690"/>
            <a:ext cx="1438252" cy="1477328"/>
          </a:xfrm>
          <a:prstGeom prst="rect">
            <a:avLst/>
          </a:prstGeom>
        </p:spPr>
        <p:txBody>
          <a:bodyPr wrap="square">
            <a:spAutoFit/>
          </a:bodyPr>
          <a:lstStyle/>
          <a:p>
            <a:r>
              <a:rPr lang="en-US" dirty="0"/>
              <a:t>The nuclear membrane is broken down and disappears</a:t>
            </a:r>
          </a:p>
        </p:txBody>
      </p:sp>
      <p:sp>
        <p:nvSpPr>
          <p:cNvPr id="2" name="Rectangle 1"/>
          <p:cNvSpPr/>
          <p:nvPr/>
        </p:nvSpPr>
        <p:spPr>
          <a:xfrm>
            <a:off x="2734148" y="681261"/>
            <a:ext cx="2229556" cy="769441"/>
          </a:xfrm>
          <a:prstGeom prst="rect">
            <a:avLst/>
          </a:prstGeom>
        </p:spPr>
        <p:txBody>
          <a:bodyPr wrap="square">
            <a:spAutoFit/>
          </a:bodyPr>
          <a:lstStyle/>
          <a:p>
            <a:r>
              <a:rPr lang="en-US" sz="4400" b="1" dirty="0" smtClean="0"/>
              <a:t>P</a:t>
            </a:r>
            <a:r>
              <a:rPr lang="en-US" sz="3600" b="1" dirty="0" smtClean="0"/>
              <a:t>rophase    </a:t>
            </a:r>
          </a:p>
        </p:txBody>
      </p:sp>
      <p:sp>
        <p:nvSpPr>
          <p:cNvPr id="16" name="TextBox 15"/>
          <p:cNvSpPr txBox="1"/>
          <p:nvPr/>
        </p:nvSpPr>
        <p:spPr>
          <a:xfrm>
            <a:off x="0" y="6526943"/>
            <a:ext cx="4362192" cy="338554"/>
          </a:xfrm>
          <a:prstGeom prst="rect">
            <a:avLst/>
          </a:prstGeom>
          <a:noFill/>
        </p:spPr>
        <p:txBody>
          <a:bodyPr wrap="none" rtlCol="0">
            <a:spAutoFit/>
          </a:bodyPr>
          <a:lstStyle/>
          <a:p>
            <a:r>
              <a:rPr lang="en-US" sz="1600" i="1" dirty="0" smtClean="0"/>
              <a:t>*</a:t>
            </a:r>
            <a:r>
              <a:rPr lang="en-US" sz="1600" i="1" dirty="0" err="1" smtClean="0"/>
              <a:t>supercoling</a:t>
            </a:r>
            <a:r>
              <a:rPr lang="en-US" sz="1600" i="1" dirty="0" smtClean="0"/>
              <a:t> is dealt with in more detail by 1.6.U2</a:t>
            </a:r>
            <a:endParaRPr lang="en-US" sz="1600" i="1" dirty="0"/>
          </a:p>
        </p:txBody>
      </p:sp>
      <p:cxnSp>
        <p:nvCxnSpPr>
          <p:cNvPr id="17" name="Straight Connector 16"/>
          <p:cNvCxnSpPr/>
          <p:nvPr/>
        </p:nvCxnSpPr>
        <p:spPr>
          <a:xfrm flipV="1">
            <a:off x="5132555" y="1562121"/>
            <a:ext cx="909823" cy="2313713"/>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a:endCxn id="14" idx="1"/>
          </p:cNvCxnSpPr>
          <p:nvPr/>
        </p:nvCxnSpPr>
        <p:spPr>
          <a:xfrm>
            <a:off x="6042378" y="4334125"/>
            <a:ext cx="1365930" cy="1090229"/>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flipH="1">
            <a:off x="1970768" y="2749747"/>
            <a:ext cx="1740452" cy="68107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4587496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781627" y="-1333500"/>
            <a:ext cx="3721100" cy="5715000"/>
          </a:xfrm>
          <a:prstGeom prst="rect">
            <a:avLst/>
          </a:prstGeom>
        </p:spPr>
      </p:pic>
      <p:sp>
        <p:nvSpPr>
          <p:cNvPr id="8" name="Rectangle 7"/>
          <p:cNvSpPr/>
          <p:nvPr/>
        </p:nvSpPr>
        <p:spPr>
          <a:xfrm>
            <a:off x="2370665" y="-1"/>
            <a:ext cx="1340555" cy="4995333"/>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2" y="2935111"/>
            <a:ext cx="3711218" cy="1584789"/>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descr="Screen Shot 2014-10-21 at 17.35.13.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67350" y="1450702"/>
            <a:ext cx="5625331" cy="4733735"/>
          </a:xfrm>
          <a:prstGeom prst="rect">
            <a:avLst/>
          </a:prstGeom>
        </p:spPr>
      </p:pic>
      <p:sp>
        <p:nvSpPr>
          <p:cNvPr id="6" name="Title 1"/>
          <p:cNvSpPr>
            <a:spLocks noGrp="1"/>
          </p:cNvSpPr>
          <p:nvPr>
            <p:ph type="title"/>
          </p:nvPr>
        </p:nvSpPr>
        <p:spPr>
          <a:xfrm>
            <a:off x="0" y="4762"/>
            <a:ext cx="9144000" cy="418571"/>
          </a:xfrm>
        </p:spPr>
        <p:txBody>
          <a:bodyPr>
            <a:noAutofit/>
          </a:bodyPr>
          <a:lstStyle/>
          <a:p>
            <a:pPr fontAlgn="b">
              <a:spcAft>
                <a:spcPts val="0"/>
              </a:spcAft>
            </a:pPr>
            <a:r>
              <a:rPr lang="en-US" sz="1800" dirty="0" smtClean="0">
                <a:latin typeface="Arial"/>
                <a:cs typeface="Arial"/>
              </a:rPr>
              <a:t>1.6.U1 </a:t>
            </a:r>
            <a:r>
              <a:rPr lang="en-GB" sz="1800" dirty="0">
                <a:solidFill>
                  <a:srgbClr val="000000"/>
                </a:solidFill>
                <a:latin typeface="Arial"/>
                <a:ea typeface="ＭＳ 明朝"/>
                <a:cs typeface="Arial"/>
              </a:rPr>
              <a:t>Mitosis is division of the nucleus into two genetically identical daughter nuclei.</a:t>
            </a:r>
            <a:endParaRPr lang="en-US" sz="1800" dirty="0">
              <a:latin typeface="Arial"/>
              <a:ea typeface="ＭＳ 明朝"/>
              <a:cs typeface="Arial"/>
            </a:endParaRPr>
          </a:p>
        </p:txBody>
      </p:sp>
      <p:sp>
        <p:nvSpPr>
          <p:cNvPr id="10" name="Rectangle 9"/>
          <p:cNvSpPr/>
          <p:nvPr/>
        </p:nvSpPr>
        <p:spPr>
          <a:xfrm>
            <a:off x="4572000" y="6423147"/>
            <a:ext cx="4572000" cy="246221"/>
          </a:xfrm>
          <a:prstGeom prst="rect">
            <a:avLst/>
          </a:prstGeom>
        </p:spPr>
        <p:txBody>
          <a:bodyPr>
            <a:spAutoFit/>
          </a:bodyPr>
          <a:lstStyle/>
          <a:p>
            <a:pPr algn="r"/>
            <a:r>
              <a:rPr lang="en-US" sz="1000" dirty="0">
                <a:hlinkClick r:id="rId5"/>
              </a:rPr>
              <a:t>http://</a:t>
            </a:r>
            <a:r>
              <a:rPr lang="en-US" sz="1000" dirty="0" err="1">
                <a:hlinkClick r:id="rId5"/>
              </a:rPr>
              <a:t>www.microscopy-uk.org.uk</a:t>
            </a:r>
            <a:r>
              <a:rPr lang="en-US" sz="1000" dirty="0">
                <a:hlinkClick r:id="rId5"/>
              </a:rPr>
              <a:t>/mag/artnov04macro/</a:t>
            </a:r>
            <a:r>
              <a:rPr lang="en-US" sz="1000" dirty="0" err="1">
                <a:hlinkClick r:id="rId5"/>
              </a:rPr>
              <a:t>jronionroot.html</a:t>
            </a:r>
            <a:endParaRPr lang="en-US" sz="1000" dirty="0"/>
          </a:p>
        </p:txBody>
      </p:sp>
      <p:sp>
        <p:nvSpPr>
          <p:cNvPr id="11" name="Rectangle 10"/>
          <p:cNvSpPr/>
          <p:nvPr/>
        </p:nvSpPr>
        <p:spPr>
          <a:xfrm>
            <a:off x="3175000" y="6619276"/>
            <a:ext cx="5969000" cy="246221"/>
          </a:xfrm>
          <a:prstGeom prst="rect">
            <a:avLst/>
          </a:prstGeom>
        </p:spPr>
        <p:txBody>
          <a:bodyPr wrap="square">
            <a:spAutoFit/>
          </a:bodyPr>
          <a:lstStyle/>
          <a:p>
            <a:pPr algn="r"/>
            <a:r>
              <a:rPr lang="en-US" sz="1000" dirty="0">
                <a:hlinkClick r:id="rId6"/>
              </a:rPr>
              <a:t>http://</a:t>
            </a:r>
            <a:r>
              <a:rPr lang="en-US" sz="1000" dirty="0" err="1">
                <a:hlinkClick r:id="rId6"/>
              </a:rPr>
              <a:t>commons.wikimedia.org</a:t>
            </a:r>
            <a:r>
              <a:rPr lang="en-US" sz="1000" dirty="0">
                <a:hlinkClick r:id="rId6"/>
              </a:rPr>
              <a:t>/wiki/</a:t>
            </a:r>
            <a:r>
              <a:rPr lang="en-US" sz="1000" dirty="0" err="1">
                <a:hlinkClick r:id="rId6"/>
              </a:rPr>
              <a:t>Mitosis#mediaviewer</a:t>
            </a:r>
            <a:r>
              <a:rPr lang="en-US" sz="1000" dirty="0">
                <a:hlinkClick r:id="rId6"/>
              </a:rPr>
              <a:t>/</a:t>
            </a:r>
            <a:r>
              <a:rPr lang="en-US" sz="1000" dirty="0" err="1">
                <a:hlinkClick r:id="rId6"/>
              </a:rPr>
              <a:t>File:Mitosis_cells_sequence.svg</a:t>
            </a:r>
            <a:endParaRPr lang="en-US" sz="1000" dirty="0"/>
          </a:p>
        </p:txBody>
      </p:sp>
      <p:sp>
        <p:nvSpPr>
          <p:cNvPr id="12" name="Rectangle 11"/>
          <p:cNvSpPr/>
          <p:nvPr/>
        </p:nvSpPr>
        <p:spPr>
          <a:xfrm>
            <a:off x="2734147" y="681261"/>
            <a:ext cx="2871593" cy="769441"/>
          </a:xfrm>
          <a:prstGeom prst="rect">
            <a:avLst/>
          </a:prstGeom>
        </p:spPr>
        <p:txBody>
          <a:bodyPr wrap="square">
            <a:spAutoFit/>
          </a:bodyPr>
          <a:lstStyle/>
          <a:p>
            <a:r>
              <a:rPr lang="en-US" sz="4400" b="1" dirty="0" smtClean="0"/>
              <a:t>M</a:t>
            </a:r>
            <a:r>
              <a:rPr lang="en-US" sz="3600" b="1" dirty="0" smtClean="0"/>
              <a:t>etaphase    </a:t>
            </a:r>
          </a:p>
        </p:txBody>
      </p:sp>
      <p:sp>
        <p:nvSpPr>
          <p:cNvPr id="5" name="Rectangle 4"/>
          <p:cNvSpPr/>
          <p:nvPr/>
        </p:nvSpPr>
        <p:spPr>
          <a:xfrm>
            <a:off x="144126" y="3181171"/>
            <a:ext cx="3357606" cy="2862323"/>
          </a:xfrm>
          <a:prstGeom prst="rect">
            <a:avLst/>
          </a:prstGeom>
        </p:spPr>
        <p:txBody>
          <a:bodyPr wrap="square">
            <a:spAutoFit/>
          </a:bodyPr>
          <a:lstStyle/>
          <a:p>
            <a:r>
              <a:rPr lang="en-US" dirty="0"/>
              <a:t>Spindle </a:t>
            </a:r>
            <a:r>
              <a:rPr lang="en-US" dirty="0" err="1"/>
              <a:t>fibres</a:t>
            </a:r>
            <a:r>
              <a:rPr lang="en-US" dirty="0"/>
              <a:t> from </a:t>
            </a:r>
            <a:r>
              <a:rPr lang="en-US" dirty="0" smtClean="0"/>
              <a:t>each of the </a:t>
            </a:r>
            <a:r>
              <a:rPr lang="en-US" dirty="0"/>
              <a:t>two centrosomes attach to the centromere of each </a:t>
            </a:r>
            <a:r>
              <a:rPr lang="en-US" dirty="0" smtClean="0"/>
              <a:t>pair of sister chromatids</a:t>
            </a:r>
          </a:p>
          <a:p>
            <a:endParaRPr lang="en-US" dirty="0" smtClean="0"/>
          </a:p>
          <a:p>
            <a:r>
              <a:rPr lang="en-US" dirty="0" smtClean="0"/>
              <a:t>Contraction </a:t>
            </a:r>
            <a:r>
              <a:rPr lang="en-US" dirty="0"/>
              <a:t>of the microtubule spindle </a:t>
            </a:r>
            <a:r>
              <a:rPr lang="en-US" dirty="0" err="1"/>
              <a:t>fibres</a:t>
            </a:r>
            <a:r>
              <a:rPr lang="en-US" dirty="0"/>
              <a:t> cause the sister chromatids to line up along the </a:t>
            </a:r>
            <a:r>
              <a:rPr lang="en-US" dirty="0" err="1"/>
              <a:t>centre</a:t>
            </a:r>
            <a:r>
              <a:rPr lang="en-US" dirty="0"/>
              <a:t> of the </a:t>
            </a:r>
            <a:r>
              <a:rPr lang="en-US" dirty="0" smtClean="0"/>
              <a:t>cell.</a:t>
            </a:r>
            <a:endParaRPr lang="en-US" dirty="0"/>
          </a:p>
          <a:p>
            <a:pPr marL="285750" indent="-285750">
              <a:buFont typeface="Arial"/>
              <a:buChar char="•"/>
            </a:pPr>
            <a:endParaRPr lang="en-US" dirty="0"/>
          </a:p>
        </p:txBody>
      </p:sp>
      <p:cxnSp>
        <p:nvCxnSpPr>
          <p:cNvPr id="16" name="Straight Connector 15"/>
          <p:cNvCxnSpPr/>
          <p:nvPr/>
        </p:nvCxnSpPr>
        <p:spPr>
          <a:xfrm flipH="1" flipV="1">
            <a:off x="3175000" y="3600859"/>
            <a:ext cx="3149042" cy="919041"/>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1076675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34949" y="-1647204"/>
            <a:ext cx="3721100" cy="5715000"/>
          </a:xfrm>
          <a:prstGeom prst="rect">
            <a:avLst/>
          </a:prstGeom>
        </p:spPr>
      </p:pic>
      <p:sp>
        <p:nvSpPr>
          <p:cNvPr id="7" name="Rectangle 6"/>
          <p:cNvSpPr/>
          <p:nvPr/>
        </p:nvSpPr>
        <p:spPr>
          <a:xfrm>
            <a:off x="2" y="2935111"/>
            <a:ext cx="3711218" cy="1584789"/>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2370665" y="-1"/>
            <a:ext cx="1340555" cy="4995333"/>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0" name="Picture 19" descr="Untitled-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63650" y="2301510"/>
            <a:ext cx="6442346" cy="4231054"/>
          </a:xfrm>
          <a:prstGeom prst="rect">
            <a:avLst/>
          </a:prstGeom>
        </p:spPr>
      </p:pic>
      <p:sp>
        <p:nvSpPr>
          <p:cNvPr id="2" name="Rectangle 1"/>
          <p:cNvSpPr/>
          <p:nvPr/>
        </p:nvSpPr>
        <p:spPr>
          <a:xfrm>
            <a:off x="5020146" y="573538"/>
            <a:ext cx="4123853" cy="1754327"/>
          </a:xfrm>
          <a:prstGeom prst="rect">
            <a:avLst/>
          </a:prstGeom>
        </p:spPr>
        <p:txBody>
          <a:bodyPr wrap="square">
            <a:spAutoFit/>
          </a:bodyPr>
          <a:lstStyle/>
          <a:p>
            <a:r>
              <a:rPr lang="en-US" dirty="0" smtClean="0"/>
              <a:t>Continued </a:t>
            </a:r>
            <a:r>
              <a:rPr lang="en-US" dirty="0"/>
              <a:t>contraction of the </a:t>
            </a:r>
            <a:r>
              <a:rPr lang="en-US" dirty="0" smtClean="0"/>
              <a:t>microtubule spindle </a:t>
            </a:r>
            <a:r>
              <a:rPr lang="en-US" dirty="0" err="1"/>
              <a:t>fibres</a:t>
            </a:r>
            <a:r>
              <a:rPr lang="en-US" dirty="0"/>
              <a:t> cause the </a:t>
            </a:r>
            <a:r>
              <a:rPr lang="en-US" dirty="0" smtClean="0"/>
              <a:t>separation of the sister chromatids</a:t>
            </a:r>
          </a:p>
          <a:p>
            <a:endParaRPr lang="en-US" dirty="0" smtClean="0"/>
          </a:p>
          <a:p>
            <a:r>
              <a:rPr lang="en-US" dirty="0" smtClean="0"/>
              <a:t>The chromatids are now referred to as chromosomes</a:t>
            </a:r>
          </a:p>
        </p:txBody>
      </p:sp>
      <p:sp>
        <p:nvSpPr>
          <p:cNvPr id="6" name="Title 1"/>
          <p:cNvSpPr>
            <a:spLocks noGrp="1"/>
          </p:cNvSpPr>
          <p:nvPr>
            <p:ph type="title"/>
          </p:nvPr>
        </p:nvSpPr>
        <p:spPr>
          <a:xfrm>
            <a:off x="0" y="18272"/>
            <a:ext cx="9144000" cy="418571"/>
          </a:xfrm>
        </p:spPr>
        <p:txBody>
          <a:bodyPr>
            <a:noAutofit/>
          </a:bodyPr>
          <a:lstStyle/>
          <a:p>
            <a:pPr fontAlgn="b">
              <a:spcAft>
                <a:spcPts val="0"/>
              </a:spcAft>
            </a:pPr>
            <a:r>
              <a:rPr lang="en-US" sz="1800" dirty="0" smtClean="0">
                <a:latin typeface="Arial"/>
                <a:cs typeface="Arial"/>
              </a:rPr>
              <a:t>1.6.U1 </a:t>
            </a:r>
            <a:r>
              <a:rPr lang="en-GB" sz="1800" dirty="0">
                <a:solidFill>
                  <a:srgbClr val="000000"/>
                </a:solidFill>
                <a:latin typeface="Arial"/>
                <a:ea typeface="ＭＳ 明朝"/>
                <a:cs typeface="Arial"/>
              </a:rPr>
              <a:t>Mitosis is division of the nucleus into two genetically identical daughter nuclei.</a:t>
            </a:r>
            <a:endParaRPr lang="en-US" sz="1800" dirty="0">
              <a:latin typeface="Arial"/>
              <a:ea typeface="ＭＳ 明朝"/>
              <a:cs typeface="Arial"/>
            </a:endParaRPr>
          </a:p>
        </p:txBody>
      </p:sp>
      <p:sp>
        <p:nvSpPr>
          <p:cNvPr id="10" name="Rectangle 9"/>
          <p:cNvSpPr/>
          <p:nvPr/>
        </p:nvSpPr>
        <p:spPr>
          <a:xfrm>
            <a:off x="4572000" y="6423147"/>
            <a:ext cx="4572000" cy="246221"/>
          </a:xfrm>
          <a:prstGeom prst="rect">
            <a:avLst/>
          </a:prstGeom>
        </p:spPr>
        <p:txBody>
          <a:bodyPr>
            <a:spAutoFit/>
          </a:bodyPr>
          <a:lstStyle/>
          <a:p>
            <a:pPr algn="r"/>
            <a:r>
              <a:rPr lang="en-US" sz="1000" dirty="0">
                <a:hlinkClick r:id="rId5"/>
              </a:rPr>
              <a:t>http://</a:t>
            </a:r>
            <a:r>
              <a:rPr lang="en-US" sz="1000" dirty="0" err="1">
                <a:hlinkClick r:id="rId5"/>
              </a:rPr>
              <a:t>www.microscopy-uk.org.uk</a:t>
            </a:r>
            <a:r>
              <a:rPr lang="en-US" sz="1000" dirty="0">
                <a:hlinkClick r:id="rId5"/>
              </a:rPr>
              <a:t>/mag/artnov04macro/</a:t>
            </a:r>
            <a:r>
              <a:rPr lang="en-US" sz="1000" dirty="0" err="1">
                <a:hlinkClick r:id="rId5"/>
              </a:rPr>
              <a:t>jronionroot.html</a:t>
            </a:r>
            <a:endParaRPr lang="en-US" sz="1000" dirty="0"/>
          </a:p>
        </p:txBody>
      </p:sp>
      <p:sp>
        <p:nvSpPr>
          <p:cNvPr id="11" name="Rectangle 10"/>
          <p:cNvSpPr/>
          <p:nvPr/>
        </p:nvSpPr>
        <p:spPr>
          <a:xfrm>
            <a:off x="3175000" y="6619276"/>
            <a:ext cx="5969000" cy="246221"/>
          </a:xfrm>
          <a:prstGeom prst="rect">
            <a:avLst/>
          </a:prstGeom>
        </p:spPr>
        <p:txBody>
          <a:bodyPr wrap="square">
            <a:spAutoFit/>
          </a:bodyPr>
          <a:lstStyle/>
          <a:p>
            <a:pPr algn="r"/>
            <a:r>
              <a:rPr lang="en-US" sz="1000" dirty="0">
                <a:hlinkClick r:id="rId6"/>
              </a:rPr>
              <a:t>http://</a:t>
            </a:r>
            <a:r>
              <a:rPr lang="en-US" sz="1000" dirty="0" err="1">
                <a:hlinkClick r:id="rId6"/>
              </a:rPr>
              <a:t>commons.wikimedia.org</a:t>
            </a:r>
            <a:r>
              <a:rPr lang="en-US" sz="1000" dirty="0">
                <a:hlinkClick r:id="rId6"/>
              </a:rPr>
              <a:t>/wiki/</a:t>
            </a:r>
            <a:r>
              <a:rPr lang="en-US" sz="1000" dirty="0" err="1">
                <a:hlinkClick r:id="rId6"/>
              </a:rPr>
              <a:t>Mitosis#mediaviewer</a:t>
            </a:r>
            <a:r>
              <a:rPr lang="en-US" sz="1000" dirty="0">
                <a:hlinkClick r:id="rId6"/>
              </a:rPr>
              <a:t>/</a:t>
            </a:r>
            <a:r>
              <a:rPr lang="en-US" sz="1000" dirty="0" err="1">
                <a:hlinkClick r:id="rId6"/>
              </a:rPr>
              <a:t>File:Mitosis_cells_sequence.svg</a:t>
            </a:r>
            <a:endParaRPr lang="en-US" sz="1000" dirty="0"/>
          </a:p>
        </p:txBody>
      </p:sp>
      <p:sp>
        <p:nvSpPr>
          <p:cNvPr id="12" name="Rectangle 11"/>
          <p:cNvSpPr/>
          <p:nvPr/>
        </p:nvSpPr>
        <p:spPr>
          <a:xfrm>
            <a:off x="2734147" y="681261"/>
            <a:ext cx="2871593" cy="769441"/>
          </a:xfrm>
          <a:prstGeom prst="rect">
            <a:avLst/>
          </a:prstGeom>
        </p:spPr>
        <p:txBody>
          <a:bodyPr wrap="square">
            <a:spAutoFit/>
          </a:bodyPr>
          <a:lstStyle/>
          <a:p>
            <a:r>
              <a:rPr lang="en-US" sz="4400" b="1" dirty="0" smtClean="0"/>
              <a:t>A</a:t>
            </a:r>
            <a:r>
              <a:rPr lang="en-US" sz="3600" b="1" dirty="0" smtClean="0"/>
              <a:t>naphase    </a:t>
            </a:r>
          </a:p>
        </p:txBody>
      </p:sp>
      <p:sp>
        <p:nvSpPr>
          <p:cNvPr id="22" name="Rectangle 21"/>
          <p:cNvSpPr/>
          <p:nvPr/>
        </p:nvSpPr>
        <p:spPr>
          <a:xfrm>
            <a:off x="6805627" y="2348476"/>
            <a:ext cx="2286000" cy="923330"/>
          </a:xfrm>
          <a:prstGeom prst="rect">
            <a:avLst/>
          </a:prstGeom>
        </p:spPr>
        <p:txBody>
          <a:bodyPr wrap="square">
            <a:spAutoFit/>
          </a:bodyPr>
          <a:lstStyle/>
          <a:p>
            <a:r>
              <a:rPr lang="en-US" dirty="0" smtClean="0"/>
              <a:t>Chromosomes </a:t>
            </a:r>
            <a:r>
              <a:rPr lang="en-US" dirty="0"/>
              <a:t>move to the opposite poles of the cell</a:t>
            </a:r>
          </a:p>
        </p:txBody>
      </p:sp>
      <p:cxnSp>
        <p:nvCxnSpPr>
          <p:cNvPr id="23" name="Straight Connector 22"/>
          <p:cNvCxnSpPr/>
          <p:nvPr/>
        </p:nvCxnSpPr>
        <p:spPr>
          <a:xfrm flipH="1">
            <a:off x="3651492" y="1094674"/>
            <a:ext cx="1417506" cy="289985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1076675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484011" y="-1195100"/>
            <a:ext cx="3721100" cy="5715000"/>
          </a:xfrm>
          <a:prstGeom prst="rect">
            <a:avLst/>
          </a:prstGeom>
        </p:spPr>
      </p:pic>
      <p:sp>
        <p:nvSpPr>
          <p:cNvPr id="7" name="Rectangle 6"/>
          <p:cNvSpPr/>
          <p:nvPr/>
        </p:nvSpPr>
        <p:spPr>
          <a:xfrm>
            <a:off x="2" y="2935111"/>
            <a:ext cx="3711218" cy="1584789"/>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2370665" y="-1"/>
            <a:ext cx="1340555" cy="4995333"/>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descr="Untitled-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53270" y="2070958"/>
            <a:ext cx="6409853" cy="4032866"/>
          </a:xfrm>
          <a:prstGeom prst="rect">
            <a:avLst/>
          </a:prstGeom>
        </p:spPr>
      </p:pic>
      <p:sp>
        <p:nvSpPr>
          <p:cNvPr id="6" name="Title 1"/>
          <p:cNvSpPr>
            <a:spLocks noGrp="1"/>
          </p:cNvSpPr>
          <p:nvPr>
            <p:ph type="title"/>
          </p:nvPr>
        </p:nvSpPr>
        <p:spPr>
          <a:xfrm>
            <a:off x="0" y="4762"/>
            <a:ext cx="9144000" cy="418571"/>
          </a:xfrm>
        </p:spPr>
        <p:txBody>
          <a:bodyPr>
            <a:noAutofit/>
          </a:bodyPr>
          <a:lstStyle/>
          <a:p>
            <a:pPr fontAlgn="b">
              <a:spcAft>
                <a:spcPts val="0"/>
              </a:spcAft>
            </a:pPr>
            <a:r>
              <a:rPr lang="en-US" sz="1800" dirty="0" smtClean="0">
                <a:latin typeface="Arial"/>
                <a:cs typeface="Arial"/>
              </a:rPr>
              <a:t>1.6.U1 </a:t>
            </a:r>
            <a:r>
              <a:rPr lang="en-GB" sz="1800" dirty="0">
                <a:solidFill>
                  <a:srgbClr val="000000"/>
                </a:solidFill>
                <a:latin typeface="Arial"/>
                <a:ea typeface="ＭＳ 明朝"/>
                <a:cs typeface="Arial"/>
              </a:rPr>
              <a:t>Mitosis is division of the nucleus into two genetically identical daughter nuclei.</a:t>
            </a:r>
            <a:endParaRPr lang="en-US" sz="1800" dirty="0">
              <a:latin typeface="Arial"/>
              <a:ea typeface="ＭＳ 明朝"/>
              <a:cs typeface="Arial"/>
            </a:endParaRPr>
          </a:p>
        </p:txBody>
      </p:sp>
      <p:sp>
        <p:nvSpPr>
          <p:cNvPr id="2" name="Rectangle 1"/>
          <p:cNvSpPr/>
          <p:nvPr/>
        </p:nvSpPr>
        <p:spPr>
          <a:xfrm>
            <a:off x="6496236" y="5919169"/>
            <a:ext cx="2408717" cy="369332"/>
          </a:xfrm>
          <a:prstGeom prst="rect">
            <a:avLst/>
          </a:prstGeom>
        </p:spPr>
        <p:txBody>
          <a:bodyPr wrap="square">
            <a:spAutoFit/>
          </a:bodyPr>
          <a:lstStyle/>
          <a:p>
            <a:r>
              <a:rPr lang="en-US" i="1" dirty="0" smtClean="0"/>
              <a:t>Now cytokinesis begins!</a:t>
            </a:r>
            <a:endParaRPr lang="en-US" i="1" dirty="0"/>
          </a:p>
        </p:txBody>
      </p:sp>
      <p:sp>
        <p:nvSpPr>
          <p:cNvPr id="11" name="Rectangle 10"/>
          <p:cNvSpPr/>
          <p:nvPr/>
        </p:nvSpPr>
        <p:spPr>
          <a:xfrm>
            <a:off x="4572000" y="6423147"/>
            <a:ext cx="4572000" cy="246221"/>
          </a:xfrm>
          <a:prstGeom prst="rect">
            <a:avLst/>
          </a:prstGeom>
        </p:spPr>
        <p:txBody>
          <a:bodyPr>
            <a:spAutoFit/>
          </a:bodyPr>
          <a:lstStyle/>
          <a:p>
            <a:pPr algn="r"/>
            <a:r>
              <a:rPr lang="en-US" sz="1000" dirty="0">
                <a:hlinkClick r:id="rId5"/>
              </a:rPr>
              <a:t>http://</a:t>
            </a:r>
            <a:r>
              <a:rPr lang="en-US" sz="1000" dirty="0" err="1">
                <a:hlinkClick r:id="rId5"/>
              </a:rPr>
              <a:t>www.microscopy-uk.org.uk</a:t>
            </a:r>
            <a:r>
              <a:rPr lang="en-US" sz="1000" dirty="0">
                <a:hlinkClick r:id="rId5"/>
              </a:rPr>
              <a:t>/mag/artnov04macro/</a:t>
            </a:r>
            <a:r>
              <a:rPr lang="en-US" sz="1000" dirty="0" err="1">
                <a:hlinkClick r:id="rId5"/>
              </a:rPr>
              <a:t>jronionroot.html</a:t>
            </a:r>
            <a:endParaRPr lang="en-US" sz="1000" dirty="0"/>
          </a:p>
        </p:txBody>
      </p:sp>
      <p:sp>
        <p:nvSpPr>
          <p:cNvPr id="12" name="Rectangle 11"/>
          <p:cNvSpPr/>
          <p:nvPr/>
        </p:nvSpPr>
        <p:spPr>
          <a:xfrm>
            <a:off x="3175000" y="6619276"/>
            <a:ext cx="5969000" cy="246221"/>
          </a:xfrm>
          <a:prstGeom prst="rect">
            <a:avLst/>
          </a:prstGeom>
        </p:spPr>
        <p:txBody>
          <a:bodyPr wrap="square">
            <a:spAutoFit/>
          </a:bodyPr>
          <a:lstStyle/>
          <a:p>
            <a:pPr algn="r"/>
            <a:r>
              <a:rPr lang="en-US" sz="1000" dirty="0">
                <a:hlinkClick r:id="rId6"/>
              </a:rPr>
              <a:t>http://</a:t>
            </a:r>
            <a:r>
              <a:rPr lang="en-US" sz="1000" dirty="0" err="1">
                <a:hlinkClick r:id="rId6"/>
              </a:rPr>
              <a:t>commons.wikimedia.org</a:t>
            </a:r>
            <a:r>
              <a:rPr lang="en-US" sz="1000" dirty="0">
                <a:hlinkClick r:id="rId6"/>
              </a:rPr>
              <a:t>/wiki/</a:t>
            </a:r>
            <a:r>
              <a:rPr lang="en-US" sz="1000" dirty="0" err="1">
                <a:hlinkClick r:id="rId6"/>
              </a:rPr>
              <a:t>Mitosis#mediaviewer</a:t>
            </a:r>
            <a:r>
              <a:rPr lang="en-US" sz="1000" dirty="0">
                <a:hlinkClick r:id="rId6"/>
              </a:rPr>
              <a:t>/</a:t>
            </a:r>
            <a:r>
              <a:rPr lang="en-US" sz="1000" dirty="0" err="1">
                <a:hlinkClick r:id="rId6"/>
              </a:rPr>
              <a:t>File:Mitosis_cells_sequence.svg</a:t>
            </a:r>
            <a:endParaRPr lang="en-US" sz="1000" dirty="0"/>
          </a:p>
        </p:txBody>
      </p:sp>
      <p:sp>
        <p:nvSpPr>
          <p:cNvPr id="13" name="Rectangle 12"/>
          <p:cNvSpPr/>
          <p:nvPr/>
        </p:nvSpPr>
        <p:spPr>
          <a:xfrm>
            <a:off x="2734147" y="681261"/>
            <a:ext cx="2871593" cy="769441"/>
          </a:xfrm>
          <a:prstGeom prst="rect">
            <a:avLst/>
          </a:prstGeom>
        </p:spPr>
        <p:txBody>
          <a:bodyPr wrap="square">
            <a:spAutoFit/>
          </a:bodyPr>
          <a:lstStyle/>
          <a:p>
            <a:r>
              <a:rPr lang="en-US" sz="4400" b="1" dirty="0" err="1" smtClean="0"/>
              <a:t>T</a:t>
            </a:r>
            <a:r>
              <a:rPr lang="en-US" sz="3600" b="1" dirty="0" err="1" smtClean="0"/>
              <a:t>elophase</a:t>
            </a:r>
            <a:r>
              <a:rPr lang="en-US" sz="3600" b="1" dirty="0" smtClean="0"/>
              <a:t>    </a:t>
            </a:r>
          </a:p>
        </p:txBody>
      </p:sp>
      <p:sp>
        <p:nvSpPr>
          <p:cNvPr id="8" name="Rectangle 7"/>
          <p:cNvSpPr/>
          <p:nvPr/>
        </p:nvSpPr>
        <p:spPr>
          <a:xfrm>
            <a:off x="198445" y="5553473"/>
            <a:ext cx="3512775" cy="646331"/>
          </a:xfrm>
          <a:prstGeom prst="rect">
            <a:avLst/>
          </a:prstGeom>
        </p:spPr>
        <p:txBody>
          <a:bodyPr wrap="square">
            <a:spAutoFit/>
          </a:bodyPr>
          <a:lstStyle/>
          <a:p>
            <a:r>
              <a:rPr lang="en-US" dirty="0" smtClean="0"/>
              <a:t>New </a:t>
            </a:r>
            <a:r>
              <a:rPr lang="en-US" dirty="0"/>
              <a:t>nuclear membranes reform around each set of chromosomes</a:t>
            </a:r>
          </a:p>
        </p:txBody>
      </p:sp>
      <p:sp>
        <p:nvSpPr>
          <p:cNvPr id="14" name="Rectangle 13"/>
          <p:cNvSpPr/>
          <p:nvPr/>
        </p:nvSpPr>
        <p:spPr>
          <a:xfrm>
            <a:off x="198445" y="3244334"/>
            <a:ext cx="2045220" cy="646331"/>
          </a:xfrm>
          <a:prstGeom prst="rect">
            <a:avLst/>
          </a:prstGeom>
        </p:spPr>
        <p:txBody>
          <a:bodyPr wrap="square">
            <a:spAutoFit/>
          </a:bodyPr>
          <a:lstStyle/>
          <a:p>
            <a:r>
              <a:rPr lang="en-US" dirty="0"/>
              <a:t>Microtubule spindle </a:t>
            </a:r>
            <a:r>
              <a:rPr lang="en-US" dirty="0" smtClean="0"/>
              <a:t>fibers disappear</a:t>
            </a:r>
            <a:endParaRPr lang="en-US" dirty="0"/>
          </a:p>
        </p:txBody>
      </p:sp>
      <p:sp>
        <p:nvSpPr>
          <p:cNvPr id="15" name="Rectangle 14"/>
          <p:cNvSpPr/>
          <p:nvPr/>
        </p:nvSpPr>
        <p:spPr>
          <a:xfrm>
            <a:off x="5868510" y="704547"/>
            <a:ext cx="3036443" cy="1200329"/>
          </a:xfrm>
          <a:prstGeom prst="rect">
            <a:avLst/>
          </a:prstGeom>
        </p:spPr>
        <p:txBody>
          <a:bodyPr wrap="square">
            <a:spAutoFit/>
          </a:bodyPr>
          <a:lstStyle/>
          <a:p>
            <a:r>
              <a:rPr lang="en-US" dirty="0" smtClean="0"/>
              <a:t>The </a:t>
            </a:r>
            <a:r>
              <a:rPr lang="en-US" dirty="0"/>
              <a:t>chromosomes </a:t>
            </a:r>
            <a:r>
              <a:rPr lang="en-US" dirty="0" smtClean="0"/>
              <a:t>uncoil de-condense to chromatin </a:t>
            </a:r>
            <a:r>
              <a:rPr lang="en-US" dirty="0"/>
              <a:t>(and are no longer visible under a light microscope</a:t>
            </a:r>
            <a:r>
              <a:rPr lang="en-US" dirty="0" smtClean="0"/>
              <a:t>).</a:t>
            </a:r>
            <a:endParaRPr lang="en-US" dirty="0"/>
          </a:p>
        </p:txBody>
      </p:sp>
      <p:cxnSp>
        <p:nvCxnSpPr>
          <p:cNvPr id="16" name="Straight Connector 15"/>
          <p:cNvCxnSpPr>
            <a:stCxn id="15" idx="2"/>
          </p:cNvCxnSpPr>
          <p:nvPr/>
        </p:nvCxnSpPr>
        <p:spPr>
          <a:xfrm flipH="1">
            <a:off x="6851131" y="1904876"/>
            <a:ext cx="535601" cy="2234651"/>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1" name="Rectangle 20"/>
          <p:cNvSpPr/>
          <p:nvPr/>
        </p:nvSpPr>
        <p:spPr>
          <a:xfrm>
            <a:off x="2628429" y="1581710"/>
            <a:ext cx="2549056" cy="646331"/>
          </a:xfrm>
          <a:prstGeom prst="rect">
            <a:avLst/>
          </a:prstGeom>
        </p:spPr>
        <p:txBody>
          <a:bodyPr wrap="square">
            <a:spAutoFit/>
          </a:bodyPr>
          <a:lstStyle/>
          <a:p>
            <a:r>
              <a:rPr lang="en-US" dirty="0"/>
              <a:t>Chromosomes arrive at the poles.</a:t>
            </a:r>
          </a:p>
        </p:txBody>
      </p:sp>
      <p:cxnSp>
        <p:nvCxnSpPr>
          <p:cNvPr id="22" name="Straight Connector 21"/>
          <p:cNvCxnSpPr>
            <a:stCxn id="21" idx="2"/>
          </p:cNvCxnSpPr>
          <p:nvPr/>
        </p:nvCxnSpPr>
        <p:spPr>
          <a:xfrm>
            <a:off x="3902957" y="2228041"/>
            <a:ext cx="2752776" cy="156957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5" name="Straight Connector 24"/>
          <p:cNvCxnSpPr>
            <a:stCxn id="21" idx="2"/>
          </p:cNvCxnSpPr>
          <p:nvPr/>
        </p:nvCxnSpPr>
        <p:spPr>
          <a:xfrm>
            <a:off x="3902957" y="2228041"/>
            <a:ext cx="669043" cy="1662624"/>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a:off x="2243665" y="3606016"/>
            <a:ext cx="736149" cy="39919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9" name="Straight Connector 38"/>
          <p:cNvCxnSpPr>
            <a:stCxn id="8" idx="0"/>
          </p:cNvCxnSpPr>
          <p:nvPr/>
        </p:nvCxnSpPr>
        <p:spPr>
          <a:xfrm flipV="1">
            <a:off x="1954833" y="4884398"/>
            <a:ext cx="2160730" cy="669075"/>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6740047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52924532_9001e94575_o.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385675" y="18230"/>
            <a:ext cx="10529675" cy="6868968"/>
          </a:xfrm>
          <a:prstGeom prst="rect">
            <a:avLst/>
          </a:prstGeom>
        </p:spPr>
      </p:pic>
      <p:sp>
        <p:nvSpPr>
          <p:cNvPr id="3" name="Rectangle 2"/>
          <p:cNvSpPr/>
          <p:nvPr/>
        </p:nvSpPr>
        <p:spPr>
          <a:xfrm>
            <a:off x="4572000" y="6591969"/>
            <a:ext cx="4572000" cy="276999"/>
          </a:xfrm>
          <a:prstGeom prst="rect">
            <a:avLst/>
          </a:prstGeom>
        </p:spPr>
        <p:txBody>
          <a:bodyPr>
            <a:spAutoFit/>
          </a:bodyPr>
          <a:lstStyle/>
          <a:p>
            <a:pPr algn="r"/>
            <a:r>
              <a:rPr lang="en-AU" sz="1200" dirty="0">
                <a:hlinkClick r:id="rId4"/>
              </a:rPr>
              <a:t>http://</a:t>
            </a:r>
            <a:r>
              <a:rPr lang="en-AU" sz="1200" dirty="0" smtClean="0">
                <a:hlinkClick r:id="rId4"/>
              </a:rPr>
              <a:t>www.flickr.com/photos/chuckp/252924532/</a:t>
            </a:r>
            <a:endParaRPr lang="en-AU" sz="1200" dirty="0"/>
          </a:p>
        </p:txBody>
      </p:sp>
      <p:sp>
        <p:nvSpPr>
          <p:cNvPr id="5" name="Title 1"/>
          <p:cNvSpPr>
            <a:spLocks noGrp="1"/>
          </p:cNvSpPr>
          <p:nvPr>
            <p:ph type="title"/>
          </p:nvPr>
        </p:nvSpPr>
        <p:spPr>
          <a:xfrm>
            <a:off x="0" y="4762"/>
            <a:ext cx="9144000" cy="418571"/>
          </a:xfrm>
        </p:spPr>
        <p:txBody>
          <a:bodyPr>
            <a:noAutofit/>
          </a:bodyPr>
          <a:lstStyle/>
          <a:p>
            <a:pPr fontAlgn="b">
              <a:spcAft>
                <a:spcPts val="0"/>
              </a:spcAft>
            </a:pPr>
            <a:r>
              <a:rPr lang="en-US" sz="1800" dirty="0" smtClean="0">
                <a:latin typeface="Arial"/>
                <a:cs typeface="Arial"/>
              </a:rPr>
              <a:t>1.6.U1 </a:t>
            </a:r>
            <a:r>
              <a:rPr lang="en-GB" sz="1800" dirty="0">
                <a:solidFill>
                  <a:srgbClr val="000000"/>
                </a:solidFill>
                <a:latin typeface="Arial"/>
                <a:ea typeface="ＭＳ 明朝"/>
                <a:cs typeface="Arial"/>
              </a:rPr>
              <a:t>Mitosis is division of the nucleus into two genetically identical daughter nuclei.</a:t>
            </a:r>
            <a:endParaRPr lang="en-US" sz="1800" dirty="0">
              <a:latin typeface="Arial"/>
              <a:ea typeface="ＭＳ 明朝"/>
              <a:cs typeface="Arial"/>
            </a:endParaRPr>
          </a:p>
        </p:txBody>
      </p:sp>
      <p:pic>
        <p:nvPicPr>
          <p:cNvPr id="6" name="Picture 5">
            <a:hlinkClick r:id="rId5"/>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0" y="6248400"/>
            <a:ext cx="609600" cy="609600"/>
          </a:xfrm>
          <a:prstGeom prst="rect">
            <a:avLst/>
          </a:prstGeom>
        </p:spPr>
      </p:pic>
      <p:sp>
        <p:nvSpPr>
          <p:cNvPr id="7" name="TextBox 6"/>
          <p:cNvSpPr txBox="1"/>
          <p:nvPr/>
        </p:nvSpPr>
        <p:spPr>
          <a:xfrm>
            <a:off x="467544" y="404664"/>
            <a:ext cx="3596818" cy="6001643"/>
          </a:xfrm>
          <a:prstGeom prst="rect">
            <a:avLst/>
          </a:prstGeom>
          <a:noFill/>
        </p:spPr>
        <p:txBody>
          <a:bodyPr wrap="none" rtlCol="0">
            <a:spAutoFit/>
          </a:bodyPr>
          <a:lstStyle/>
          <a:p>
            <a:r>
              <a:rPr lang="en-AU" sz="9600" b="1" dirty="0" smtClean="0">
                <a:solidFill>
                  <a:schemeClr val="bg1"/>
                </a:solidFill>
                <a:effectLst>
                  <a:outerShdw blurRad="38100" dist="38100" dir="2700000" algn="tl">
                    <a:srgbClr val="000000">
                      <a:alpha val="43137"/>
                    </a:srgbClr>
                  </a:outerShdw>
                </a:effectLst>
              </a:rPr>
              <a:t>P</a:t>
            </a:r>
            <a:r>
              <a:rPr lang="en-AU" sz="4800" b="1" dirty="0" smtClean="0">
                <a:solidFill>
                  <a:schemeClr val="bg1"/>
                </a:solidFill>
                <a:effectLst>
                  <a:outerShdw blurRad="38100" dist="38100" dir="2700000" algn="tl">
                    <a:srgbClr val="000000">
                      <a:alpha val="43137"/>
                    </a:srgbClr>
                  </a:outerShdw>
                </a:effectLst>
              </a:rPr>
              <a:t>rophase</a:t>
            </a:r>
          </a:p>
          <a:p>
            <a:r>
              <a:rPr lang="en-AU" sz="9600" b="1" dirty="0" smtClean="0">
                <a:solidFill>
                  <a:schemeClr val="bg1"/>
                </a:solidFill>
                <a:effectLst>
                  <a:outerShdw blurRad="38100" dist="38100" dir="2700000" algn="tl">
                    <a:srgbClr val="000000">
                      <a:alpha val="43137"/>
                    </a:srgbClr>
                  </a:outerShdw>
                </a:effectLst>
              </a:rPr>
              <a:t>M</a:t>
            </a:r>
            <a:r>
              <a:rPr lang="en-AU" sz="4800" b="1" dirty="0" smtClean="0">
                <a:solidFill>
                  <a:schemeClr val="bg1"/>
                </a:solidFill>
                <a:effectLst>
                  <a:outerShdw blurRad="38100" dist="38100" dir="2700000" algn="tl">
                    <a:srgbClr val="000000">
                      <a:alpha val="43137"/>
                    </a:srgbClr>
                  </a:outerShdw>
                </a:effectLst>
              </a:rPr>
              <a:t>etaphase</a:t>
            </a:r>
          </a:p>
          <a:p>
            <a:r>
              <a:rPr lang="en-AU" sz="9600" b="1" dirty="0" smtClean="0">
                <a:solidFill>
                  <a:schemeClr val="bg1"/>
                </a:solidFill>
                <a:effectLst>
                  <a:outerShdw blurRad="38100" dist="38100" dir="2700000" algn="tl">
                    <a:srgbClr val="000000">
                      <a:alpha val="43137"/>
                    </a:srgbClr>
                  </a:outerShdw>
                </a:effectLst>
              </a:rPr>
              <a:t>A</a:t>
            </a:r>
            <a:r>
              <a:rPr lang="en-AU" sz="4800" b="1" dirty="0" smtClean="0">
                <a:solidFill>
                  <a:schemeClr val="bg1"/>
                </a:solidFill>
                <a:effectLst>
                  <a:outerShdw blurRad="38100" dist="38100" dir="2700000" algn="tl">
                    <a:srgbClr val="000000">
                      <a:alpha val="43137"/>
                    </a:srgbClr>
                  </a:outerShdw>
                </a:effectLst>
              </a:rPr>
              <a:t>naphase</a:t>
            </a:r>
          </a:p>
          <a:p>
            <a:r>
              <a:rPr lang="en-AU" sz="9600" b="1" dirty="0" err="1" smtClean="0">
                <a:solidFill>
                  <a:schemeClr val="bg1"/>
                </a:solidFill>
                <a:effectLst>
                  <a:outerShdw blurRad="38100" dist="38100" dir="2700000" algn="tl">
                    <a:srgbClr val="000000">
                      <a:alpha val="43137"/>
                    </a:srgbClr>
                  </a:outerShdw>
                </a:effectLst>
              </a:rPr>
              <a:t>T</a:t>
            </a:r>
            <a:r>
              <a:rPr lang="en-AU" sz="4800" b="1" dirty="0" err="1" smtClean="0">
                <a:solidFill>
                  <a:schemeClr val="bg1"/>
                </a:solidFill>
                <a:effectLst>
                  <a:outerShdw blurRad="38100" dist="38100" dir="2700000" algn="tl">
                    <a:srgbClr val="000000">
                      <a:alpha val="43137"/>
                    </a:srgbClr>
                  </a:outerShdw>
                </a:effectLst>
              </a:rPr>
              <a:t>elophase</a:t>
            </a:r>
            <a:endParaRPr lang="en-AU" sz="48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84305533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52924532_9001e94575_o.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385675" y="18230"/>
            <a:ext cx="10529675" cy="6868968"/>
          </a:xfrm>
          <a:prstGeom prst="rect">
            <a:avLst/>
          </a:prstGeom>
        </p:spPr>
      </p:pic>
      <p:sp>
        <p:nvSpPr>
          <p:cNvPr id="2" name="TextBox 1"/>
          <p:cNvSpPr txBox="1"/>
          <p:nvPr/>
        </p:nvSpPr>
        <p:spPr>
          <a:xfrm>
            <a:off x="467544" y="404664"/>
            <a:ext cx="2270173" cy="6001643"/>
          </a:xfrm>
          <a:prstGeom prst="rect">
            <a:avLst/>
          </a:prstGeom>
          <a:noFill/>
        </p:spPr>
        <p:txBody>
          <a:bodyPr wrap="none" rtlCol="0">
            <a:spAutoFit/>
          </a:bodyPr>
          <a:lstStyle/>
          <a:p>
            <a:r>
              <a:rPr lang="en-AU" sz="9600" b="1" dirty="0" smtClean="0">
                <a:solidFill>
                  <a:schemeClr val="bg1"/>
                </a:solidFill>
                <a:effectLst>
                  <a:outerShdw blurRad="38100" dist="38100" dir="2700000" algn="tl">
                    <a:srgbClr val="000000">
                      <a:alpha val="43137"/>
                    </a:srgbClr>
                  </a:outerShdw>
                </a:effectLst>
              </a:rPr>
              <a:t>P</a:t>
            </a:r>
            <a:r>
              <a:rPr lang="en-AU" sz="4800" b="1" dirty="0" smtClean="0">
                <a:solidFill>
                  <a:schemeClr val="bg1"/>
                </a:solidFill>
                <a:effectLst>
                  <a:outerShdw blurRad="38100" dist="38100" dir="2700000" algn="tl">
                    <a:srgbClr val="000000">
                      <a:alpha val="43137"/>
                    </a:srgbClr>
                  </a:outerShdw>
                </a:effectLst>
              </a:rPr>
              <a:t>eople</a:t>
            </a:r>
          </a:p>
          <a:p>
            <a:r>
              <a:rPr lang="en-AU" sz="9600" b="1" dirty="0" smtClean="0">
                <a:solidFill>
                  <a:schemeClr val="bg1"/>
                </a:solidFill>
                <a:effectLst>
                  <a:outerShdw blurRad="38100" dist="38100" dir="2700000" algn="tl">
                    <a:srgbClr val="000000">
                      <a:alpha val="43137"/>
                    </a:srgbClr>
                  </a:outerShdw>
                </a:effectLst>
              </a:rPr>
              <a:t>M</a:t>
            </a:r>
            <a:r>
              <a:rPr lang="en-AU" sz="4800" b="1" dirty="0" smtClean="0">
                <a:solidFill>
                  <a:schemeClr val="bg1"/>
                </a:solidFill>
                <a:effectLst>
                  <a:outerShdw blurRad="38100" dist="38100" dir="2700000" algn="tl">
                    <a:srgbClr val="000000">
                      <a:alpha val="43137"/>
                    </a:srgbClr>
                  </a:outerShdw>
                </a:effectLst>
              </a:rPr>
              <a:t>eet</a:t>
            </a:r>
          </a:p>
          <a:p>
            <a:r>
              <a:rPr lang="en-AU" sz="9600" b="1" dirty="0" smtClean="0">
                <a:solidFill>
                  <a:schemeClr val="bg1"/>
                </a:solidFill>
                <a:effectLst>
                  <a:outerShdw blurRad="38100" dist="38100" dir="2700000" algn="tl">
                    <a:srgbClr val="000000">
                      <a:alpha val="43137"/>
                    </a:srgbClr>
                  </a:outerShdw>
                </a:effectLst>
              </a:rPr>
              <a:t>A</a:t>
            </a:r>
            <a:r>
              <a:rPr lang="en-AU" sz="4800" b="1" dirty="0" smtClean="0">
                <a:solidFill>
                  <a:schemeClr val="bg1"/>
                </a:solidFill>
                <a:effectLst>
                  <a:outerShdw blurRad="38100" dist="38100" dir="2700000" algn="tl">
                    <a:srgbClr val="000000">
                      <a:alpha val="43137"/>
                    </a:srgbClr>
                  </a:outerShdw>
                </a:effectLst>
              </a:rPr>
              <a:t>nd</a:t>
            </a:r>
          </a:p>
          <a:p>
            <a:r>
              <a:rPr lang="en-AU" sz="9600" b="1" dirty="0" smtClean="0">
                <a:solidFill>
                  <a:schemeClr val="bg1"/>
                </a:solidFill>
                <a:effectLst>
                  <a:outerShdw blurRad="38100" dist="38100" dir="2700000" algn="tl">
                    <a:srgbClr val="000000">
                      <a:alpha val="43137"/>
                    </a:srgbClr>
                  </a:outerShdw>
                </a:effectLst>
              </a:rPr>
              <a:t>T</a:t>
            </a:r>
            <a:r>
              <a:rPr lang="en-AU" sz="4800" b="1" dirty="0" smtClean="0">
                <a:solidFill>
                  <a:schemeClr val="bg1"/>
                </a:solidFill>
                <a:effectLst>
                  <a:outerShdw blurRad="38100" dist="38100" dir="2700000" algn="tl">
                    <a:srgbClr val="000000">
                      <a:alpha val="43137"/>
                    </a:srgbClr>
                  </a:outerShdw>
                </a:effectLst>
              </a:rPr>
              <a:t>alk</a:t>
            </a:r>
            <a:endParaRPr lang="en-AU" sz="4800" b="1" dirty="0">
              <a:solidFill>
                <a:schemeClr val="bg1"/>
              </a:solidFill>
              <a:effectLst>
                <a:outerShdw blurRad="38100" dist="38100" dir="2700000" algn="tl">
                  <a:srgbClr val="000000">
                    <a:alpha val="43137"/>
                  </a:srgbClr>
                </a:outerShdw>
              </a:effectLst>
            </a:endParaRPr>
          </a:p>
        </p:txBody>
      </p:sp>
      <p:sp>
        <p:nvSpPr>
          <p:cNvPr id="3" name="Rectangle 2"/>
          <p:cNvSpPr/>
          <p:nvPr/>
        </p:nvSpPr>
        <p:spPr>
          <a:xfrm>
            <a:off x="4572000" y="6591969"/>
            <a:ext cx="4572000" cy="276999"/>
          </a:xfrm>
          <a:prstGeom prst="rect">
            <a:avLst/>
          </a:prstGeom>
        </p:spPr>
        <p:txBody>
          <a:bodyPr>
            <a:spAutoFit/>
          </a:bodyPr>
          <a:lstStyle/>
          <a:p>
            <a:pPr algn="r"/>
            <a:r>
              <a:rPr lang="en-AU" sz="1200" dirty="0">
                <a:hlinkClick r:id="rId4"/>
              </a:rPr>
              <a:t>http://</a:t>
            </a:r>
            <a:r>
              <a:rPr lang="en-AU" sz="1200" dirty="0" smtClean="0">
                <a:hlinkClick r:id="rId4"/>
              </a:rPr>
              <a:t>www.flickr.com/photos/chuckp/252924532/</a:t>
            </a:r>
            <a:endParaRPr lang="en-AU" sz="1200" dirty="0"/>
          </a:p>
        </p:txBody>
      </p:sp>
      <p:sp>
        <p:nvSpPr>
          <p:cNvPr id="5" name="Title 1"/>
          <p:cNvSpPr>
            <a:spLocks noGrp="1"/>
          </p:cNvSpPr>
          <p:nvPr>
            <p:ph type="title"/>
          </p:nvPr>
        </p:nvSpPr>
        <p:spPr>
          <a:xfrm>
            <a:off x="0" y="4762"/>
            <a:ext cx="9144000" cy="418571"/>
          </a:xfrm>
        </p:spPr>
        <p:txBody>
          <a:bodyPr>
            <a:noAutofit/>
          </a:bodyPr>
          <a:lstStyle/>
          <a:p>
            <a:pPr fontAlgn="b">
              <a:spcAft>
                <a:spcPts val="0"/>
              </a:spcAft>
            </a:pPr>
            <a:r>
              <a:rPr lang="en-US" sz="1800" dirty="0" smtClean="0">
                <a:latin typeface="Arial"/>
                <a:cs typeface="Arial"/>
              </a:rPr>
              <a:t>1.6.U1 </a:t>
            </a:r>
            <a:r>
              <a:rPr lang="en-GB" sz="1800" dirty="0">
                <a:solidFill>
                  <a:srgbClr val="000000"/>
                </a:solidFill>
                <a:latin typeface="Arial"/>
                <a:ea typeface="ＭＳ 明朝"/>
                <a:cs typeface="Arial"/>
              </a:rPr>
              <a:t>Mitosis is division of the nucleus into two genetically identical daughter nuclei.</a:t>
            </a:r>
            <a:endParaRPr lang="en-US" sz="1800" dirty="0">
              <a:latin typeface="Arial"/>
              <a:ea typeface="ＭＳ 明朝"/>
              <a:cs typeface="Arial"/>
            </a:endParaRPr>
          </a:p>
        </p:txBody>
      </p:sp>
      <p:pic>
        <p:nvPicPr>
          <p:cNvPr id="6" name="Picture 5">
            <a:hlinkClick r:id="rId5"/>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0" y="6248400"/>
            <a:ext cx="609600" cy="609600"/>
          </a:xfrm>
          <a:prstGeom prst="rect">
            <a:avLst/>
          </a:prstGeom>
        </p:spPr>
      </p:pic>
    </p:spTree>
    <p:extLst>
      <p:ext uri="{BB962C8B-B14F-4D97-AF65-F5344CB8AC3E}">
        <p14:creationId xmlns:p14="http://schemas.microsoft.com/office/powerpoint/2010/main" val="303722522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3"/>
          <a:stretch>
            <a:fillRect/>
          </a:stretch>
        </p:blipFill>
        <p:spPr>
          <a:xfrm>
            <a:off x="-213889" y="27612"/>
            <a:ext cx="9371263" cy="6872260"/>
          </a:xfrm>
          <a:prstGeom prst="rect">
            <a:avLst/>
          </a:prstGeom>
        </p:spPr>
      </p:pic>
      <p:sp>
        <p:nvSpPr>
          <p:cNvPr id="6" name="Title 1"/>
          <p:cNvSpPr>
            <a:spLocks noGrp="1"/>
          </p:cNvSpPr>
          <p:nvPr>
            <p:ph type="title"/>
          </p:nvPr>
        </p:nvSpPr>
        <p:spPr>
          <a:xfrm>
            <a:off x="0" y="4762"/>
            <a:ext cx="9144000" cy="418571"/>
          </a:xfrm>
        </p:spPr>
        <p:txBody>
          <a:bodyPr>
            <a:noAutofit/>
          </a:bodyPr>
          <a:lstStyle/>
          <a:p>
            <a:pPr fontAlgn="ctr"/>
            <a:r>
              <a:rPr lang="en-US" sz="1800" dirty="0" smtClean="0">
                <a:latin typeface="Arial"/>
                <a:cs typeface="Arial"/>
              </a:rPr>
              <a:t>1.6</a:t>
            </a:r>
            <a:r>
              <a:rPr lang="en-US" sz="1800" dirty="0">
                <a:latin typeface="Arial"/>
                <a:cs typeface="Arial"/>
              </a:rPr>
              <a:t>.U3 Cytokinesis occurs after mitosis and is different in plant and animal cells</a:t>
            </a:r>
            <a:r>
              <a:rPr lang="en-US" sz="1800" dirty="0" smtClean="0">
                <a:latin typeface="Arial"/>
                <a:cs typeface="Arial"/>
              </a:rPr>
              <a:t>.</a:t>
            </a:r>
            <a:endParaRPr lang="en-US" sz="1800" dirty="0">
              <a:solidFill>
                <a:srgbClr val="000000"/>
              </a:solidFill>
              <a:latin typeface="Arial"/>
              <a:cs typeface="Arial"/>
            </a:endParaRPr>
          </a:p>
        </p:txBody>
      </p:sp>
      <p:sp>
        <p:nvSpPr>
          <p:cNvPr id="11" name="Rectangle 10"/>
          <p:cNvSpPr/>
          <p:nvPr/>
        </p:nvSpPr>
        <p:spPr>
          <a:xfrm>
            <a:off x="201496" y="2648747"/>
            <a:ext cx="8314188" cy="1323439"/>
          </a:xfrm>
          <a:prstGeom prst="rect">
            <a:avLst/>
          </a:prstGeom>
          <a:solidFill>
            <a:srgbClr val="FFFFFF">
              <a:alpha val="80000"/>
            </a:srgbClr>
          </a:solidFill>
        </p:spPr>
        <p:txBody>
          <a:bodyPr wrap="square">
            <a:spAutoFit/>
          </a:bodyPr>
          <a:lstStyle/>
          <a:p>
            <a:pPr marL="0" lvl="1" algn="ctr"/>
            <a:r>
              <a:rPr lang="en-GB" sz="4400" b="1" dirty="0" err="1" smtClean="0"/>
              <a:t>Urrrmm</a:t>
            </a:r>
            <a:r>
              <a:rPr lang="en-GB" sz="4400" dirty="0"/>
              <a:t>,</a:t>
            </a:r>
            <a:r>
              <a:rPr lang="en-GB" sz="4400" b="1" dirty="0" smtClean="0"/>
              <a:t> </a:t>
            </a:r>
            <a:r>
              <a:rPr lang="en-GB" sz="3600" dirty="0" smtClean="0"/>
              <a:t>we have only divided the nucleus … what about the rest of the cell?</a:t>
            </a:r>
          </a:p>
        </p:txBody>
      </p:sp>
      <p:sp>
        <p:nvSpPr>
          <p:cNvPr id="20" name="Rectangle 19"/>
          <p:cNvSpPr/>
          <p:nvPr/>
        </p:nvSpPr>
        <p:spPr>
          <a:xfrm>
            <a:off x="4585374" y="6653651"/>
            <a:ext cx="4572000" cy="246221"/>
          </a:xfrm>
          <a:prstGeom prst="rect">
            <a:avLst/>
          </a:prstGeom>
        </p:spPr>
        <p:txBody>
          <a:bodyPr>
            <a:spAutoFit/>
          </a:bodyPr>
          <a:lstStyle/>
          <a:p>
            <a:pPr algn="r"/>
            <a:r>
              <a:rPr lang="en-US" sz="1000" dirty="0">
                <a:hlinkClick r:id="rId4"/>
              </a:rPr>
              <a:t>http://</a:t>
            </a:r>
            <a:r>
              <a:rPr lang="en-US" sz="1000" dirty="0" err="1">
                <a:hlinkClick r:id="rId4"/>
              </a:rPr>
              <a:t>www.haroldsmithlab.com</a:t>
            </a:r>
            <a:r>
              <a:rPr lang="en-US" sz="1000" dirty="0">
                <a:hlinkClick r:id="rId4"/>
              </a:rPr>
              <a:t>/images/</a:t>
            </a:r>
            <a:r>
              <a:rPr lang="en-US" sz="1000" dirty="0" err="1">
                <a:hlinkClick r:id="rId4"/>
              </a:rPr>
              <a:t>pg_HeLa_cell_division.jpg</a:t>
            </a:r>
            <a:endParaRPr lang="en-US" sz="1000" dirty="0"/>
          </a:p>
        </p:txBody>
      </p:sp>
    </p:spTree>
    <p:extLst>
      <p:ext uri="{BB962C8B-B14F-4D97-AF65-F5344CB8AC3E}">
        <p14:creationId xmlns:p14="http://schemas.microsoft.com/office/powerpoint/2010/main" val="178247217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3"/>
          <a:stretch>
            <a:fillRect/>
          </a:stretch>
        </p:blipFill>
        <p:spPr>
          <a:xfrm>
            <a:off x="-213889" y="27612"/>
            <a:ext cx="9371263" cy="6872260"/>
          </a:xfrm>
          <a:prstGeom prst="rect">
            <a:avLst/>
          </a:prstGeom>
        </p:spPr>
      </p:pic>
      <p:sp>
        <p:nvSpPr>
          <p:cNvPr id="22" name="Rectangle 21"/>
          <p:cNvSpPr/>
          <p:nvPr/>
        </p:nvSpPr>
        <p:spPr>
          <a:xfrm>
            <a:off x="3395998" y="2843983"/>
            <a:ext cx="5452924" cy="2291982"/>
          </a:xfrm>
          <a:prstGeom prst="rect">
            <a:avLst/>
          </a:prstGeom>
          <a:solidFill>
            <a:schemeClr val="bg1">
              <a:alpha val="75000"/>
            </a:scheme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ectangle 22"/>
          <p:cNvSpPr/>
          <p:nvPr/>
        </p:nvSpPr>
        <p:spPr>
          <a:xfrm>
            <a:off x="69025" y="3028944"/>
            <a:ext cx="3119780" cy="3746673"/>
          </a:xfrm>
          <a:prstGeom prst="rect">
            <a:avLst/>
          </a:prstGeom>
          <a:solidFill>
            <a:schemeClr val="bg1">
              <a:alpha val="75000"/>
            </a:scheme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itle 1"/>
          <p:cNvSpPr>
            <a:spLocks noGrp="1"/>
          </p:cNvSpPr>
          <p:nvPr>
            <p:ph type="title"/>
          </p:nvPr>
        </p:nvSpPr>
        <p:spPr>
          <a:xfrm>
            <a:off x="0" y="4762"/>
            <a:ext cx="9144000" cy="418571"/>
          </a:xfrm>
        </p:spPr>
        <p:txBody>
          <a:bodyPr>
            <a:noAutofit/>
          </a:bodyPr>
          <a:lstStyle/>
          <a:p>
            <a:pPr fontAlgn="ctr"/>
            <a:r>
              <a:rPr lang="en-US" sz="1800" dirty="0" smtClean="0">
                <a:latin typeface="Arial"/>
                <a:cs typeface="Arial"/>
              </a:rPr>
              <a:t>1.6</a:t>
            </a:r>
            <a:r>
              <a:rPr lang="en-US" sz="1800" dirty="0">
                <a:latin typeface="Arial"/>
                <a:cs typeface="Arial"/>
              </a:rPr>
              <a:t>.U3 Cytokinesis occurs after mitosis and is different in plant and animal cells</a:t>
            </a:r>
            <a:r>
              <a:rPr lang="en-US" sz="1800" dirty="0" smtClean="0">
                <a:latin typeface="Arial"/>
                <a:cs typeface="Arial"/>
              </a:rPr>
              <a:t>.</a:t>
            </a:r>
            <a:endParaRPr lang="en-US" sz="1800" dirty="0">
              <a:solidFill>
                <a:srgbClr val="000000"/>
              </a:solidFill>
              <a:latin typeface="Arial"/>
              <a:cs typeface="Arial"/>
            </a:endParaRPr>
          </a:p>
        </p:txBody>
      </p:sp>
      <p:pic>
        <p:nvPicPr>
          <p:cNvPr id="4" name="Picture 3"/>
          <p:cNvPicPr>
            <a:picLocks noChangeAspect="1"/>
          </p:cNvPicPr>
          <p:nvPr/>
        </p:nvPicPr>
        <p:blipFill>
          <a:blip r:embed="rId4"/>
          <a:stretch>
            <a:fillRect/>
          </a:stretch>
        </p:blipFill>
        <p:spPr>
          <a:xfrm>
            <a:off x="3487674" y="3067304"/>
            <a:ext cx="2862408" cy="1755610"/>
          </a:xfrm>
          <a:prstGeom prst="rect">
            <a:avLst/>
          </a:prstGeom>
        </p:spPr>
      </p:pic>
      <p:sp>
        <p:nvSpPr>
          <p:cNvPr id="11" name="Rectangle 10"/>
          <p:cNvSpPr/>
          <p:nvPr/>
        </p:nvSpPr>
        <p:spPr>
          <a:xfrm>
            <a:off x="201497" y="630106"/>
            <a:ext cx="5947006" cy="1077218"/>
          </a:xfrm>
          <a:prstGeom prst="rect">
            <a:avLst/>
          </a:prstGeom>
          <a:solidFill>
            <a:srgbClr val="FFFFFF">
              <a:alpha val="80000"/>
            </a:srgbClr>
          </a:solidFill>
        </p:spPr>
        <p:txBody>
          <a:bodyPr wrap="square">
            <a:spAutoFit/>
          </a:bodyPr>
          <a:lstStyle/>
          <a:p>
            <a:pPr marL="0" lvl="1" algn="ctr"/>
            <a:r>
              <a:rPr lang="en-GB" sz="2000" dirty="0"/>
              <a:t>m</a:t>
            </a:r>
            <a:r>
              <a:rPr lang="en-GB" sz="2000" dirty="0" smtClean="0"/>
              <a:t>itosis </a:t>
            </a:r>
            <a:r>
              <a:rPr lang="en-GB" sz="2000" dirty="0"/>
              <a:t>is the division of the nucleus </a:t>
            </a:r>
            <a:r>
              <a:rPr lang="en-GB" sz="2000" dirty="0" smtClean="0"/>
              <a:t>whereas</a:t>
            </a:r>
          </a:p>
          <a:p>
            <a:pPr marL="0" lvl="1" algn="ctr"/>
            <a:r>
              <a:rPr lang="en-GB" sz="2400" b="1" u="sng" dirty="0" smtClean="0"/>
              <a:t>cytokinesis</a:t>
            </a:r>
            <a:r>
              <a:rPr lang="en-GB" sz="2400" u="sng" dirty="0" smtClean="0"/>
              <a:t> </a:t>
            </a:r>
            <a:r>
              <a:rPr lang="en-GB" sz="2400" u="sng" dirty="0"/>
              <a:t>is the division of the </a:t>
            </a:r>
            <a:r>
              <a:rPr lang="en-GB" sz="2400" u="sng" dirty="0" smtClean="0"/>
              <a:t>cytoplasm</a:t>
            </a:r>
            <a:endParaRPr lang="en-GB" sz="2000" u="sng" dirty="0"/>
          </a:p>
          <a:p>
            <a:pPr marL="0" lvl="1" algn="ctr"/>
            <a:r>
              <a:rPr lang="en-GB" sz="2000" dirty="0" smtClean="0"/>
              <a:t>and </a:t>
            </a:r>
            <a:r>
              <a:rPr lang="en-GB" sz="2000" dirty="0"/>
              <a:t>hence the </a:t>
            </a:r>
            <a:r>
              <a:rPr lang="en-GB" sz="2000" dirty="0" smtClean="0"/>
              <a:t>cell</a:t>
            </a:r>
          </a:p>
        </p:txBody>
      </p:sp>
      <p:sp>
        <p:nvSpPr>
          <p:cNvPr id="12" name="Rectangle 11"/>
          <p:cNvSpPr/>
          <p:nvPr/>
        </p:nvSpPr>
        <p:spPr>
          <a:xfrm>
            <a:off x="3175000" y="6619276"/>
            <a:ext cx="5969000" cy="246221"/>
          </a:xfrm>
          <a:prstGeom prst="rect">
            <a:avLst/>
          </a:prstGeom>
        </p:spPr>
        <p:txBody>
          <a:bodyPr wrap="square">
            <a:spAutoFit/>
          </a:bodyPr>
          <a:lstStyle/>
          <a:p>
            <a:pPr algn="r"/>
            <a:r>
              <a:rPr lang="en-US" sz="1000" dirty="0">
                <a:hlinkClick r:id="rId5"/>
              </a:rPr>
              <a:t>http://</a:t>
            </a:r>
            <a:r>
              <a:rPr lang="en-US" sz="1000" dirty="0" err="1">
                <a:hlinkClick r:id="rId5"/>
              </a:rPr>
              <a:t>commons.wikimedia.org</a:t>
            </a:r>
            <a:r>
              <a:rPr lang="en-US" sz="1000" dirty="0">
                <a:hlinkClick r:id="rId5"/>
              </a:rPr>
              <a:t>/wiki/</a:t>
            </a:r>
            <a:r>
              <a:rPr lang="en-US" sz="1000" dirty="0" err="1">
                <a:hlinkClick r:id="rId5"/>
              </a:rPr>
              <a:t>Mitosis#mediaviewer</a:t>
            </a:r>
            <a:r>
              <a:rPr lang="en-US" sz="1000" dirty="0">
                <a:hlinkClick r:id="rId5"/>
              </a:rPr>
              <a:t>/</a:t>
            </a:r>
            <a:r>
              <a:rPr lang="en-US" sz="1000" dirty="0" err="1">
                <a:hlinkClick r:id="rId5"/>
              </a:rPr>
              <a:t>File:Mitosis_cells_sequence.svg</a:t>
            </a:r>
            <a:endParaRPr lang="en-US" sz="1000" dirty="0"/>
          </a:p>
        </p:txBody>
      </p:sp>
      <p:sp>
        <p:nvSpPr>
          <p:cNvPr id="13" name="Rectangle 12"/>
          <p:cNvSpPr/>
          <p:nvPr/>
        </p:nvSpPr>
        <p:spPr>
          <a:xfrm>
            <a:off x="3395998" y="5225008"/>
            <a:ext cx="5452924" cy="584776"/>
          </a:xfrm>
          <a:prstGeom prst="rect">
            <a:avLst/>
          </a:prstGeom>
          <a:solidFill>
            <a:srgbClr val="FFFFFF">
              <a:alpha val="79000"/>
            </a:srgbClr>
          </a:solidFill>
        </p:spPr>
        <p:txBody>
          <a:bodyPr wrap="square">
            <a:spAutoFit/>
          </a:bodyPr>
          <a:lstStyle/>
          <a:p>
            <a:r>
              <a:rPr lang="en-US" sz="1600" i="1" dirty="0" smtClean="0"/>
              <a:t>Though mitosis is similar for animal and plant cells cytokinesis is very different.</a:t>
            </a:r>
            <a:endParaRPr lang="en-US" sz="1600" i="1" dirty="0"/>
          </a:p>
        </p:txBody>
      </p:sp>
      <p:pic>
        <p:nvPicPr>
          <p:cNvPr id="14" name="Picture 13"/>
          <p:cNvPicPr>
            <a:picLocks noChangeAspect="1"/>
          </p:cNvPicPr>
          <p:nvPr/>
        </p:nvPicPr>
        <p:blipFill>
          <a:blip r:embed="rId6"/>
          <a:stretch>
            <a:fillRect/>
          </a:stretch>
        </p:blipFill>
        <p:spPr>
          <a:xfrm>
            <a:off x="6918352" y="2886065"/>
            <a:ext cx="1617735" cy="2180870"/>
          </a:xfrm>
          <a:prstGeom prst="rect">
            <a:avLst/>
          </a:prstGeom>
        </p:spPr>
      </p:pic>
      <p:sp>
        <p:nvSpPr>
          <p:cNvPr id="15" name="Rectangle 14"/>
          <p:cNvSpPr/>
          <p:nvPr/>
        </p:nvSpPr>
        <p:spPr>
          <a:xfrm>
            <a:off x="4398210" y="6434610"/>
            <a:ext cx="4745789" cy="246221"/>
          </a:xfrm>
          <a:prstGeom prst="rect">
            <a:avLst/>
          </a:prstGeom>
        </p:spPr>
        <p:txBody>
          <a:bodyPr wrap="square">
            <a:spAutoFit/>
          </a:bodyPr>
          <a:lstStyle/>
          <a:p>
            <a:pPr algn="r"/>
            <a:r>
              <a:rPr lang="en-US" sz="1000" dirty="0">
                <a:hlinkClick r:id="rId7"/>
              </a:rPr>
              <a:t>http://</a:t>
            </a:r>
            <a:r>
              <a:rPr lang="en-US" sz="1000" dirty="0" err="1">
                <a:hlinkClick r:id="rId7"/>
              </a:rPr>
              <a:t>wwwprod.biochem.wisc.edu</a:t>
            </a:r>
            <a:r>
              <a:rPr lang="en-US" sz="1000" dirty="0">
                <a:hlinkClick r:id="rId7"/>
              </a:rPr>
              <a:t>/</a:t>
            </a:r>
            <a:r>
              <a:rPr lang="en-US" sz="1000" dirty="0" err="1">
                <a:hlinkClick r:id="rId7"/>
              </a:rPr>
              <a:t>biochem</a:t>
            </a:r>
            <a:r>
              <a:rPr lang="en-US" sz="1000" dirty="0">
                <a:hlinkClick r:id="rId7"/>
              </a:rPr>
              <a:t>/faculty/</a:t>
            </a:r>
            <a:r>
              <a:rPr lang="en-US" sz="1000" dirty="0" err="1">
                <a:hlinkClick r:id="rId7"/>
              </a:rPr>
              <a:t>bednarek</a:t>
            </a:r>
            <a:r>
              <a:rPr lang="en-US" sz="1000" dirty="0">
                <a:hlinkClick r:id="rId7"/>
              </a:rPr>
              <a:t>/images/</a:t>
            </a:r>
            <a:r>
              <a:rPr lang="en-US" sz="1000" dirty="0" err="1">
                <a:hlinkClick r:id="rId7"/>
              </a:rPr>
              <a:t>figure_color.gif</a:t>
            </a:r>
            <a:endParaRPr lang="en-US" sz="1000" dirty="0"/>
          </a:p>
        </p:txBody>
      </p:sp>
      <p:sp>
        <p:nvSpPr>
          <p:cNvPr id="16" name="Rectangle 15"/>
          <p:cNvSpPr/>
          <p:nvPr/>
        </p:nvSpPr>
        <p:spPr>
          <a:xfrm>
            <a:off x="160851" y="6125455"/>
            <a:ext cx="2929636" cy="646331"/>
          </a:xfrm>
          <a:prstGeom prst="rect">
            <a:avLst/>
          </a:prstGeom>
          <a:ln>
            <a:noFill/>
          </a:ln>
        </p:spPr>
        <p:txBody>
          <a:bodyPr wrap="square">
            <a:spAutoFit/>
          </a:bodyPr>
          <a:lstStyle/>
          <a:p>
            <a:r>
              <a:rPr lang="en-US" sz="1200" dirty="0">
                <a:hlinkClick r:id="rId8"/>
              </a:rPr>
              <a:t>http://</a:t>
            </a:r>
            <a:r>
              <a:rPr lang="en-US" sz="1200" dirty="0" err="1">
                <a:hlinkClick r:id="rId8"/>
              </a:rPr>
              <a:t>glencoe.mheducation.com</a:t>
            </a:r>
            <a:r>
              <a:rPr lang="en-US" sz="1200" dirty="0">
                <a:hlinkClick r:id="rId8"/>
              </a:rPr>
              <a:t>/sites/9834092339/student_view0/chapter10/animation_-_</a:t>
            </a:r>
            <a:r>
              <a:rPr lang="en-US" sz="1200" dirty="0" err="1">
                <a:hlinkClick r:id="rId8"/>
              </a:rPr>
              <a:t>cytokinesis.html</a:t>
            </a:r>
            <a:endParaRPr lang="en-US" sz="1200" dirty="0"/>
          </a:p>
        </p:txBody>
      </p:sp>
      <p:pic>
        <p:nvPicPr>
          <p:cNvPr id="17" name="Picture 16" descr="Screen Shot 2014-09-06 at 12.46.20.png">
            <a:hlinkClick r:id="rId8"/>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60851" y="3097975"/>
            <a:ext cx="2929636" cy="2941355"/>
          </a:xfrm>
          <a:prstGeom prst="rect">
            <a:avLst/>
          </a:prstGeom>
        </p:spPr>
      </p:pic>
      <p:sp>
        <p:nvSpPr>
          <p:cNvPr id="18" name="Rectangle 17"/>
          <p:cNvSpPr/>
          <p:nvPr/>
        </p:nvSpPr>
        <p:spPr>
          <a:xfrm>
            <a:off x="1754194" y="1928494"/>
            <a:ext cx="5951036" cy="584776"/>
          </a:xfrm>
          <a:prstGeom prst="rect">
            <a:avLst/>
          </a:prstGeom>
          <a:solidFill>
            <a:srgbClr val="FFFFFF">
              <a:alpha val="81000"/>
            </a:srgbClr>
          </a:solidFill>
        </p:spPr>
        <p:txBody>
          <a:bodyPr wrap="square">
            <a:spAutoFit/>
          </a:bodyPr>
          <a:lstStyle/>
          <a:p>
            <a:r>
              <a:rPr lang="en-GB" sz="1600" i="1" dirty="0"/>
              <a:t>The division of the cell into two daughter cells (cytokinesis) occurs concurrently with </a:t>
            </a:r>
            <a:r>
              <a:rPr lang="en-GB" sz="1600" i="1" dirty="0" err="1"/>
              <a:t>telophase</a:t>
            </a:r>
            <a:r>
              <a:rPr lang="en-US" sz="1600" i="1" dirty="0"/>
              <a:t>.</a:t>
            </a:r>
          </a:p>
        </p:txBody>
      </p:sp>
      <p:sp>
        <p:nvSpPr>
          <p:cNvPr id="20" name="Rectangle 19"/>
          <p:cNvSpPr/>
          <p:nvPr/>
        </p:nvSpPr>
        <p:spPr>
          <a:xfrm>
            <a:off x="4585374" y="6241281"/>
            <a:ext cx="4572000" cy="246221"/>
          </a:xfrm>
          <a:prstGeom prst="rect">
            <a:avLst/>
          </a:prstGeom>
        </p:spPr>
        <p:txBody>
          <a:bodyPr>
            <a:spAutoFit/>
          </a:bodyPr>
          <a:lstStyle/>
          <a:p>
            <a:pPr algn="r"/>
            <a:r>
              <a:rPr lang="en-US" sz="1000" dirty="0">
                <a:hlinkClick r:id="rId10"/>
              </a:rPr>
              <a:t>http://</a:t>
            </a:r>
            <a:r>
              <a:rPr lang="en-US" sz="1000" dirty="0" err="1">
                <a:hlinkClick r:id="rId10"/>
              </a:rPr>
              <a:t>www.haroldsmithlab.com</a:t>
            </a:r>
            <a:r>
              <a:rPr lang="en-US" sz="1000" dirty="0">
                <a:hlinkClick r:id="rId10"/>
              </a:rPr>
              <a:t>/images/</a:t>
            </a:r>
            <a:r>
              <a:rPr lang="en-US" sz="1000" dirty="0" err="1">
                <a:hlinkClick r:id="rId10"/>
              </a:rPr>
              <a:t>pg_HeLa_cell_division.jpg</a:t>
            </a:r>
            <a:endParaRPr lang="en-US" sz="1000" dirty="0"/>
          </a:p>
        </p:txBody>
      </p:sp>
    </p:spTree>
    <p:extLst>
      <p:ext uri="{BB962C8B-B14F-4D97-AF65-F5344CB8AC3E}">
        <p14:creationId xmlns:p14="http://schemas.microsoft.com/office/powerpoint/2010/main" val="256195326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763"/>
            <a:ext cx="3162300" cy="871773"/>
          </a:xfrm>
          <a:solidFill>
            <a:schemeClr val="accent1">
              <a:lumMod val="40000"/>
              <a:lumOff val="60000"/>
              <a:alpha val="78000"/>
            </a:schemeClr>
          </a:solidFill>
        </p:spPr>
        <p:txBody>
          <a:bodyPr vert="horz" lIns="91440" tIns="45720" rIns="91440" bIns="45720" rtlCol="0" anchor="ctr">
            <a:normAutofit/>
          </a:bodyPr>
          <a:lstStyle/>
          <a:p>
            <a:r>
              <a:rPr lang="en-US" dirty="0" smtClean="0"/>
              <a:t>Understandings</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600856250"/>
              </p:ext>
            </p:extLst>
          </p:nvPr>
        </p:nvGraphicFramePr>
        <p:xfrm>
          <a:off x="321932" y="1050925"/>
          <a:ext cx="8500119" cy="4784784"/>
        </p:xfrm>
        <a:graphic>
          <a:graphicData uri="http://schemas.openxmlformats.org/drawingml/2006/table">
            <a:tbl>
              <a:tblPr firstRow="1" bandRow="1">
                <a:tableStyleId>{F2DE63D5-997A-4646-A377-4702673A728D}</a:tableStyleId>
              </a:tblPr>
              <a:tblGrid>
                <a:gridCol w="715431"/>
                <a:gridCol w="4077911"/>
                <a:gridCol w="3706777"/>
              </a:tblGrid>
              <a:tr h="223434">
                <a:tc>
                  <a:txBody>
                    <a:bodyPr/>
                    <a:lstStyle/>
                    <a:p>
                      <a:pPr algn="l" fontAlgn="ctr"/>
                      <a:endParaRPr lang="en-US" sz="1400" b="0" i="0" u="none" strike="noStrike" dirty="0">
                        <a:solidFill>
                          <a:srgbClr val="000000"/>
                        </a:solidFill>
                        <a:effectLst/>
                        <a:latin typeface="Arial"/>
                        <a:cs typeface="Arial"/>
                      </a:endParaRPr>
                    </a:p>
                  </a:txBody>
                  <a:tcPr marL="12700" marR="12700" marT="12700" marB="0">
                    <a:lnL w="12700" cap="flat" cmpd="sng" algn="ctr">
                      <a:noFill/>
                      <a:prstDash val="solid"/>
                      <a:round/>
                      <a:headEnd type="none" w="med" len="med"/>
                      <a:tailEnd type="none" w="med" len="med"/>
                    </a:lnL>
                    <a:lnT w="12700" cap="flat" cmpd="sng" algn="ctr">
                      <a:noFill/>
                      <a:prstDash val="solid"/>
                      <a:round/>
                      <a:headEnd type="none" w="med" len="med"/>
                      <a:tailEnd type="none" w="med" len="med"/>
                    </a:lnT>
                    <a:noFill/>
                  </a:tcPr>
                </a:tc>
                <a:tc>
                  <a:txBody>
                    <a:bodyPr/>
                    <a:lstStyle/>
                    <a:p>
                      <a:pPr algn="l" fontAlgn="ctr"/>
                      <a:r>
                        <a:rPr lang="fr-FR" sz="1400" u="none" strike="noStrike" dirty="0" err="1">
                          <a:effectLst/>
                          <a:latin typeface="Arial"/>
                          <a:cs typeface="Arial"/>
                        </a:rPr>
                        <a:t>Statement</a:t>
                      </a:r>
                      <a:endParaRPr lang="fr-FR" sz="1400" b="0" i="0" u="none" strike="noStrike" dirty="0">
                        <a:solidFill>
                          <a:srgbClr val="000000"/>
                        </a:solidFill>
                        <a:effectLst/>
                        <a:latin typeface="Arial"/>
                        <a:cs typeface="Arial"/>
                      </a:endParaRPr>
                    </a:p>
                  </a:txBody>
                  <a:tcPr marL="12700" marR="12700" marT="12700" marB="0"/>
                </a:tc>
                <a:tc>
                  <a:txBody>
                    <a:bodyPr/>
                    <a:lstStyle/>
                    <a:p>
                      <a:pPr algn="l" fontAlgn="b"/>
                      <a:r>
                        <a:rPr lang="en-US" sz="1400" u="none" strike="noStrike">
                          <a:effectLst/>
                          <a:latin typeface="Arial"/>
                          <a:cs typeface="Arial"/>
                        </a:rPr>
                        <a:t>Guidance</a:t>
                      </a:r>
                      <a:endParaRPr lang="en-US" sz="1400" b="0" i="0" u="none" strike="noStrike">
                        <a:solidFill>
                          <a:srgbClr val="000000"/>
                        </a:solidFill>
                        <a:effectLst/>
                        <a:latin typeface="Arial"/>
                        <a:cs typeface="Arial"/>
                      </a:endParaRPr>
                    </a:p>
                  </a:txBody>
                  <a:tcPr marL="12700" marR="12700" marT="12700" marB="0"/>
                </a:tc>
              </a:tr>
              <a:tr h="228024">
                <a:tc>
                  <a:txBody>
                    <a:bodyPr/>
                    <a:lstStyle/>
                    <a:p>
                      <a:pPr algn="ctr" fontAlgn="b">
                        <a:spcAft>
                          <a:spcPts val="0"/>
                        </a:spcAft>
                      </a:pPr>
                      <a:r>
                        <a:rPr lang="en-GB" sz="1400" kern="1200" dirty="0">
                          <a:solidFill>
                            <a:srgbClr val="000000"/>
                          </a:solidFill>
                          <a:effectLst/>
                          <a:latin typeface="Arial"/>
                          <a:ea typeface="ＭＳ 明朝"/>
                          <a:cs typeface="Arial"/>
                        </a:rPr>
                        <a:t>1.6.U1</a:t>
                      </a:r>
                      <a:endParaRPr lang="en-US" sz="1400" dirty="0">
                        <a:effectLst/>
                        <a:latin typeface="Arial"/>
                        <a:ea typeface="ＭＳ 明朝"/>
                        <a:cs typeface="Arial"/>
                      </a:endParaRPr>
                    </a:p>
                  </a:txBody>
                  <a:tcPr marL="12700" marR="12700" marT="12700" marB="0">
                    <a:solidFill>
                      <a:schemeClr val="bg1"/>
                    </a:solidFill>
                  </a:tcPr>
                </a:tc>
                <a:tc>
                  <a:txBody>
                    <a:bodyPr/>
                    <a:lstStyle/>
                    <a:p>
                      <a:pPr fontAlgn="b">
                        <a:spcAft>
                          <a:spcPts val="0"/>
                        </a:spcAft>
                      </a:pPr>
                      <a:r>
                        <a:rPr lang="en-GB" sz="1400" kern="1200" dirty="0">
                          <a:solidFill>
                            <a:srgbClr val="000000"/>
                          </a:solidFill>
                          <a:effectLst/>
                          <a:latin typeface="Arial"/>
                          <a:ea typeface="ＭＳ 明朝"/>
                          <a:cs typeface="Arial"/>
                        </a:rPr>
                        <a:t>Mitosis is division of the nucleus into two genetically identical daughter nuclei.</a:t>
                      </a:r>
                      <a:endParaRPr lang="en-US" sz="1400" dirty="0">
                        <a:effectLst/>
                        <a:latin typeface="Arial"/>
                        <a:ea typeface="ＭＳ 明朝"/>
                        <a:cs typeface="Arial"/>
                      </a:endParaRPr>
                    </a:p>
                  </a:txBody>
                  <a:tcPr marL="12700" marR="12700" marT="12700" marB="0">
                    <a:solidFill>
                      <a:schemeClr val="bg1"/>
                    </a:solidFill>
                  </a:tcPr>
                </a:tc>
                <a:tc>
                  <a:txBody>
                    <a:bodyPr/>
                    <a:lstStyle/>
                    <a:p>
                      <a:pPr>
                        <a:spcAft>
                          <a:spcPts val="0"/>
                        </a:spcAft>
                      </a:pPr>
                      <a:r>
                        <a:rPr lang="en-GB" sz="1400">
                          <a:effectLst/>
                          <a:latin typeface="Arial"/>
                          <a:ea typeface="Times New Roman"/>
                          <a:cs typeface="Arial"/>
                        </a:rPr>
                        <a:t>The sequence of events in the four phases of mitosis should be known. To avoid confusion in terminology, teachers are encouraged to refer to the two parts of a chromosome as sister chromatids, while they are attached to each other by a centromere in the early stages of mitosis. From anaphase onwards, when sister chromatids have separated to form individual structures, they should be referred to as chromosomes.</a:t>
                      </a:r>
                      <a:endParaRPr lang="en-US" sz="1400">
                        <a:effectLst/>
                        <a:latin typeface="Arial"/>
                        <a:ea typeface="ＭＳ 明朝"/>
                        <a:cs typeface="Arial"/>
                      </a:endParaRPr>
                    </a:p>
                  </a:txBody>
                  <a:tcPr marL="12700" marR="12700" marT="12700" marB="0">
                    <a:solidFill>
                      <a:schemeClr val="bg1"/>
                    </a:solidFill>
                  </a:tcPr>
                </a:tc>
              </a:tr>
              <a:tr h="228024">
                <a:tc>
                  <a:txBody>
                    <a:bodyPr/>
                    <a:lstStyle/>
                    <a:p>
                      <a:pPr algn="ctr" fontAlgn="b">
                        <a:spcAft>
                          <a:spcPts val="0"/>
                        </a:spcAft>
                      </a:pPr>
                      <a:r>
                        <a:rPr lang="en-GB" sz="1400" kern="1200">
                          <a:solidFill>
                            <a:srgbClr val="000000"/>
                          </a:solidFill>
                          <a:effectLst/>
                          <a:latin typeface="Arial"/>
                          <a:ea typeface="ＭＳ 明朝"/>
                          <a:cs typeface="Arial"/>
                        </a:rPr>
                        <a:t>1.6.U2</a:t>
                      </a:r>
                      <a:endParaRPr lang="en-US" sz="1400">
                        <a:effectLst/>
                        <a:latin typeface="Arial"/>
                        <a:ea typeface="ＭＳ 明朝"/>
                        <a:cs typeface="Arial"/>
                      </a:endParaRPr>
                    </a:p>
                  </a:txBody>
                  <a:tcPr marL="12700" marR="12700" marT="12700" marB="0">
                    <a:solidFill>
                      <a:schemeClr val="bg1"/>
                    </a:solidFill>
                  </a:tcPr>
                </a:tc>
                <a:tc>
                  <a:txBody>
                    <a:bodyPr/>
                    <a:lstStyle/>
                    <a:p>
                      <a:pPr fontAlgn="b">
                        <a:spcAft>
                          <a:spcPts val="0"/>
                        </a:spcAft>
                      </a:pPr>
                      <a:r>
                        <a:rPr lang="en-GB" sz="1400" kern="1200" dirty="0">
                          <a:solidFill>
                            <a:srgbClr val="000000"/>
                          </a:solidFill>
                          <a:effectLst/>
                          <a:latin typeface="Arial"/>
                          <a:ea typeface="ＭＳ 明朝"/>
                          <a:cs typeface="Arial"/>
                        </a:rPr>
                        <a:t>Chromosomes condense by supercoiling during mitosis.</a:t>
                      </a:r>
                      <a:endParaRPr lang="en-US" sz="1400" dirty="0">
                        <a:effectLst/>
                        <a:latin typeface="Arial"/>
                        <a:ea typeface="ＭＳ 明朝"/>
                        <a:cs typeface="Arial"/>
                      </a:endParaRPr>
                    </a:p>
                  </a:txBody>
                  <a:tcPr marL="12700" marR="12700" marT="12700" marB="0">
                    <a:solidFill>
                      <a:schemeClr val="bg1"/>
                    </a:solidFill>
                  </a:tcPr>
                </a:tc>
                <a:tc>
                  <a:txBody>
                    <a:bodyPr/>
                    <a:lstStyle/>
                    <a:p>
                      <a:endParaRPr lang="en-US" sz="1400">
                        <a:effectLst/>
                        <a:latin typeface="Arial"/>
                        <a:cs typeface="Arial"/>
                      </a:endParaRPr>
                    </a:p>
                  </a:txBody>
                  <a:tcPr marL="12700" marR="12700" marT="12700" marB="0">
                    <a:solidFill>
                      <a:schemeClr val="bg1"/>
                    </a:solidFill>
                  </a:tcPr>
                </a:tc>
              </a:tr>
              <a:tr h="228024">
                <a:tc>
                  <a:txBody>
                    <a:bodyPr/>
                    <a:lstStyle/>
                    <a:p>
                      <a:pPr algn="ctr" fontAlgn="b">
                        <a:spcAft>
                          <a:spcPts val="0"/>
                        </a:spcAft>
                      </a:pPr>
                      <a:r>
                        <a:rPr lang="en-GB" sz="1400" kern="1200">
                          <a:solidFill>
                            <a:srgbClr val="000000"/>
                          </a:solidFill>
                          <a:effectLst/>
                          <a:latin typeface="Arial"/>
                          <a:ea typeface="ＭＳ 明朝"/>
                          <a:cs typeface="Arial"/>
                        </a:rPr>
                        <a:t>1.6.U3</a:t>
                      </a:r>
                      <a:endParaRPr lang="en-US" sz="1400">
                        <a:effectLst/>
                        <a:latin typeface="Arial"/>
                        <a:ea typeface="ＭＳ 明朝"/>
                        <a:cs typeface="Arial"/>
                      </a:endParaRPr>
                    </a:p>
                  </a:txBody>
                  <a:tcPr marL="12700" marR="12700" marT="12700" marB="0">
                    <a:solidFill>
                      <a:schemeClr val="bg1"/>
                    </a:solidFill>
                  </a:tcPr>
                </a:tc>
                <a:tc>
                  <a:txBody>
                    <a:bodyPr/>
                    <a:lstStyle/>
                    <a:p>
                      <a:pPr fontAlgn="b">
                        <a:spcAft>
                          <a:spcPts val="0"/>
                        </a:spcAft>
                      </a:pPr>
                      <a:r>
                        <a:rPr lang="en-GB" sz="1400" kern="1200" dirty="0">
                          <a:solidFill>
                            <a:srgbClr val="000000"/>
                          </a:solidFill>
                          <a:effectLst/>
                          <a:latin typeface="Arial"/>
                          <a:ea typeface="ＭＳ 明朝"/>
                          <a:cs typeface="Arial"/>
                        </a:rPr>
                        <a:t>Cytokinesis occurs after mitosis and is different in plant and animal cells.</a:t>
                      </a:r>
                      <a:endParaRPr lang="en-US" sz="1400" dirty="0">
                        <a:effectLst/>
                        <a:latin typeface="Arial"/>
                        <a:ea typeface="ＭＳ 明朝"/>
                        <a:cs typeface="Arial"/>
                      </a:endParaRPr>
                    </a:p>
                  </a:txBody>
                  <a:tcPr marL="12700" marR="12700" marT="12700" marB="0">
                    <a:solidFill>
                      <a:schemeClr val="bg1"/>
                    </a:solidFill>
                  </a:tcPr>
                </a:tc>
                <a:tc>
                  <a:txBody>
                    <a:bodyPr/>
                    <a:lstStyle/>
                    <a:p>
                      <a:endParaRPr lang="en-US" sz="1400">
                        <a:effectLst/>
                        <a:latin typeface="Arial"/>
                        <a:cs typeface="Arial"/>
                      </a:endParaRPr>
                    </a:p>
                  </a:txBody>
                  <a:tcPr marL="12700" marR="12700" marT="12700" marB="0">
                    <a:solidFill>
                      <a:schemeClr val="bg1"/>
                    </a:solidFill>
                  </a:tcPr>
                </a:tc>
              </a:tr>
              <a:tr h="228024">
                <a:tc>
                  <a:txBody>
                    <a:bodyPr/>
                    <a:lstStyle/>
                    <a:p>
                      <a:pPr algn="ctr" fontAlgn="b">
                        <a:spcAft>
                          <a:spcPts val="0"/>
                        </a:spcAft>
                      </a:pPr>
                      <a:r>
                        <a:rPr lang="en-GB" sz="1400" kern="1200">
                          <a:solidFill>
                            <a:srgbClr val="000000"/>
                          </a:solidFill>
                          <a:effectLst/>
                          <a:latin typeface="Arial"/>
                          <a:ea typeface="ＭＳ 明朝"/>
                          <a:cs typeface="Arial"/>
                        </a:rPr>
                        <a:t>1.6.U4</a:t>
                      </a:r>
                      <a:endParaRPr lang="en-US" sz="1400">
                        <a:effectLst/>
                        <a:latin typeface="Arial"/>
                        <a:ea typeface="ＭＳ 明朝"/>
                        <a:cs typeface="Arial"/>
                      </a:endParaRPr>
                    </a:p>
                  </a:txBody>
                  <a:tcPr marL="12700" marR="12700" marT="12700" marB="0">
                    <a:solidFill>
                      <a:schemeClr val="bg1"/>
                    </a:solidFill>
                  </a:tcPr>
                </a:tc>
                <a:tc>
                  <a:txBody>
                    <a:bodyPr/>
                    <a:lstStyle/>
                    <a:p>
                      <a:pPr fontAlgn="b">
                        <a:spcAft>
                          <a:spcPts val="0"/>
                        </a:spcAft>
                      </a:pPr>
                      <a:r>
                        <a:rPr lang="en-GB" sz="1400" kern="1200" dirty="0">
                          <a:solidFill>
                            <a:srgbClr val="000000"/>
                          </a:solidFill>
                          <a:effectLst/>
                          <a:latin typeface="Arial"/>
                          <a:ea typeface="ＭＳ 明朝"/>
                          <a:cs typeface="Arial"/>
                        </a:rPr>
                        <a:t>Interphase is a very active phase of the cell cycle with many processes occurring in the nucleus and cytoplasm.</a:t>
                      </a:r>
                      <a:endParaRPr lang="en-US" sz="1400" dirty="0">
                        <a:effectLst/>
                        <a:latin typeface="Arial"/>
                        <a:ea typeface="ＭＳ 明朝"/>
                        <a:cs typeface="Arial"/>
                      </a:endParaRPr>
                    </a:p>
                  </a:txBody>
                  <a:tcPr marL="12700" marR="12700" marT="12700" marB="0">
                    <a:solidFill>
                      <a:schemeClr val="bg1"/>
                    </a:solidFill>
                  </a:tcPr>
                </a:tc>
                <a:tc>
                  <a:txBody>
                    <a:bodyPr/>
                    <a:lstStyle/>
                    <a:p>
                      <a:endParaRPr lang="en-US" sz="1400">
                        <a:effectLst/>
                        <a:latin typeface="Arial"/>
                        <a:cs typeface="Arial"/>
                      </a:endParaRPr>
                    </a:p>
                  </a:txBody>
                  <a:tcPr marL="12700" marR="12700" marT="12700" marB="0">
                    <a:solidFill>
                      <a:schemeClr val="bg1"/>
                    </a:solidFill>
                  </a:tcPr>
                </a:tc>
              </a:tr>
              <a:tr h="228024">
                <a:tc>
                  <a:txBody>
                    <a:bodyPr/>
                    <a:lstStyle/>
                    <a:p>
                      <a:pPr algn="ctr" fontAlgn="b">
                        <a:spcAft>
                          <a:spcPts val="0"/>
                        </a:spcAft>
                      </a:pPr>
                      <a:r>
                        <a:rPr lang="en-GB" sz="1400" kern="1200">
                          <a:solidFill>
                            <a:srgbClr val="000000"/>
                          </a:solidFill>
                          <a:effectLst/>
                          <a:latin typeface="Arial"/>
                          <a:ea typeface="ＭＳ 明朝"/>
                          <a:cs typeface="Arial"/>
                        </a:rPr>
                        <a:t>1.6.U5</a:t>
                      </a:r>
                      <a:endParaRPr lang="en-US" sz="1400">
                        <a:effectLst/>
                        <a:latin typeface="Arial"/>
                        <a:ea typeface="ＭＳ 明朝"/>
                        <a:cs typeface="Arial"/>
                      </a:endParaRPr>
                    </a:p>
                  </a:txBody>
                  <a:tcPr marL="12700" marR="12700" marT="12700" marB="0">
                    <a:solidFill>
                      <a:schemeClr val="bg1"/>
                    </a:solidFill>
                  </a:tcPr>
                </a:tc>
                <a:tc>
                  <a:txBody>
                    <a:bodyPr/>
                    <a:lstStyle/>
                    <a:p>
                      <a:pPr fontAlgn="b">
                        <a:spcAft>
                          <a:spcPts val="0"/>
                        </a:spcAft>
                      </a:pPr>
                      <a:r>
                        <a:rPr lang="en-GB" sz="1400" kern="1200" dirty="0" err="1">
                          <a:solidFill>
                            <a:srgbClr val="000000"/>
                          </a:solidFill>
                          <a:effectLst/>
                          <a:latin typeface="Arial"/>
                          <a:ea typeface="ＭＳ 明朝"/>
                          <a:cs typeface="Arial"/>
                        </a:rPr>
                        <a:t>Cyclins</a:t>
                      </a:r>
                      <a:r>
                        <a:rPr lang="en-GB" sz="1400" kern="1200" dirty="0">
                          <a:solidFill>
                            <a:srgbClr val="000000"/>
                          </a:solidFill>
                          <a:effectLst/>
                          <a:latin typeface="Arial"/>
                          <a:ea typeface="ＭＳ 明朝"/>
                          <a:cs typeface="Arial"/>
                        </a:rPr>
                        <a:t> are involved in the control of the cell cycle.</a:t>
                      </a:r>
                      <a:endParaRPr lang="en-US" sz="1400" dirty="0">
                        <a:effectLst/>
                        <a:latin typeface="Arial"/>
                        <a:ea typeface="ＭＳ 明朝"/>
                        <a:cs typeface="Arial"/>
                      </a:endParaRPr>
                    </a:p>
                  </a:txBody>
                  <a:tcPr marL="12700" marR="12700" marT="12700" marB="0">
                    <a:solidFill>
                      <a:schemeClr val="bg1"/>
                    </a:solidFill>
                  </a:tcPr>
                </a:tc>
                <a:tc>
                  <a:txBody>
                    <a:bodyPr/>
                    <a:lstStyle/>
                    <a:p>
                      <a:endParaRPr lang="en-US" sz="1400">
                        <a:effectLst/>
                        <a:latin typeface="Arial"/>
                        <a:cs typeface="Arial"/>
                      </a:endParaRPr>
                    </a:p>
                  </a:txBody>
                  <a:tcPr marL="12700" marR="12700" marT="12700" marB="0">
                    <a:solidFill>
                      <a:schemeClr val="bg1"/>
                    </a:solidFill>
                  </a:tcPr>
                </a:tc>
              </a:tr>
              <a:tr h="228024">
                <a:tc>
                  <a:txBody>
                    <a:bodyPr/>
                    <a:lstStyle/>
                    <a:p>
                      <a:pPr algn="ctr" fontAlgn="b">
                        <a:spcAft>
                          <a:spcPts val="0"/>
                        </a:spcAft>
                      </a:pPr>
                      <a:r>
                        <a:rPr lang="en-GB" sz="1400" kern="1200">
                          <a:solidFill>
                            <a:srgbClr val="000000"/>
                          </a:solidFill>
                          <a:effectLst/>
                          <a:latin typeface="Arial"/>
                          <a:ea typeface="ＭＳ 明朝"/>
                          <a:cs typeface="Arial"/>
                        </a:rPr>
                        <a:t>1.6.U6</a:t>
                      </a:r>
                      <a:endParaRPr lang="en-US" sz="1400">
                        <a:effectLst/>
                        <a:latin typeface="Arial"/>
                        <a:ea typeface="ＭＳ 明朝"/>
                        <a:cs typeface="Arial"/>
                      </a:endParaRPr>
                    </a:p>
                  </a:txBody>
                  <a:tcPr marL="12700" marR="12700" marT="12700" marB="0">
                    <a:solidFill>
                      <a:schemeClr val="bg1"/>
                    </a:solidFill>
                  </a:tcPr>
                </a:tc>
                <a:tc>
                  <a:txBody>
                    <a:bodyPr/>
                    <a:lstStyle/>
                    <a:p>
                      <a:pPr fontAlgn="b">
                        <a:spcAft>
                          <a:spcPts val="0"/>
                        </a:spcAft>
                      </a:pPr>
                      <a:r>
                        <a:rPr lang="en-GB" sz="1400" kern="1200">
                          <a:solidFill>
                            <a:srgbClr val="000000"/>
                          </a:solidFill>
                          <a:effectLst/>
                          <a:latin typeface="Arial"/>
                          <a:ea typeface="ＭＳ 明朝"/>
                          <a:cs typeface="Arial"/>
                        </a:rPr>
                        <a:t>Mutagens, oncogenes and metastasis are involved in the development of primary and secondary tumours.</a:t>
                      </a:r>
                      <a:endParaRPr lang="en-US" sz="1400">
                        <a:effectLst/>
                        <a:latin typeface="Arial"/>
                        <a:ea typeface="ＭＳ 明朝"/>
                        <a:cs typeface="Arial"/>
                      </a:endParaRPr>
                    </a:p>
                  </a:txBody>
                  <a:tcPr marL="12700" marR="12700" marT="12700" marB="0">
                    <a:solidFill>
                      <a:schemeClr val="bg1"/>
                    </a:solidFill>
                  </a:tcPr>
                </a:tc>
                <a:tc>
                  <a:txBody>
                    <a:bodyPr/>
                    <a:lstStyle/>
                    <a:p>
                      <a:endParaRPr lang="en-US" sz="1400" dirty="0">
                        <a:effectLst/>
                        <a:latin typeface="Arial"/>
                        <a:cs typeface="Arial"/>
                      </a:endParaRPr>
                    </a:p>
                  </a:txBody>
                  <a:tcPr marL="12700" marR="12700" marT="12700" marB="0">
                    <a:solidFill>
                      <a:schemeClr val="bg1"/>
                    </a:solidFill>
                  </a:tcPr>
                </a:tc>
              </a:tr>
            </a:tbl>
          </a:graphicData>
        </a:graphic>
      </p:graphicFrame>
    </p:spTree>
    <p:extLst>
      <p:ext uri="{BB962C8B-B14F-4D97-AF65-F5344CB8AC3E}">
        <p14:creationId xmlns:p14="http://schemas.microsoft.com/office/powerpoint/2010/main" val="350742336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213889" y="0"/>
            <a:ext cx="9371263" cy="6872260"/>
          </a:xfrm>
          <a:prstGeom prst="rect">
            <a:avLst/>
          </a:prstGeom>
        </p:spPr>
      </p:pic>
      <p:sp>
        <p:nvSpPr>
          <p:cNvPr id="13" name="Rectangle 12"/>
          <p:cNvSpPr/>
          <p:nvPr/>
        </p:nvSpPr>
        <p:spPr>
          <a:xfrm>
            <a:off x="126387" y="516174"/>
            <a:ext cx="8904110" cy="1829654"/>
          </a:xfrm>
          <a:prstGeom prst="rect">
            <a:avLst/>
          </a:prstGeom>
          <a:solidFill>
            <a:schemeClr val="bg1">
              <a:alpha val="78000"/>
            </a:scheme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itle 1"/>
          <p:cNvSpPr>
            <a:spLocks noGrp="1"/>
          </p:cNvSpPr>
          <p:nvPr>
            <p:ph type="title"/>
          </p:nvPr>
        </p:nvSpPr>
        <p:spPr>
          <a:xfrm>
            <a:off x="0" y="4762"/>
            <a:ext cx="9144000" cy="418571"/>
          </a:xfrm>
        </p:spPr>
        <p:txBody>
          <a:bodyPr>
            <a:noAutofit/>
          </a:bodyPr>
          <a:lstStyle/>
          <a:p>
            <a:pPr fontAlgn="ctr"/>
            <a:r>
              <a:rPr lang="en-US" sz="1800" dirty="0" smtClean="0">
                <a:latin typeface="Arial"/>
                <a:cs typeface="Arial"/>
              </a:rPr>
              <a:t>1.6</a:t>
            </a:r>
            <a:r>
              <a:rPr lang="en-US" sz="1800" dirty="0">
                <a:latin typeface="Arial"/>
                <a:cs typeface="Arial"/>
              </a:rPr>
              <a:t>.U3 Cytokinesis occurs after mitosis and is different in plant and animal cells</a:t>
            </a:r>
            <a:r>
              <a:rPr lang="en-US" sz="1800" dirty="0" smtClean="0">
                <a:latin typeface="Arial"/>
                <a:cs typeface="Arial"/>
              </a:rPr>
              <a:t>.</a:t>
            </a:r>
            <a:endParaRPr lang="en-US" sz="1800" dirty="0">
              <a:solidFill>
                <a:srgbClr val="000000"/>
              </a:solidFill>
              <a:latin typeface="Arial"/>
              <a:cs typeface="Arial"/>
            </a:endParaRPr>
          </a:p>
        </p:txBody>
      </p:sp>
      <p:sp>
        <p:nvSpPr>
          <p:cNvPr id="12" name="Rectangle 11"/>
          <p:cNvSpPr/>
          <p:nvPr/>
        </p:nvSpPr>
        <p:spPr>
          <a:xfrm>
            <a:off x="3175000" y="6619276"/>
            <a:ext cx="5969000" cy="246221"/>
          </a:xfrm>
          <a:prstGeom prst="rect">
            <a:avLst/>
          </a:prstGeom>
        </p:spPr>
        <p:txBody>
          <a:bodyPr wrap="square">
            <a:spAutoFit/>
          </a:bodyPr>
          <a:lstStyle/>
          <a:p>
            <a:pPr algn="r"/>
            <a:r>
              <a:rPr lang="en-GB" sz="1000" u="sng" dirty="0">
                <a:hlinkClick r:id="rId4"/>
              </a:rPr>
              <a:t>http://upload.wikimedia.org/wikibooks/en/thumb/9/98/Cyto.png/800px-Cyto.png</a:t>
            </a:r>
            <a:r>
              <a:rPr lang="en-US" sz="1000" dirty="0"/>
              <a:t> </a:t>
            </a:r>
          </a:p>
        </p:txBody>
      </p:sp>
      <p:pic>
        <p:nvPicPr>
          <p:cNvPr id="7" name="irc_mi" descr="http://upload.wikimedia.org/wikibooks/en/thumb/9/98/Cyto.png/800px-Cyto.png"/>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127001" y="516174"/>
            <a:ext cx="8805332" cy="2096929"/>
          </a:xfrm>
          <a:prstGeom prst="rect">
            <a:avLst/>
          </a:prstGeom>
          <a:noFill/>
          <a:ln>
            <a:noFill/>
          </a:ln>
        </p:spPr>
      </p:pic>
      <p:graphicFrame>
        <p:nvGraphicFramePr>
          <p:cNvPr id="3" name="Table 2"/>
          <p:cNvGraphicFramePr>
            <a:graphicFrameLocks noGrp="1"/>
          </p:cNvGraphicFramePr>
          <p:nvPr>
            <p:extLst>
              <p:ext uri="{D42A27DB-BD31-4B8C-83A1-F6EECF244321}">
                <p14:modId xmlns:p14="http://schemas.microsoft.com/office/powerpoint/2010/main" val="1589280073"/>
              </p:ext>
            </p:extLst>
          </p:nvPr>
        </p:nvGraphicFramePr>
        <p:xfrm>
          <a:off x="98777" y="2345828"/>
          <a:ext cx="8932334" cy="4180814"/>
        </p:xfrm>
        <a:graphic>
          <a:graphicData uri="http://schemas.openxmlformats.org/drawingml/2006/table">
            <a:tbl>
              <a:tblPr firstRow="1" bandRow="1">
                <a:tableStyleId>{2D5ABB26-0587-4C30-8999-92F81FD0307C}</a:tableStyleId>
              </a:tblPr>
              <a:tblGrid>
                <a:gridCol w="4078112"/>
                <a:gridCol w="4854222"/>
              </a:tblGrid>
              <a:tr h="302007">
                <a:tc>
                  <a:txBody>
                    <a:bodyPr/>
                    <a:lstStyle/>
                    <a:p>
                      <a:pPr algn="ctr"/>
                      <a:r>
                        <a:rPr lang="en-GB" b="1" dirty="0" smtClean="0"/>
                        <a:t>Animal cells</a:t>
                      </a:r>
                      <a:endParaRPr lang="en-US" b="1" dirty="0"/>
                    </a:p>
                  </a:txBody>
                  <a:tcPr>
                    <a:solidFill>
                      <a:srgbClr val="FFFFFF">
                        <a:alpha val="75000"/>
                      </a:srgbClr>
                    </a:solidFill>
                  </a:tcPr>
                </a:tc>
                <a:tc>
                  <a:txBody>
                    <a:bodyPr/>
                    <a:lstStyle/>
                    <a:p>
                      <a:pPr algn="ctr"/>
                      <a:r>
                        <a:rPr lang="en-GB" b="1" dirty="0" smtClean="0"/>
                        <a:t>	Plant cells</a:t>
                      </a:r>
                      <a:endParaRPr lang="en-US" b="1" dirty="0"/>
                    </a:p>
                  </a:txBody>
                  <a:tcPr>
                    <a:solidFill>
                      <a:srgbClr val="FFFFFF">
                        <a:alpha val="75000"/>
                      </a:srgbClr>
                    </a:solidFill>
                  </a:tcPr>
                </a:tc>
              </a:tr>
              <a:tr h="3815054">
                <a:tc>
                  <a:txBody>
                    <a:bodyPr/>
                    <a:lstStyle/>
                    <a:p>
                      <a:pPr marL="285750" indent="-285750">
                        <a:buFont typeface="Arial"/>
                        <a:buChar char="•"/>
                      </a:pPr>
                      <a:r>
                        <a:rPr lang="en-GB" sz="1500" dirty="0" smtClean="0"/>
                        <a:t>A ring of </a:t>
                      </a:r>
                      <a:r>
                        <a:rPr lang="en-GB" sz="1500" b="1" dirty="0" smtClean="0"/>
                        <a:t>contractile protein </a:t>
                      </a:r>
                      <a:r>
                        <a:rPr lang="en-GB" sz="1500" dirty="0" smtClean="0"/>
                        <a:t>(microfilaments) immediately inside the plasma membrane at the equator pulls the plasma membrane inward.</a:t>
                      </a:r>
                    </a:p>
                    <a:p>
                      <a:pPr marL="285750" indent="-285750">
                        <a:buFont typeface="Arial"/>
                        <a:buChar char="•"/>
                      </a:pPr>
                      <a:r>
                        <a:rPr lang="en-GB" sz="1500" dirty="0" smtClean="0"/>
                        <a:t>The inward pull on the plasma membrane produces the characteristic </a:t>
                      </a:r>
                      <a:r>
                        <a:rPr lang="en-GB" sz="1500" b="1" dirty="0" smtClean="0"/>
                        <a:t>cleavage furrow</a:t>
                      </a:r>
                      <a:r>
                        <a:rPr lang="en-GB" sz="1500" dirty="0" smtClean="0"/>
                        <a:t>.</a:t>
                      </a:r>
                    </a:p>
                    <a:p>
                      <a:pPr marL="285750" indent="-285750">
                        <a:buFont typeface="Arial"/>
                        <a:buChar char="•"/>
                      </a:pPr>
                      <a:r>
                        <a:rPr lang="en-GB" sz="1500" dirty="0" smtClean="0"/>
                        <a:t>When the cleavage furrow reaches the centre of the cells it is pinched apart to form two daughter cells.	</a:t>
                      </a:r>
                      <a:endParaRPr lang="en-US" sz="1500" dirty="0"/>
                    </a:p>
                  </a:txBody>
                  <a:tcPr>
                    <a:solidFill>
                      <a:srgbClr val="FFFFFF">
                        <a:alpha val="75000"/>
                      </a:srgbClr>
                    </a:solidFill>
                  </a:tcPr>
                </a:tc>
                <a:tc>
                  <a:txBody>
                    <a:bodyPr/>
                    <a:lstStyle/>
                    <a:p>
                      <a:pPr marL="285750" indent="-285750">
                        <a:buFont typeface="Arial"/>
                        <a:buChar char="•"/>
                      </a:pPr>
                      <a:r>
                        <a:rPr lang="en-GB" sz="1500" dirty="0" smtClean="0"/>
                        <a:t>During </a:t>
                      </a:r>
                      <a:r>
                        <a:rPr lang="en-GB" sz="1500" dirty="0" err="1" smtClean="0"/>
                        <a:t>telophase</a:t>
                      </a:r>
                      <a:r>
                        <a:rPr lang="en-GB" sz="1500" dirty="0" smtClean="0"/>
                        <a:t>, membrane-enclosed </a:t>
                      </a:r>
                      <a:r>
                        <a:rPr lang="en-GB" sz="1500" b="1" dirty="0" smtClean="0"/>
                        <a:t>vesicles</a:t>
                      </a:r>
                      <a:r>
                        <a:rPr lang="en-GB" sz="1500" dirty="0" smtClean="0"/>
                        <a:t> derived from the Golgi apparatus migrate to the centre of the cell.</a:t>
                      </a:r>
                    </a:p>
                    <a:p>
                      <a:pPr marL="285750" indent="-285750">
                        <a:buFont typeface="Arial"/>
                        <a:buChar char="•"/>
                      </a:pPr>
                      <a:r>
                        <a:rPr lang="en-GB" sz="1500" dirty="0" smtClean="0"/>
                        <a:t>Vesicles fuse to form tubular structures.</a:t>
                      </a:r>
                    </a:p>
                    <a:p>
                      <a:pPr marL="285750" indent="-285750">
                        <a:buFont typeface="Arial"/>
                        <a:buChar char="•"/>
                      </a:pPr>
                      <a:r>
                        <a:rPr lang="en-GB" sz="1500" dirty="0" smtClean="0"/>
                        <a:t>The tubular structures merge (with the addition of more vesicles) to form two layers of plasma membrane (i.e. the cell plate)</a:t>
                      </a:r>
                    </a:p>
                    <a:p>
                      <a:pPr marL="285750" indent="-285750">
                        <a:buFont typeface="Arial"/>
                        <a:buChar char="•"/>
                      </a:pPr>
                      <a:r>
                        <a:rPr lang="en-GB" sz="1500" dirty="0" smtClean="0"/>
                        <a:t>The </a:t>
                      </a:r>
                      <a:r>
                        <a:rPr lang="en-GB" sz="1500" b="1" dirty="0" smtClean="0"/>
                        <a:t>cell plate </a:t>
                      </a:r>
                      <a:r>
                        <a:rPr lang="en-GB" sz="1500" dirty="0" smtClean="0"/>
                        <a:t>continues to develop until it connects with the existing cell’s plasma membrane.</a:t>
                      </a:r>
                    </a:p>
                    <a:p>
                      <a:pPr marL="285750" indent="-285750">
                        <a:buFont typeface="Arial"/>
                        <a:buChar char="•"/>
                      </a:pPr>
                      <a:r>
                        <a:rPr lang="en-GB" sz="1500" dirty="0" smtClean="0"/>
                        <a:t>This completes the division of the cytoplasm and the formation of two daughter cells.</a:t>
                      </a:r>
                    </a:p>
                    <a:p>
                      <a:pPr marL="285750" indent="-285750">
                        <a:buFont typeface="Arial"/>
                        <a:buChar char="•"/>
                      </a:pPr>
                      <a:r>
                        <a:rPr lang="en-GB" sz="1500" dirty="0" smtClean="0"/>
                        <a:t>Vesicles deposit, by exocytosis, </a:t>
                      </a:r>
                      <a:r>
                        <a:rPr lang="en-GB" sz="1500" dirty="0" err="1" smtClean="0"/>
                        <a:t>pectins</a:t>
                      </a:r>
                      <a:r>
                        <a:rPr lang="en-GB" sz="1500" dirty="0" smtClean="0"/>
                        <a:t> and other substances in the lumen between the daughter cells to form the middle lamella (‘gluing’ the cells together)</a:t>
                      </a:r>
                    </a:p>
                    <a:p>
                      <a:pPr marL="285750" indent="-285750">
                        <a:buFont typeface="Arial"/>
                        <a:buChar char="•"/>
                      </a:pPr>
                      <a:r>
                        <a:rPr lang="en-GB" sz="1500" dirty="0" smtClean="0"/>
                        <a:t>Both daughter cell secrete cellulose to form their new adjoining cell walls.	</a:t>
                      </a:r>
                    </a:p>
                  </a:txBody>
                  <a:tcPr>
                    <a:solidFill>
                      <a:srgbClr val="FFFFFF">
                        <a:alpha val="75000"/>
                      </a:srgbClr>
                    </a:solidFill>
                  </a:tcPr>
                </a:tc>
              </a:tr>
            </a:tbl>
          </a:graphicData>
        </a:graphic>
      </p:graphicFrame>
      <p:sp>
        <p:nvSpPr>
          <p:cNvPr id="5" name="Rectangle 4"/>
          <p:cNvSpPr/>
          <p:nvPr/>
        </p:nvSpPr>
        <p:spPr>
          <a:xfrm>
            <a:off x="4585374" y="6403531"/>
            <a:ext cx="4572000" cy="246221"/>
          </a:xfrm>
          <a:prstGeom prst="rect">
            <a:avLst/>
          </a:prstGeom>
        </p:spPr>
        <p:txBody>
          <a:bodyPr>
            <a:spAutoFit/>
          </a:bodyPr>
          <a:lstStyle/>
          <a:p>
            <a:pPr algn="r"/>
            <a:r>
              <a:rPr lang="en-US" sz="1000" dirty="0">
                <a:hlinkClick r:id="rId6"/>
              </a:rPr>
              <a:t>http://</a:t>
            </a:r>
            <a:r>
              <a:rPr lang="en-US" sz="1000" dirty="0" err="1">
                <a:hlinkClick r:id="rId6"/>
              </a:rPr>
              <a:t>www.haroldsmithlab.com</a:t>
            </a:r>
            <a:r>
              <a:rPr lang="en-US" sz="1000" dirty="0">
                <a:hlinkClick r:id="rId6"/>
              </a:rPr>
              <a:t>/images/</a:t>
            </a:r>
            <a:r>
              <a:rPr lang="en-US" sz="1000" dirty="0" err="1">
                <a:hlinkClick r:id="rId6"/>
              </a:rPr>
              <a:t>pg_HeLa_cell_division.jpg</a:t>
            </a:r>
            <a:endParaRPr lang="en-US" sz="1000" dirty="0"/>
          </a:p>
        </p:txBody>
      </p:sp>
    </p:spTree>
    <p:extLst>
      <p:ext uri="{BB962C8B-B14F-4D97-AF65-F5344CB8AC3E}">
        <p14:creationId xmlns:p14="http://schemas.microsoft.com/office/powerpoint/2010/main" val="74724062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0" y="4762"/>
            <a:ext cx="9144000" cy="975445"/>
          </a:xfrm>
        </p:spPr>
        <p:txBody>
          <a:bodyPr>
            <a:noAutofit/>
          </a:bodyPr>
          <a:lstStyle/>
          <a:p>
            <a:pPr fontAlgn="ctr"/>
            <a:r>
              <a:rPr lang="en-US" sz="1800" dirty="0">
                <a:latin typeface="Arial"/>
                <a:cs typeface="Arial"/>
              </a:rPr>
              <a:t>1.6.S1 Identification of phases of mitosis in cells viewed with a microscope or in a micrograph</a:t>
            </a:r>
            <a:r>
              <a:rPr lang="en-US" sz="1800" dirty="0" smtClean="0">
                <a:latin typeface="Arial"/>
                <a:cs typeface="Arial"/>
              </a:rPr>
              <a:t>.</a:t>
            </a:r>
            <a:br>
              <a:rPr lang="en-US" sz="1800" dirty="0" smtClean="0">
                <a:latin typeface="Arial"/>
                <a:cs typeface="Arial"/>
              </a:rPr>
            </a:br>
            <a:r>
              <a:rPr lang="en-US" sz="1800" dirty="0">
                <a:latin typeface="Arial"/>
                <a:cs typeface="Arial"/>
              </a:rPr>
              <a:t>1.6.S2 Determination of a mitotic index from a micrograph</a:t>
            </a:r>
            <a:r>
              <a:rPr lang="en-US" sz="1800" dirty="0" smtClean="0">
                <a:latin typeface="Arial"/>
                <a:cs typeface="Arial"/>
              </a:rPr>
              <a:t>.</a:t>
            </a:r>
            <a:endParaRPr lang="en-US" sz="1800" dirty="0">
              <a:solidFill>
                <a:srgbClr val="000000"/>
              </a:solidFill>
              <a:latin typeface="Arial"/>
              <a:cs typeface="Arial"/>
            </a:endParaRPr>
          </a:p>
        </p:txBody>
      </p:sp>
      <p:pic>
        <p:nvPicPr>
          <p:cNvPr id="5" name="Picture 4" descr="Screen Shot 2014-09-06 at 15.02.41.png">
            <a:hlinkClick r:id="rId3"/>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720249" y="1162700"/>
            <a:ext cx="7200900" cy="558800"/>
          </a:xfrm>
          <a:prstGeom prst="rect">
            <a:avLst/>
          </a:prstGeom>
        </p:spPr>
      </p:pic>
      <p:pic>
        <p:nvPicPr>
          <p:cNvPr id="7" name="Picture 6" descr="Screen Shot 2014-09-06 at 15.02.34.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37289" y="1162700"/>
            <a:ext cx="1513974" cy="683229"/>
          </a:xfrm>
          <a:prstGeom prst="rect">
            <a:avLst/>
          </a:prstGeom>
        </p:spPr>
      </p:pic>
      <p:sp>
        <p:nvSpPr>
          <p:cNvPr id="8" name="Rectangle 7"/>
          <p:cNvSpPr/>
          <p:nvPr/>
        </p:nvSpPr>
        <p:spPr>
          <a:xfrm>
            <a:off x="1049170" y="1721500"/>
            <a:ext cx="7730727" cy="307777"/>
          </a:xfrm>
          <a:prstGeom prst="rect">
            <a:avLst/>
          </a:prstGeom>
        </p:spPr>
        <p:txBody>
          <a:bodyPr wrap="square">
            <a:spAutoFit/>
          </a:bodyPr>
          <a:lstStyle/>
          <a:p>
            <a:pPr algn="r"/>
            <a:r>
              <a:rPr lang="en-US" sz="1400" dirty="0">
                <a:hlinkClick r:id="rId3"/>
              </a:rPr>
              <a:t>http://</a:t>
            </a:r>
            <a:r>
              <a:rPr lang="en-US" sz="1400" dirty="0" err="1">
                <a:hlinkClick r:id="rId3"/>
              </a:rPr>
              <a:t>www.nuffieldfoundation.org</a:t>
            </a:r>
            <a:r>
              <a:rPr lang="en-US" sz="1400" dirty="0">
                <a:hlinkClick r:id="rId3"/>
              </a:rPr>
              <a:t>/practical-biology/investigating-mitosis-allium-root-tip-squash</a:t>
            </a:r>
            <a:endParaRPr lang="en-US" sz="1400" dirty="0"/>
          </a:p>
        </p:txBody>
      </p:sp>
      <p:sp>
        <p:nvSpPr>
          <p:cNvPr id="9" name="TextBox 8"/>
          <p:cNvSpPr txBox="1"/>
          <p:nvPr/>
        </p:nvSpPr>
        <p:spPr>
          <a:xfrm>
            <a:off x="641307" y="2240647"/>
            <a:ext cx="7882944" cy="646331"/>
          </a:xfrm>
          <a:prstGeom prst="rect">
            <a:avLst/>
          </a:prstGeom>
          <a:noFill/>
        </p:spPr>
        <p:txBody>
          <a:bodyPr wrap="square" rtlCol="0">
            <a:spAutoFit/>
          </a:bodyPr>
          <a:lstStyle/>
          <a:p>
            <a:r>
              <a:rPr lang="en-US" i="1" dirty="0" smtClean="0"/>
              <a:t>A very good, well explained lab outline for creating slides and calculating the mitotic index.</a:t>
            </a:r>
            <a:endParaRPr lang="en-US" i="1" dirty="0"/>
          </a:p>
        </p:txBody>
      </p:sp>
      <p:sp>
        <p:nvSpPr>
          <p:cNvPr id="11" name="Rectangle 10"/>
          <p:cNvSpPr/>
          <p:nvPr/>
        </p:nvSpPr>
        <p:spPr>
          <a:xfrm>
            <a:off x="110439" y="1162700"/>
            <a:ext cx="8810710" cy="1833145"/>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3" name="Group 12"/>
          <p:cNvGrpSpPr/>
          <p:nvPr/>
        </p:nvGrpSpPr>
        <p:grpSpPr>
          <a:xfrm>
            <a:off x="1049170" y="3190254"/>
            <a:ext cx="6588673" cy="3566193"/>
            <a:chOff x="2484876" y="3197147"/>
            <a:chExt cx="6588673" cy="3566193"/>
          </a:xfrm>
        </p:grpSpPr>
        <p:pic>
          <p:nvPicPr>
            <p:cNvPr id="2" name="Picture 1"/>
            <p:cNvPicPr>
              <a:picLocks noChangeAspect="1"/>
            </p:cNvPicPr>
            <p:nvPr/>
          </p:nvPicPr>
          <p:blipFill>
            <a:blip r:embed="rId6"/>
            <a:stretch>
              <a:fillRect/>
            </a:stretch>
          </p:blipFill>
          <p:spPr>
            <a:xfrm>
              <a:off x="3333533" y="3343160"/>
              <a:ext cx="4914900" cy="254000"/>
            </a:xfrm>
            <a:prstGeom prst="rect">
              <a:avLst/>
            </a:prstGeom>
          </p:spPr>
        </p:pic>
        <p:pic>
          <p:nvPicPr>
            <p:cNvPr id="3" name="Picture 2">
              <a:hlinkClick r:id="rId7"/>
            </p:cNvPr>
            <p:cNvPicPr>
              <a:picLocks noChangeAspect="1"/>
            </p:cNvPicPr>
            <p:nvPr/>
          </p:nvPicPr>
          <p:blipFill>
            <a:blip r:embed="rId8"/>
            <a:stretch>
              <a:fillRect/>
            </a:stretch>
          </p:blipFill>
          <p:spPr>
            <a:xfrm>
              <a:off x="6381149" y="3597160"/>
              <a:ext cx="2540000" cy="2743200"/>
            </a:xfrm>
            <a:prstGeom prst="rect">
              <a:avLst/>
            </a:prstGeom>
          </p:spPr>
        </p:pic>
        <p:sp>
          <p:nvSpPr>
            <p:cNvPr id="4" name="Rectangle 3"/>
            <p:cNvSpPr/>
            <p:nvPr/>
          </p:nvSpPr>
          <p:spPr>
            <a:xfrm>
              <a:off x="2484876" y="6340360"/>
              <a:ext cx="6588671" cy="307777"/>
            </a:xfrm>
            <a:prstGeom prst="rect">
              <a:avLst/>
            </a:prstGeom>
          </p:spPr>
          <p:txBody>
            <a:bodyPr wrap="square">
              <a:spAutoFit/>
            </a:bodyPr>
            <a:lstStyle/>
            <a:p>
              <a:pPr algn="r"/>
              <a:r>
                <a:rPr lang="en-US" sz="1400" dirty="0">
                  <a:hlinkClick r:id="rId7"/>
                </a:rPr>
                <a:t>http://</a:t>
              </a:r>
              <a:r>
                <a:rPr lang="en-US" sz="1400" dirty="0" err="1">
                  <a:hlinkClick r:id="rId7"/>
                </a:rPr>
                <a:t>www.biology.arizona.edu</a:t>
              </a:r>
              <a:r>
                <a:rPr lang="en-US" sz="1400" dirty="0">
                  <a:hlinkClick r:id="rId7"/>
                </a:rPr>
                <a:t>/</a:t>
              </a:r>
              <a:r>
                <a:rPr lang="en-US" sz="1400" dirty="0" err="1">
                  <a:hlinkClick r:id="rId7"/>
                </a:rPr>
                <a:t>cell_bio</a:t>
              </a:r>
              <a:r>
                <a:rPr lang="en-US" sz="1400" dirty="0">
                  <a:hlinkClick r:id="rId7"/>
                </a:rPr>
                <a:t>/activities/</a:t>
              </a:r>
              <a:r>
                <a:rPr lang="en-US" sz="1400" dirty="0" err="1">
                  <a:hlinkClick r:id="rId7"/>
                </a:rPr>
                <a:t>cell_cycle</a:t>
              </a:r>
              <a:r>
                <a:rPr lang="en-US" sz="1400" dirty="0">
                  <a:hlinkClick r:id="rId7"/>
                </a:rPr>
                <a:t>/</a:t>
              </a:r>
              <a:r>
                <a:rPr lang="en-US" sz="1400" dirty="0" err="1">
                  <a:hlinkClick r:id="rId7"/>
                </a:rPr>
                <a:t>cell_cycle.html</a:t>
              </a:r>
              <a:endParaRPr lang="en-US" sz="1400" dirty="0"/>
            </a:p>
          </p:txBody>
        </p:sp>
        <p:sp>
          <p:nvSpPr>
            <p:cNvPr id="10" name="TextBox 9"/>
            <p:cNvSpPr txBox="1"/>
            <p:nvPr/>
          </p:nvSpPr>
          <p:spPr>
            <a:xfrm>
              <a:off x="2988412" y="4120458"/>
              <a:ext cx="2878658" cy="1200329"/>
            </a:xfrm>
            <a:prstGeom prst="rect">
              <a:avLst/>
            </a:prstGeom>
            <a:noFill/>
          </p:spPr>
          <p:txBody>
            <a:bodyPr wrap="square" rtlCol="0">
              <a:spAutoFit/>
            </a:bodyPr>
            <a:lstStyle/>
            <a:p>
              <a:r>
                <a:rPr lang="en-US" i="1" dirty="0" smtClean="0"/>
                <a:t>An excellent online alternative if resources don’t permit students to create and view their own slides</a:t>
              </a:r>
              <a:endParaRPr lang="en-US" i="1" dirty="0"/>
            </a:p>
          </p:txBody>
        </p:sp>
        <p:sp>
          <p:nvSpPr>
            <p:cNvPr id="12" name="Rectangle 11"/>
            <p:cNvSpPr/>
            <p:nvPr/>
          </p:nvSpPr>
          <p:spPr>
            <a:xfrm>
              <a:off x="2691949" y="3197147"/>
              <a:ext cx="6381600" cy="3566193"/>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4541008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262646" y="1208184"/>
            <a:ext cx="5607485" cy="5373839"/>
          </a:xfrm>
          <a:prstGeom prst="rect">
            <a:avLst/>
          </a:prstGeom>
        </p:spPr>
      </p:pic>
      <p:sp>
        <p:nvSpPr>
          <p:cNvPr id="6" name="Title 1"/>
          <p:cNvSpPr>
            <a:spLocks noGrp="1"/>
          </p:cNvSpPr>
          <p:nvPr>
            <p:ph type="title"/>
          </p:nvPr>
        </p:nvSpPr>
        <p:spPr>
          <a:xfrm>
            <a:off x="0" y="4762"/>
            <a:ext cx="9144000" cy="433216"/>
          </a:xfrm>
        </p:spPr>
        <p:txBody>
          <a:bodyPr>
            <a:noAutofit/>
          </a:bodyPr>
          <a:lstStyle/>
          <a:p>
            <a:pPr fontAlgn="b">
              <a:spcAft>
                <a:spcPts val="0"/>
              </a:spcAft>
            </a:pPr>
            <a:r>
              <a:rPr lang="en-US" sz="1800" dirty="0" smtClean="0">
                <a:latin typeface="Arial"/>
                <a:cs typeface="Arial"/>
              </a:rPr>
              <a:t>1.6.U2 </a:t>
            </a:r>
            <a:r>
              <a:rPr lang="en-GB" sz="1800" dirty="0">
                <a:solidFill>
                  <a:srgbClr val="000000"/>
                </a:solidFill>
                <a:latin typeface="Arial"/>
                <a:ea typeface="ＭＳ 明朝"/>
                <a:cs typeface="Arial"/>
              </a:rPr>
              <a:t>Chromosomes condense by supercoiling during mitosis.</a:t>
            </a:r>
            <a:endParaRPr lang="en-US" sz="1800" dirty="0">
              <a:latin typeface="Arial"/>
              <a:ea typeface="ＭＳ 明朝"/>
              <a:cs typeface="Arial"/>
            </a:endParaRPr>
          </a:p>
        </p:txBody>
      </p:sp>
      <p:sp>
        <p:nvSpPr>
          <p:cNvPr id="2" name="TextBox 1"/>
          <p:cNvSpPr txBox="1"/>
          <p:nvPr/>
        </p:nvSpPr>
        <p:spPr>
          <a:xfrm>
            <a:off x="160593" y="437978"/>
            <a:ext cx="6043678" cy="646331"/>
          </a:xfrm>
          <a:prstGeom prst="rect">
            <a:avLst/>
          </a:prstGeom>
          <a:noFill/>
        </p:spPr>
        <p:txBody>
          <a:bodyPr wrap="square" rtlCol="0">
            <a:spAutoFit/>
          </a:bodyPr>
          <a:lstStyle/>
          <a:p>
            <a:r>
              <a:rPr lang="en-US" sz="3600" dirty="0" smtClean="0"/>
              <a:t>Why supercoil chromosomes?</a:t>
            </a:r>
            <a:endParaRPr lang="en-US" sz="3600" dirty="0"/>
          </a:p>
        </p:txBody>
      </p:sp>
      <p:sp>
        <p:nvSpPr>
          <p:cNvPr id="3" name="Rectangle 2"/>
          <p:cNvSpPr/>
          <p:nvPr/>
        </p:nvSpPr>
        <p:spPr>
          <a:xfrm>
            <a:off x="6160029" y="566655"/>
            <a:ext cx="2887711" cy="5632312"/>
          </a:xfrm>
          <a:prstGeom prst="rect">
            <a:avLst/>
          </a:prstGeom>
          <a:solidFill>
            <a:srgbClr val="FFFFFF"/>
          </a:solidFill>
        </p:spPr>
        <p:txBody>
          <a:bodyPr wrap="square">
            <a:spAutoFit/>
          </a:bodyPr>
          <a:lstStyle/>
          <a:p>
            <a:pPr lvl="0"/>
            <a:r>
              <a:rPr lang="en-GB" dirty="0"/>
              <a:t>Human cells are on average 10μm in diameter and the </a:t>
            </a:r>
            <a:r>
              <a:rPr lang="en-GB" dirty="0" err="1" smtClean="0"/>
              <a:t>nucelus</a:t>
            </a:r>
            <a:r>
              <a:rPr lang="en-GB" dirty="0" smtClean="0"/>
              <a:t> within each is </a:t>
            </a:r>
            <a:r>
              <a:rPr lang="en-GB" dirty="0"/>
              <a:t>less than 5 </a:t>
            </a:r>
            <a:r>
              <a:rPr lang="en-GB" dirty="0" err="1"/>
              <a:t>μm</a:t>
            </a:r>
            <a:r>
              <a:rPr lang="en-GB" dirty="0"/>
              <a:t> in diameter</a:t>
            </a:r>
            <a:r>
              <a:rPr lang="en-GB" dirty="0" smtClean="0"/>
              <a:t>.</a:t>
            </a:r>
          </a:p>
          <a:p>
            <a:pPr marL="285750" lvl="0" indent="-285750">
              <a:buFont typeface="Arial"/>
              <a:buChar char="•"/>
            </a:pPr>
            <a:endParaRPr lang="en-GB" dirty="0" smtClean="0"/>
          </a:p>
          <a:p>
            <a:pPr lvl="0"/>
            <a:r>
              <a:rPr lang="en-GB" dirty="0"/>
              <a:t>Human chromosomes are 15mm to 85mm (15,000μm to 85,000 </a:t>
            </a:r>
            <a:r>
              <a:rPr lang="en-GB" dirty="0" err="1"/>
              <a:t>μm</a:t>
            </a:r>
            <a:r>
              <a:rPr lang="en-GB" dirty="0"/>
              <a:t>) in length.</a:t>
            </a:r>
            <a:endParaRPr lang="en-US" dirty="0"/>
          </a:p>
          <a:p>
            <a:pPr lvl="0"/>
            <a:endParaRPr lang="en-GB" dirty="0" smtClean="0"/>
          </a:p>
          <a:p>
            <a:pPr lvl="0"/>
            <a:r>
              <a:rPr lang="en-GB" dirty="0" smtClean="0"/>
              <a:t>Chromosomes </a:t>
            </a:r>
            <a:r>
              <a:rPr lang="en-GB" dirty="0"/>
              <a:t>need to be stored compactly to fit within the nuclei of </a:t>
            </a:r>
            <a:r>
              <a:rPr lang="en-GB" dirty="0" smtClean="0"/>
              <a:t>cells.</a:t>
            </a:r>
            <a:endParaRPr lang="en-US" dirty="0" smtClean="0"/>
          </a:p>
          <a:p>
            <a:pPr lvl="0"/>
            <a:endParaRPr lang="en-US" dirty="0"/>
          </a:p>
          <a:p>
            <a:pPr lvl="0"/>
            <a:r>
              <a:rPr lang="en-GB" dirty="0" smtClean="0"/>
              <a:t>This </a:t>
            </a:r>
            <a:r>
              <a:rPr lang="en-GB" dirty="0"/>
              <a:t>problem becomes more acute during mitosis when chromosomes need to be short and compact enough that they can be separated and moved to each end of the cell</a:t>
            </a:r>
            <a:r>
              <a:rPr lang="en-GB" dirty="0" smtClean="0"/>
              <a:t>.</a:t>
            </a:r>
            <a:endParaRPr lang="en-US" dirty="0"/>
          </a:p>
        </p:txBody>
      </p:sp>
      <p:sp>
        <p:nvSpPr>
          <p:cNvPr id="7" name="Rectangle 6"/>
          <p:cNvSpPr/>
          <p:nvPr/>
        </p:nvSpPr>
        <p:spPr>
          <a:xfrm>
            <a:off x="4572000" y="6622572"/>
            <a:ext cx="4572000" cy="246221"/>
          </a:xfrm>
          <a:prstGeom prst="rect">
            <a:avLst/>
          </a:prstGeom>
        </p:spPr>
        <p:txBody>
          <a:bodyPr>
            <a:spAutoFit/>
          </a:bodyPr>
          <a:lstStyle/>
          <a:p>
            <a:pPr algn="r"/>
            <a:r>
              <a:rPr lang="en-US" sz="1000" dirty="0">
                <a:hlinkClick r:id="rId4"/>
              </a:rPr>
              <a:t>http://</a:t>
            </a:r>
            <a:r>
              <a:rPr lang="en-US" sz="1000" dirty="0" err="1">
                <a:hlinkClick r:id="rId4"/>
              </a:rPr>
              <a:t>www.genome.gov</a:t>
            </a:r>
            <a:r>
              <a:rPr lang="en-US" sz="1000" dirty="0">
                <a:hlinkClick r:id="rId4"/>
              </a:rPr>
              <a:t>/</a:t>
            </a:r>
            <a:r>
              <a:rPr lang="en-US" sz="1000" dirty="0" err="1">
                <a:hlinkClick r:id="rId4"/>
              </a:rPr>
              <a:t>dmd</a:t>
            </a:r>
            <a:r>
              <a:rPr lang="en-US" sz="1000" dirty="0">
                <a:hlinkClick r:id="rId4"/>
              </a:rPr>
              <a:t>/</a:t>
            </a:r>
            <a:r>
              <a:rPr lang="en-US" sz="1000" dirty="0" err="1">
                <a:hlinkClick r:id="rId4"/>
              </a:rPr>
              <a:t>img.cfm?node</a:t>
            </a:r>
            <a:r>
              <a:rPr lang="en-US" sz="1000" dirty="0">
                <a:hlinkClick r:id="rId4"/>
              </a:rPr>
              <a:t>=Photos/</a:t>
            </a:r>
            <a:r>
              <a:rPr lang="en-US" sz="1000" dirty="0" err="1">
                <a:hlinkClick r:id="rId4"/>
              </a:rPr>
              <a:t>Graphics&amp;id</a:t>
            </a:r>
            <a:r>
              <a:rPr lang="en-US" sz="1000" dirty="0">
                <a:hlinkClick r:id="rId4"/>
              </a:rPr>
              <a:t>=85282</a:t>
            </a:r>
            <a:endParaRPr lang="en-US" sz="1000" dirty="0"/>
          </a:p>
        </p:txBody>
      </p:sp>
      <p:sp>
        <p:nvSpPr>
          <p:cNvPr id="8" name="TextBox 7"/>
          <p:cNvSpPr txBox="1"/>
          <p:nvPr/>
        </p:nvSpPr>
        <p:spPr>
          <a:xfrm>
            <a:off x="5101665" y="3097007"/>
            <a:ext cx="1058365" cy="246221"/>
          </a:xfrm>
          <a:prstGeom prst="rect">
            <a:avLst/>
          </a:prstGeom>
          <a:noFill/>
        </p:spPr>
        <p:txBody>
          <a:bodyPr wrap="none" rtlCol="0">
            <a:spAutoFit/>
          </a:bodyPr>
          <a:lstStyle/>
          <a:p>
            <a:r>
              <a:rPr lang="en-US" sz="1000" dirty="0" smtClean="0"/>
              <a:t>Chromatin </a:t>
            </a:r>
            <a:r>
              <a:rPr lang="en-US" sz="1000" dirty="0" err="1" smtClean="0"/>
              <a:t>fibres</a:t>
            </a:r>
            <a:endParaRPr lang="en-US" sz="1000" dirty="0"/>
          </a:p>
        </p:txBody>
      </p:sp>
      <p:cxnSp>
        <p:nvCxnSpPr>
          <p:cNvPr id="9" name="Straight Connector 8"/>
          <p:cNvCxnSpPr/>
          <p:nvPr/>
        </p:nvCxnSpPr>
        <p:spPr>
          <a:xfrm flipV="1">
            <a:off x="5576544" y="3314030"/>
            <a:ext cx="0" cy="467177"/>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2755923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Title 1"/>
          <p:cNvSpPr>
            <a:spLocks noGrp="1"/>
          </p:cNvSpPr>
          <p:nvPr>
            <p:ph type="title"/>
          </p:nvPr>
        </p:nvSpPr>
        <p:spPr>
          <a:xfrm>
            <a:off x="0" y="4762"/>
            <a:ext cx="9144000" cy="433216"/>
          </a:xfrm>
        </p:spPr>
        <p:txBody>
          <a:bodyPr>
            <a:noAutofit/>
          </a:bodyPr>
          <a:lstStyle/>
          <a:p>
            <a:pPr fontAlgn="b">
              <a:spcAft>
                <a:spcPts val="0"/>
              </a:spcAft>
            </a:pPr>
            <a:r>
              <a:rPr lang="en-US" sz="1800" dirty="0" smtClean="0">
                <a:latin typeface="Arial"/>
                <a:cs typeface="Arial"/>
              </a:rPr>
              <a:t>1.6.U2 </a:t>
            </a:r>
            <a:r>
              <a:rPr lang="en-GB" sz="1800" dirty="0">
                <a:solidFill>
                  <a:srgbClr val="000000"/>
                </a:solidFill>
                <a:latin typeface="Arial"/>
                <a:ea typeface="ＭＳ 明朝"/>
                <a:cs typeface="Arial"/>
              </a:rPr>
              <a:t>Chromosomes condense by supercoiling during mitosis.</a:t>
            </a:r>
            <a:endParaRPr lang="en-US" sz="1800" dirty="0">
              <a:latin typeface="Arial"/>
              <a:ea typeface="ＭＳ 明朝"/>
              <a:cs typeface="Arial"/>
            </a:endParaRPr>
          </a:p>
        </p:txBody>
      </p:sp>
      <p:sp>
        <p:nvSpPr>
          <p:cNvPr id="2" name="TextBox 1"/>
          <p:cNvSpPr txBox="1"/>
          <p:nvPr/>
        </p:nvSpPr>
        <p:spPr>
          <a:xfrm>
            <a:off x="145983" y="520033"/>
            <a:ext cx="5703994" cy="1261884"/>
          </a:xfrm>
          <a:prstGeom prst="rect">
            <a:avLst/>
          </a:prstGeom>
          <a:noFill/>
        </p:spPr>
        <p:txBody>
          <a:bodyPr wrap="square" rtlCol="0">
            <a:spAutoFit/>
          </a:bodyPr>
          <a:lstStyle/>
          <a:p>
            <a:r>
              <a:rPr lang="en-US" sz="3800" dirty="0" smtClean="0">
                <a:solidFill>
                  <a:schemeClr val="bg1"/>
                </a:solidFill>
              </a:rPr>
              <a:t>How are chromosomes supercoiled?</a:t>
            </a:r>
            <a:endParaRPr lang="en-US" sz="3800" dirty="0">
              <a:solidFill>
                <a:schemeClr val="bg1"/>
              </a:solidFill>
            </a:endParaRPr>
          </a:p>
        </p:txBody>
      </p:sp>
      <p:sp>
        <p:nvSpPr>
          <p:cNvPr id="3" name="Rectangle 2"/>
          <p:cNvSpPr/>
          <p:nvPr/>
        </p:nvSpPr>
        <p:spPr>
          <a:xfrm>
            <a:off x="3299212" y="1167331"/>
            <a:ext cx="5558748" cy="2031325"/>
          </a:xfrm>
          <a:prstGeom prst="rect">
            <a:avLst/>
          </a:prstGeom>
          <a:noFill/>
        </p:spPr>
        <p:txBody>
          <a:bodyPr wrap="square">
            <a:spAutoFit/>
          </a:bodyPr>
          <a:lstStyle/>
          <a:p>
            <a:pPr lvl="0"/>
            <a:r>
              <a:rPr lang="en-GB" dirty="0">
                <a:solidFill>
                  <a:srgbClr val="FFFFFF"/>
                </a:solidFill>
              </a:rPr>
              <a:t>Strain is placed on a DNA helix by </a:t>
            </a:r>
            <a:r>
              <a:rPr lang="en-GB" dirty="0" err="1">
                <a:solidFill>
                  <a:srgbClr val="FFFFFF"/>
                </a:solidFill>
              </a:rPr>
              <a:t>overwinding</a:t>
            </a:r>
            <a:r>
              <a:rPr lang="en-GB" dirty="0">
                <a:solidFill>
                  <a:srgbClr val="FFFFFF"/>
                </a:solidFill>
              </a:rPr>
              <a:t> or </a:t>
            </a:r>
            <a:r>
              <a:rPr lang="en-GB" dirty="0" err="1">
                <a:solidFill>
                  <a:srgbClr val="FFFFFF"/>
                </a:solidFill>
              </a:rPr>
              <a:t>underwinding</a:t>
            </a:r>
            <a:r>
              <a:rPr lang="en-GB" dirty="0">
                <a:solidFill>
                  <a:srgbClr val="FFFFFF"/>
                </a:solidFill>
              </a:rPr>
              <a:t> of the </a:t>
            </a:r>
            <a:r>
              <a:rPr lang="en-GB" dirty="0" smtClean="0">
                <a:solidFill>
                  <a:srgbClr val="FFFFFF"/>
                </a:solidFill>
              </a:rPr>
              <a:t>helix</a:t>
            </a:r>
          </a:p>
          <a:p>
            <a:pPr lvl="0"/>
            <a:endParaRPr lang="en-US" dirty="0">
              <a:solidFill>
                <a:srgbClr val="FFFFFF"/>
              </a:solidFill>
            </a:endParaRPr>
          </a:p>
          <a:p>
            <a:pPr lvl="0"/>
            <a:r>
              <a:rPr lang="en-GB" dirty="0" smtClean="0">
                <a:solidFill>
                  <a:srgbClr val="FFFFFF"/>
                </a:solidFill>
              </a:rPr>
              <a:t>This causes the </a:t>
            </a:r>
            <a:r>
              <a:rPr lang="en-GB" dirty="0">
                <a:solidFill>
                  <a:srgbClr val="FFFFFF"/>
                </a:solidFill>
              </a:rPr>
              <a:t>DNA </a:t>
            </a:r>
            <a:r>
              <a:rPr lang="en-GB" dirty="0" smtClean="0">
                <a:solidFill>
                  <a:srgbClr val="FFFFFF"/>
                </a:solidFill>
              </a:rPr>
              <a:t>molecule to coil </a:t>
            </a:r>
            <a:r>
              <a:rPr lang="en-GB" dirty="0">
                <a:solidFill>
                  <a:srgbClr val="FFFFFF"/>
                </a:solidFill>
              </a:rPr>
              <a:t>back on itself becoming shorter and </a:t>
            </a:r>
            <a:r>
              <a:rPr lang="en-GB" dirty="0" smtClean="0">
                <a:solidFill>
                  <a:srgbClr val="FFFFFF"/>
                </a:solidFill>
              </a:rPr>
              <a:t>wider</a:t>
            </a:r>
          </a:p>
          <a:p>
            <a:pPr lvl="0"/>
            <a:endParaRPr lang="en-US" dirty="0">
              <a:solidFill>
                <a:srgbClr val="FFFFFF"/>
              </a:solidFill>
            </a:endParaRPr>
          </a:p>
          <a:p>
            <a:pPr lvl="0"/>
            <a:r>
              <a:rPr lang="en-GB" i="1" dirty="0" err="1" smtClean="0">
                <a:solidFill>
                  <a:srgbClr val="FFFFFF"/>
                </a:solidFill>
              </a:rPr>
              <a:t>n.b.</a:t>
            </a:r>
            <a:r>
              <a:rPr lang="en-GB" i="1" dirty="0" smtClean="0">
                <a:solidFill>
                  <a:srgbClr val="FFFFFF"/>
                </a:solidFill>
              </a:rPr>
              <a:t> </a:t>
            </a:r>
            <a:r>
              <a:rPr lang="en-GB" i="1" dirty="0">
                <a:solidFill>
                  <a:srgbClr val="FFFFFF"/>
                </a:solidFill>
              </a:rPr>
              <a:t>i</a:t>
            </a:r>
            <a:r>
              <a:rPr lang="en-GB" i="1" dirty="0" smtClean="0">
                <a:solidFill>
                  <a:srgbClr val="FFFFFF"/>
                </a:solidFill>
              </a:rPr>
              <a:t>n </a:t>
            </a:r>
            <a:r>
              <a:rPr lang="en-GB" i="1" dirty="0">
                <a:solidFill>
                  <a:srgbClr val="FFFFFF"/>
                </a:solidFill>
              </a:rPr>
              <a:t>eukaryotes proteins called histones aid </a:t>
            </a:r>
            <a:r>
              <a:rPr lang="en-GB" i="1" dirty="0" smtClean="0">
                <a:solidFill>
                  <a:srgbClr val="FFFFFF"/>
                </a:solidFill>
              </a:rPr>
              <a:t>the process</a:t>
            </a:r>
            <a:endParaRPr lang="en-US" i="1" dirty="0">
              <a:solidFill>
                <a:srgbClr val="FFFFFF"/>
              </a:solidFill>
            </a:endParaRPr>
          </a:p>
        </p:txBody>
      </p:sp>
      <p:pic>
        <p:nvPicPr>
          <p:cNvPr id="11" name="Picture 10"/>
          <p:cNvPicPr>
            <a:picLocks noChangeAspect="1"/>
          </p:cNvPicPr>
          <p:nvPr/>
        </p:nvPicPr>
        <p:blipFill>
          <a:blip r:embed="rId3"/>
          <a:stretch>
            <a:fillRect/>
          </a:stretch>
        </p:blipFill>
        <p:spPr>
          <a:xfrm>
            <a:off x="5849976" y="3642440"/>
            <a:ext cx="3007984" cy="2821384"/>
          </a:xfrm>
          <a:prstGeom prst="rect">
            <a:avLst/>
          </a:prstGeom>
          <a:ln>
            <a:solidFill>
              <a:srgbClr val="000000"/>
            </a:solidFill>
          </a:ln>
        </p:spPr>
      </p:pic>
      <p:sp>
        <p:nvSpPr>
          <p:cNvPr id="12" name="TextBox 11"/>
          <p:cNvSpPr txBox="1"/>
          <p:nvPr/>
        </p:nvSpPr>
        <p:spPr>
          <a:xfrm rot="21188878">
            <a:off x="5485018" y="3273108"/>
            <a:ext cx="1609747" cy="369332"/>
          </a:xfrm>
          <a:prstGeom prst="rect">
            <a:avLst/>
          </a:prstGeom>
          <a:solidFill>
            <a:schemeClr val="bg1"/>
          </a:solidFill>
          <a:ln w="19050" cmpd="sng">
            <a:solidFill>
              <a:schemeClr val="accent1">
                <a:lumMod val="75000"/>
              </a:schemeClr>
            </a:solidFill>
          </a:ln>
        </p:spPr>
        <p:txBody>
          <a:bodyPr wrap="square" rtlCol="0">
            <a:spAutoFit/>
          </a:bodyPr>
          <a:lstStyle/>
          <a:p>
            <a:r>
              <a:rPr lang="en-US" b="1" dirty="0" smtClean="0">
                <a:solidFill>
                  <a:schemeClr val="accent1">
                    <a:lumMod val="75000"/>
                  </a:schemeClr>
                </a:solidFill>
              </a:rPr>
              <a:t>Try it yourself</a:t>
            </a:r>
            <a:endParaRPr lang="en-US" b="1" dirty="0">
              <a:solidFill>
                <a:schemeClr val="accent1">
                  <a:lumMod val="75000"/>
                </a:schemeClr>
              </a:solidFill>
            </a:endParaRPr>
          </a:p>
        </p:txBody>
      </p:sp>
      <p:sp>
        <p:nvSpPr>
          <p:cNvPr id="13" name="Rectangle 12"/>
          <p:cNvSpPr/>
          <p:nvPr/>
        </p:nvSpPr>
        <p:spPr>
          <a:xfrm>
            <a:off x="4218904" y="6608133"/>
            <a:ext cx="4925096" cy="246221"/>
          </a:xfrm>
          <a:prstGeom prst="rect">
            <a:avLst/>
          </a:prstGeom>
        </p:spPr>
        <p:txBody>
          <a:bodyPr wrap="square">
            <a:spAutoFit/>
          </a:bodyPr>
          <a:lstStyle/>
          <a:p>
            <a:pPr algn="r"/>
            <a:r>
              <a:rPr lang="en-US" sz="1000" dirty="0">
                <a:hlinkClick r:id="rId4"/>
              </a:rPr>
              <a:t>http://</a:t>
            </a:r>
            <a:r>
              <a:rPr lang="en-US" sz="1000" dirty="0" err="1">
                <a:hlinkClick r:id="rId4"/>
              </a:rPr>
              <a:t>www.maths.uq.edu.au</a:t>
            </a:r>
            <a:r>
              <a:rPr lang="en-US" sz="1000" dirty="0">
                <a:hlinkClick r:id="rId4"/>
              </a:rPr>
              <a:t>/~infinity/Infinity7/images/</a:t>
            </a:r>
            <a:r>
              <a:rPr lang="en-US" sz="1000" dirty="0" err="1">
                <a:hlinkClick r:id="rId4"/>
              </a:rPr>
              <a:t>supercoiling.gif</a:t>
            </a:r>
            <a:endParaRPr lang="en-US" sz="1000" dirty="0"/>
          </a:p>
        </p:txBody>
      </p:sp>
      <p:pic>
        <p:nvPicPr>
          <p:cNvPr id="16" name="Picture 15"/>
          <p:cNvPicPr>
            <a:picLocks noChangeAspect="1"/>
          </p:cNvPicPr>
          <p:nvPr/>
        </p:nvPicPr>
        <p:blipFill>
          <a:blip r:embed="rId5"/>
          <a:stretch>
            <a:fillRect/>
          </a:stretch>
        </p:blipFill>
        <p:spPr>
          <a:xfrm>
            <a:off x="277367" y="3738599"/>
            <a:ext cx="5080000" cy="2032000"/>
          </a:xfrm>
          <a:prstGeom prst="rect">
            <a:avLst/>
          </a:prstGeom>
        </p:spPr>
      </p:pic>
      <p:sp>
        <p:nvSpPr>
          <p:cNvPr id="17" name="Rectangle 16"/>
          <p:cNvSpPr/>
          <p:nvPr/>
        </p:nvSpPr>
        <p:spPr>
          <a:xfrm>
            <a:off x="0" y="6608133"/>
            <a:ext cx="3690172" cy="246221"/>
          </a:xfrm>
          <a:prstGeom prst="rect">
            <a:avLst/>
          </a:prstGeom>
        </p:spPr>
        <p:txBody>
          <a:bodyPr wrap="square">
            <a:spAutoFit/>
          </a:bodyPr>
          <a:lstStyle/>
          <a:p>
            <a:r>
              <a:rPr lang="en-US" sz="1000" dirty="0">
                <a:hlinkClick r:id="rId6"/>
              </a:rPr>
              <a:t>http://</a:t>
            </a:r>
            <a:r>
              <a:rPr lang="en-US" sz="1000" dirty="0" err="1">
                <a:hlinkClick r:id="rId6"/>
              </a:rPr>
              <a:t>vanat.cvm.umn.edu</a:t>
            </a:r>
            <a:r>
              <a:rPr lang="en-US" sz="1000" dirty="0">
                <a:hlinkClick r:id="rId6"/>
              </a:rPr>
              <a:t>/</a:t>
            </a:r>
            <a:r>
              <a:rPr lang="en-US" sz="1000" dirty="0" err="1">
                <a:hlinkClick r:id="rId6"/>
              </a:rPr>
              <a:t>mMeiosis</a:t>
            </a:r>
            <a:r>
              <a:rPr lang="en-US" sz="1000" dirty="0">
                <a:hlinkClick r:id="rId6"/>
              </a:rPr>
              <a:t>/images/chromosome-</a:t>
            </a:r>
            <a:r>
              <a:rPr lang="en-US" sz="1000" dirty="0" err="1">
                <a:hlinkClick r:id="rId6"/>
              </a:rPr>
              <a:t>X.jpg</a:t>
            </a:r>
            <a:endParaRPr lang="en-US" sz="1000" dirty="0"/>
          </a:p>
        </p:txBody>
      </p:sp>
    </p:spTree>
    <p:extLst>
      <p:ext uri="{BB962C8B-B14F-4D97-AF65-F5344CB8AC3E}">
        <p14:creationId xmlns:p14="http://schemas.microsoft.com/office/powerpoint/2010/main" val="225597670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721894" y="399104"/>
            <a:ext cx="8188775" cy="6458896"/>
          </a:xfrm>
          <a:prstGeom prst="rect">
            <a:avLst/>
          </a:prstGeom>
        </p:spPr>
      </p:pic>
      <p:sp>
        <p:nvSpPr>
          <p:cNvPr id="6" name="Title 1"/>
          <p:cNvSpPr>
            <a:spLocks noGrp="1"/>
          </p:cNvSpPr>
          <p:nvPr>
            <p:ph type="title"/>
          </p:nvPr>
        </p:nvSpPr>
        <p:spPr>
          <a:xfrm>
            <a:off x="0" y="4762"/>
            <a:ext cx="9144000" cy="464633"/>
          </a:xfrm>
        </p:spPr>
        <p:txBody>
          <a:bodyPr>
            <a:noAutofit/>
          </a:bodyPr>
          <a:lstStyle/>
          <a:p>
            <a:pPr fontAlgn="ctr"/>
            <a:r>
              <a:rPr lang="en-US" sz="1800" dirty="0">
                <a:latin typeface="Arial"/>
                <a:cs typeface="Arial"/>
              </a:rPr>
              <a:t>1.6.U5 </a:t>
            </a:r>
            <a:r>
              <a:rPr lang="en-US" sz="1800" dirty="0" err="1">
                <a:latin typeface="Arial"/>
                <a:cs typeface="Arial"/>
              </a:rPr>
              <a:t>Cyclins</a:t>
            </a:r>
            <a:r>
              <a:rPr lang="en-US" sz="1800" dirty="0">
                <a:latin typeface="Arial"/>
                <a:cs typeface="Arial"/>
              </a:rPr>
              <a:t> are involved in the control of the cell cycle</a:t>
            </a:r>
            <a:r>
              <a:rPr lang="en-US" sz="1800" dirty="0" smtClean="0">
                <a:latin typeface="Arial"/>
                <a:cs typeface="Arial"/>
              </a:rPr>
              <a:t>.</a:t>
            </a:r>
            <a:endParaRPr lang="en-US" sz="1800" dirty="0">
              <a:solidFill>
                <a:srgbClr val="000000"/>
              </a:solidFill>
              <a:latin typeface="Arial"/>
              <a:cs typeface="Arial"/>
            </a:endParaRPr>
          </a:p>
        </p:txBody>
      </p:sp>
      <p:sp>
        <p:nvSpPr>
          <p:cNvPr id="3" name="Rectangle 2"/>
          <p:cNvSpPr/>
          <p:nvPr/>
        </p:nvSpPr>
        <p:spPr>
          <a:xfrm>
            <a:off x="173788" y="493240"/>
            <a:ext cx="8673349" cy="1015663"/>
          </a:xfrm>
          <a:prstGeom prst="rect">
            <a:avLst/>
          </a:prstGeom>
          <a:solidFill>
            <a:srgbClr val="FFFFFF">
              <a:alpha val="80000"/>
            </a:srgbClr>
          </a:solidFill>
        </p:spPr>
        <p:txBody>
          <a:bodyPr wrap="square">
            <a:spAutoFit/>
          </a:bodyPr>
          <a:lstStyle/>
          <a:p>
            <a:r>
              <a:rPr lang="en-GB" sz="3600" b="1" dirty="0" err="1"/>
              <a:t>Cyclins</a:t>
            </a:r>
            <a:r>
              <a:rPr lang="en-GB" dirty="0"/>
              <a:t> </a:t>
            </a:r>
            <a:r>
              <a:rPr lang="en-GB" sz="2400" dirty="0"/>
              <a:t>are a family of proteins that control the progression of cells through the cell </a:t>
            </a:r>
            <a:r>
              <a:rPr lang="en-GB" sz="2400" dirty="0" smtClean="0"/>
              <a:t>cycle</a:t>
            </a:r>
            <a:endParaRPr lang="en-US" sz="2400" dirty="0"/>
          </a:p>
        </p:txBody>
      </p:sp>
      <p:sp>
        <p:nvSpPr>
          <p:cNvPr id="7" name="Rectangle 6"/>
          <p:cNvSpPr/>
          <p:nvPr/>
        </p:nvSpPr>
        <p:spPr>
          <a:xfrm>
            <a:off x="294106" y="1845080"/>
            <a:ext cx="3783263" cy="1015663"/>
          </a:xfrm>
          <a:prstGeom prst="rect">
            <a:avLst/>
          </a:prstGeom>
          <a:solidFill>
            <a:srgbClr val="FFFFFF">
              <a:alpha val="83000"/>
            </a:srgbClr>
          </a:solidFill>
          <a:ln>
            <a:solidFill>
              <a:schemeClr val="tx1"/>
            </a:solidFill>
          </a:ln>
        </p:spPr>
        <p:txBody>
          <a:bodyPr wrap="square">
            <a:spAutoFit/>
          </a:bodyPr>
          <a:lstStyle/>
          <a:p>
            <a:pPr lvl="0"/>
            <a:r>
              <a:rPr lang="en-GB" sz="2000" dirty="0"/>
              <a:t>Cells cannot progress to the next stage of the cell cycle unless the specific </a:t>
            </a:r>
            <a:r>
              <a:rPr lang="en-GB" sz="2000" dirty="0" err="1"/>
              <a:t>cyclin</a:t>
            </a:r>
            <a:r>
              <a:rPr lang="en-GB" sz="2000" dirty="0"/>
              <a:t> reaches it threshold</a:t>
            </a:r>
            <a:r>
              <a:rPr lang="en-GB" sz="2000" dirty="0" smtClean="0"/>
              <a:t>.</a:t>
            </a:r>
            <a:endParaRPr lang="en-US" sz="2000" dirty="0"/>
          </a:p>
        </p:txBody>
      </p:sp>
      <p:sp>
        <p:nvSpPr>
          <p:cNvPr id="9" name="Rectangle 8"/>
          <p:cNvSpPr/>
          <p:nvPr/>
        </p:nvSpPr>
        <p:spPr>
          <a:xfrm>
            <a:off x="1002632" y="6611779"/>
            <a:ext cx="8141368" cy="246221"/>
          </a:xfrm>
          <a:prstGeom prst="rect">
            <a:avLst/>
          </a:prstGeom>
        </p:spPr>
        <p:txBody>
          <a:bodyPr wrap="square">
            <a:spAutoFit/>
          </a:bodyPr>
          <a:lstStyle/>
          <a:p>
            <a:pPr algn="r"/>
            <a:r>
              <a:rPr lang="en-US" sz="1000" dirty="0">
                <a:hlinkClick r:id="rId4"/>
              </a:rPr>
              <a:t>http://</a:t>
            </a:r>
            <a:r>
              <a:rPr lang="en-US" sz="1000" dirty="0" err="1">
                <a:hlinkClick r:id="rId4"/>
              </a:rPr>
              <a:t>upload.wikimedia.org</a:t>
            </a:r>
            <a:r>
              <a:rPr lang="en-US" sz="1000" dirty="0">
                <a:hlinkClick r:id="rId4"/>
              </a:rPr>
              <a:t>/</a:t>
            </a:r>
            <a:r>
              <a:rPr lang="en-US" sz="1000" dirty="0" err="1">
                <a:hlinkClick r:id="rId4"/>
              </a:rPr>
              <a:t>wikipedia</a:t>
            </a:r>
            <a:r>
              <a:rPr lang="en-US" sz="1000" dirty="0">
                <a:hlinkClick r:id="rId4"/>
              </a:rPr>
              <a:t>/commons/thumb/9/99/Protein_CCNE1_PDB_1w98.png/800px-Protein_CCNE1_PDB_1w98.png</a:t>
            </a:r>
            <a:endParaRPr lang="en-US" sz="1000" dirty="0"/>
          </a:p>
        </p:txBody>
      </p:sp>
      <p:sp>
        <p:nvSpPr>
          <p:cNvPr id="10" name="Rectangle 9"/>
          <p:cNvSpPr/>
          <p:nvPr/>
        </p:nvSpPr>
        <p:spPr>
          <a:xfrm>
            <a:off x="5026526" y="2272856"/>
            <a:ext cx="3449053" cy="707886"/>
          </a:xfrm>
          <a:prstGeom prst="rect">
            <a:avLst/>
          </a:prstGeom>
          <a:solidFill>
            <a:srgbClr val="FFFFFF">
              <a:alpha val="83000"/>
            </a:srgbClr>
          </a:solidFill>
          <a:ln>
            <a:solidFill>
              <a:srgbClr val="000000"/>
            </a:solidFill>
          </a:ln>
        </p:spPr>
        <p:txBody>
          <a:bodyPr wrap="square">
            <a:spAutoFit/>
          </a:bodyPr>
          <a:lstStyle/>
          <a:p>
            <a:pPr lvl="0"/>
            <a:r>
              <a:rPr lang="en-GB" sz="2000" dirty="0" err="1"/>
              <a:t>Cyclins</a:t>
            </a:r>
            <a:r>
              <a:rPr lang="en-GB" sz="2000" dirty="0"/>
              <a:t> bind to enzymes called </a:t>
            </a:r>
            <a:r>
              <a:rPr lang="en-GB" sz="2000" dirty="0" err="1"/>
              <a:t>cyclin</a:t>
            </a:r>
            <a:r>
              <a:rPr lang="en-GB" sz="2000" dirty="0"/>
              <a:t>-dependent </a:t>
            </a:r>
            <a:r>
              <a:rPr lang="en-GB" sz="2000" dirty="0" smtClean="0"/>
              <a:t>kinases</a:t>
            </a:r>
            <a:endParaRPr lang="en-US" sz="2000" dirty="0"/>
          </a:p>
        </p:txBody>
      </p:sp>
      <p:sp>
        <p:nvSpPr>
          <p:cNvPr id="11" name="Rectangle 10"/>
          <p:cNvSpPr/>
          <p:nvPr/>
        </p:nvSpPr>
        <p:spPr>
          <a:xfrm>
            <a:off x="2740526" y="3888116"/>
            <a:ext cx="4572000" cy="1015663"/>
          </a:xfrm>
          <a:prstGeom prst="rect">
            <a:avLst/>
          </a:prstGeom>
          <a:solidFill>
            <a:srgbClr val="FFFFFF">
              <a:alpha val="83000"/>
            </a:srgbClr>
          </a:solidFill>
          <a:ln>
            <a:solidFill>
              <a:srgbClr val="000000"/>
            </a:solidFill>
          </a:ln>
        </p:spPr>
        <p:txBody>
          <a:bodyPr>
            <a:spAutoFit/>
          </a:bodyPr>
          <a:lstStyle/>
          <a:p>
            <a:pPr lvl="0"/>
            <a:r>
              <a:rPr lang="en-GB" sz="2000" dirty="0"/>
              <a:t>These kinases then become active and attach phosphate groups to other proteins in the cell</a:t>
            </a:r>
            <a:r>
              <a:rPr lang="en-GB" sz="2000" dirty="0" smtClean="0"/>
              <a:t>.</a:t>
            </a:r>
            <a:endParaRPr lang="en-US" sz="2000" dirty="0"/>
          </a:p>
        </p:txBody>
      </p:sp>
      <p:sp>
        <p:nvSpPr>
          <p:cNvPr id="12" name="Rectangle 11"/>
          <p:cNvSpPr/>
          <p:nvPr/>
        </p:nvSpPr>
        <p:spPr>
          <a:xfrm>
            <a:off x="467883" y="5675670"/>
            <a:ext cx="8061163" cy="707886"/>
          </a:xfrm>
          <a:prstGeom prst="rect">
            <a:avLst/>
          </a:prstGeom>
          <a:solidFill>
            <a:srgbClr val="FFFFFF">
              <a:alpha val="83000"/>
            </a:srgbClr>
          </a:solidFill>
          <a:ln>
            <a:solidFill>
              <a:srgbClr val="000000"/>
            </a:solidFill>
          </a:ln>
        </p:spPr>
        <p:txBody>
          <a:bodyPr wrap="square">
            <a:spAutoFit/>
          </a:bodyPr>
          <a:lstStyle/>
          <a:p>
            <a:pPr lvl="0"/>
            <a:r>
              <a:rPr lang="en-GB" sz="2000" dirty="0"/>
              <a:t>The attachment of phosphate triggers the other proteins to become active and carry out tasks (specific to one of the phases of the cell cycle).</a:t>
            </a:r>
            <a:endParaRPr lang="en-US" sz="2000" dirty="0"/>
          </a:p>
        </p:txBody>
      </p:sp>
      <p:sp>
        <p:nvSpPr>
          <p:cNvPr id="13" name="Oval 12"/>
          <p:cNvSpPr/>
          <p:nvPr/>
        </p:nvSpPr>
        <p:spPr>
          <a:xfrm>
            <a:off x="244302" y="5487859"/>
            <a:ext cx="342900" cy="375622"/>
          </a:xfrm>
          <a:prstGeom prst="ellipse">
            <a:avLst/>
          </a:prstGeom>
          <a:solidFill>
            <a:schemeClr val="accent6">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t>4</a:t>
            </a:r>
          </a:p>
        </p:txBody>
      </p:sp>
      <p:sp>
        <p:nvSpPr>
          <p:cNvPr id="14" name="Oval 13"/>
          <p:cNvSpPr/>
          <p:nvPr/>
        </p:nvSpPr>
        <p:spPr>
          <a:xfrm>
            <a:off x="2569076" y="3700305"/>
            <a:ext cx="342900" cy="375622"/>
          </a:xfrm>
          <a:prstGeom prst="ellipse">
            <a:avLst/>
          </a:prstGeom>
          <a:solidFill>
            <a:schemeClr val="accent6">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t>3</a:t>
            </a:r>
          </a:p>
        </p:txBody>
      </p:sp>
      <p:sp>
        <p:nvSpPr>
          <p:cNvPr id="15" name="Oval 14"/>
          <p:cNvSpPr/>
          <p:nvPr/>
        </p:nvSpPr>
        <p:spPr>
          <a:xfrm>
            <a:off x="4852732" y="2085045"/>
            <a:ext cx="342900" cy="375622"/>
          </a:xfrm>
          <a:prstGeom prst="ellipse">
            <a:avLst/>
          </a:prstGeom>
          <a:solidFill>
            <a:schemeClr val="accent6">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t>2</a:t>
            </a:r>
          </a:p>
        </p:txBody>
      </p:sp>
      <p:sp>
        <p:nvSpPr>
          <p:cNvPr id="16" name="Oval 15"/>
          <p:cNvSpPr/>
          <p:nvPr/>
        </p:nvSpPr>
        <p:spPr>
          <a:xfrm>
            <a:off x="83886" y="1657269"/>
            <a:ext cx="342900" cy="375622"/>
          </a:xfrm>
          <a:prstGeom prst="ellipse">
            <a:avLst/>
          </a:prstGeom>
          <a:solidFill>
            <a:schemeClr val="accent6">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t>1</a:t>
            </a:r>
          </a:p>
        </p:txBody>
      </p:sp>
    </p:spTree>
    <p:extLst>
      <p:ext uri="{BB962C8B-B14F-4D97-AF65-F5344CB8AC3E}">
        <p14:creationId xmlns:p14="http://schemas.microsoft.com/office/powerpoint/2010/main" val="63442163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0" y="4762"/>
            <a:ext cx="9144000" cy="464633"/>
          </a:xfrm>
        </p:spPr>
        <p:txBody>
          <a:bodyPr>
            <a:noAutofit/>
          </a:bodyPr>
          <a:lstStyle/>
          <a:p>
            <a:pPr fontAlgn="ctr"/>
            <a:r>
              <a:rPr lang="en-US" sz="1800" dirty="0">
                <a:latin typeface="Arial"/>
                <a:cs typeface="Arial"/>
              </a:rPr>
              <a:t>1.6.U5 </a:t>
            </a:r>
            <a:r>
              <a:rPr lang="en-US" sz="1800" dirty="0" err="1">
                <a:latin typeface="Arial"/>
                <a:cs typeface="Arial"/>
              </a:rPr>
              <a:t>Cyclins</a:t>
            </a:r>
            <a:r>
              <a:rPr lang="en-US" sz="1800" dirty="0">
                <a:latin typeface="Arial"/>
                <a:cs typeface="Arial"/>
              </a:rPr>
              <a:t> are involved in the control of the cell cycle</a:t>
            </a:r>
            <a:r>
              <a:rPr lang="en-US" sz="1800" dirty="0" smtClean="0">
                <a:latin typeface="Arial"/>
                <a:cs typeface="Arial"/>
              </a:rPr>
              <a:t>.</a:t>
            </a:r>
            <a:endParaRPr lang="en-US" sz="1800" dirty="0">
              <a:solidFill>
                <a:srgbClr val="000000"/>
              </a:solidFill>
              <a:latin typeface="Arial"/>
              <a:cs typeface="Arial"/>
            </a:endParaRPr>
          </a:p>
        </p:txBody>
      </p:sp>
      <p:sp>
        <p:nvSpPr>
          <p:cNvPr id="9" name="Rectangle 8"/>
          <p:cNvSpPr/>
          <p:nvPr/>
        </p:nvSpPr>
        <p:spPr>
          <a:xfrm>
            <a:off x="1002632" y="6611779"/>
            <a:ext cx="8141368" cy="246221"/>
          </a:xfrm>
          <a:prstGeom prst="rect">
            <a:avLst/>
          </a:prstGeom>
        </p:spPr>
        <p:txBody>
          <a:bodyPr wrap="square">
            <a:spAutoFit/>
          </a:bodyPr>
          <a:lstStyle/>
          <a:p>
            <a:pPr algn="r"/>
            <a:r>
              <a:rPr lang="en-US" sz="1000" dirty="0">
                <a:hlinkClick r:id="rId3"/>
              </a:rPr>
              <a:t>http://</a:t>
            </a:r>
            <a:r>
              <a:rPr lang="en-US" sz="1000" dirty="0" err="1">
                <a:hlinkClick r:id="rId3"/>
              </a:rPr>
              <a:t>upload.wikimedia.org</a:t>
            </a:r>
            <a:r>
              <a:rPr lang="en-US" sz="1000" dirty="0">
                <a:hlinkClick r:id="rId3"/>
              </a:rPr>
              <a:t>/</a:t>
            </a:r>
            <a:r>
              <a:rPr lang="en-US" sz="1000" dirty="0" err="1">
                <a:hlinkClick r:id="rId3"/>
              </a:rPr>
              <a:t>wikipedia</a:t>
            </a:r>
            <a:r>
              <a:rPr lang="en-US" sz="1000" dirty="0">
                <a:hlinkClick r:id="rId3"/>
              </a:rPr>
              <a:t>/commons/thumb/9/99/Protein_CCNE1_PDB_1w98.png/800px-Protein_CCNE1_PDB_1w98.png</a:t>
            </a:r>
            <a:endParaRPr lang="en-US" sz="1000" dirty="0"/>
          </a:p>
        </p:txBody>
      </p:sp>
      <p:grpSp>
        <p:nvGrpSpPr>
          <p:cNvPr id="44" name="Group 43"/>
          <p:cNvGrpSpPr/>
          <p:nvPr/>
        </p:nvGrpSpPr>
        <p:grpSpPr>
          <a:xfrm>
            <a:off x="0" y="1703173"/>
            <a:ext cx="9144000" cy="4924727"/>
            <a:chOff x="0" y="1422445"/>
            <a:chExt cx="9144000" cy="4924727"/>
          </a:xfrm>
        </p:grpSpPr>
        <p:pic>
          <p:nvPicPr>
            <p:cNvPr id="2" name="Picture 1"/>
            <p:cNvPicPr>
              <a:picLocks noChangeAspect="1"/>
            </p:cNvPicPr>
            <p:nvPr/>
          </p:nvPicPr>
          <p:blipFill>
            <a:blip r:embed="rId4"/>
            <a:stretch>
              <a:fillRect/>
            </a:stretch>
          </p:blipFill>
          <p:spPr>
            <a:xfrm>
              <a:off x="0" y="2232372"/>
              <a:ext cx="9144000" cy="4114800"/>
            </a:xfrm>
            <a:prstGeom prst="rect">
              <a:avLst/>
            </a:prstGeom>
          </p:spPr>
        </p:pic>
        <p:sp>
          <p:nvSpPr>
            <p:cNvPr id="4" name="Rectangle 3"/>
            <p:cNvSpPr/>
            <p:nvPr/>
          </p:nvSpPr>
          <p:spPr>
            <a:xfrm>
              <a:off x="868947" y="2220279"/>
              <a:ext cx="1657685" cy="1077218"/>
            </a:xfrm>
            <a:prstGeom prst="rect">
              <a:avLst/>
            </a:prstGeom>
            <a:solidFill>
              <a:srgbClr val="FFFFFF"/>
            </a:solidFill>
            <a:ln>
              <a:solidFill>
                <a:srgbClr val="C20004"/>
              </a:solidFill>
            </a:ln>
          </p:spPr>
          <p:txBody>
            <a:bodyPr wrap="square">
              <a:spAutoFit/>
            </a:bodyPr>
            <a:lstStyle/>
            <a:p>
              <a:r>
                <a:rPr lang="en-GB" sz="1600" i="1" dirty="0" smtClean="0"/>
                <a:t>Triggers </a:t>
              </a:r>
              <a:r>
                <a:rPr lang="en-GB" sz="1600" i="1" dirty="0"/>
                <a:t>cells to move from G0 to G1 and from G1 into S phase. </a:t>
              </a:r>
              <a:endParaRPr lang="en-US" sz="1600" i="1" dirty="0"/>
            </a:p>
          </p:txBody>
        </p:sp>
        <p:sp>
          <p:nvSpPr>
            <p:cNvPr id="5" name="Rectangle 4"/>
            <p:cNvSpPr/>
            <p:nvPr/>
          </p:nvSpPr>
          <p:spPr>
            <a:xfrm>
              <a:off x="2860842" y="1422445"/>
              <a:ext cx="1604211" cy="1077218"/>
            </a:xfrm>
            <a:prstGeom prst="rect">
              <a:avLst/>
            </a:prstGeom>
            <a:solidFill>
              <a:srgbClr val="FFFFFF"/>
            </a:solidFill>
            <a:ln>
              <a:solidFill>
                <a:srgbClr val="008000"/>
              </a:solidFill>
            </a:ln>
          </p:spPr>
          <p:txBody>
            <a:bodyPr wrap="square">
              <a:spAutoFit/>
            </a:bodyPr>
            <a:lstStyle/>
            <a:p>
              <a:pPr lvl="0"/>
              <a:r>
                <a:rPr lang="en-GB" sz="1600" i="1" dirty="0"/>
                <a:t>prepares the cell for DNA replication in S phase.</a:t>
              </a:r>
            </a:p>
          </p:txBody>
        </p:sp>
        <p:sp>
          <p:nvSpPr>
            <p:cNvPr id="18" name="Rectangle 17"/>
            <p:cNvSpPr/>
            <p:nvPr/>
          </p:nvSpPr>
          <p:spPr>
            <a:xfrm>
              <a:off x="4919579" y="1422445"/>
              <a:ext cx="1724526" cy="1077218"/>
            </a:xfrm>
            <a:prstGeom prst="rect">
              <a:avLst/>
            </a:prstGeom>
            <a:solidFill>
              <a:srgbClr val="FFFFFF"/>
            </a:solidFill>
            <a:ln>
              <a:solidFill>
                <a:schemeClr val="tx2">
                  <a:lumMod val="60000"/>
                  <a:lumOff val="40000"/>
                </a:schemeClr>
              </a:solidFill>
            </a:ln>
          </p:spPr>
          <p:txBody>
            <a:bodyPr wrap="square">
              <a:spAutoFit/>
            </a:bodyPr>
            <a:lstStyle/>
            <a:p>
              <a:r>
                <a:rPr lang="en-GB" sz="1600" i="1" dirty="0"/>
                <a:t>activates DNA replication inside the nucleus in S phase. </a:t>
              </a:r>
              <a:endParaRPr lang="en-US" sz="1600" i="1" dirty="0"/>
            </a:p>
          </p:txBody>
        </p:sp>
        <p:sp>
          <p:nvSpPr>
            <p:cNvPr id="19" name="Rectangle 18"/>
            <p:cNvSpPr/>
            <p:nvPr/>
          </p:nvSpPr>
          <p:spPr>
            <a:xfrm>
              <a:off x="6888630" y="1518455"/>
              <a:ext cx="2139753" cy="1323439"/>
            </a:xfrm>
            <a:prstGeom prst="rect">
              <a:avLst/>
            </a:prstGeom>
            <a:solidFill>
              <a:srgbClr val="FFFFFF"/>
            </a:solidFill>
            <a:ln>
              <a:solidFill>
                <a:schemeClr val="accent6">
                  <a:lumMod val="75000"/>
                </a:schemeClr>
              </a:solidFill>
            </a:ln>
          </p:spPr>
          <p:txBody>
            <a:bodyPr wrap="square">
              <a:spAutoFit/>
            </a:bodyPr>
            <a:lstStyle/>
            <a:p>
              <a:pPr lvl="0"/>
              <a:r>
                <a:rPr lang="en-GB" sz="1600" i="1" dirty="0"/>
                <a:t>promotes the assembly of the mitotic spindle and other tasks in the cytoplasm to prepare for mitosis.</a:t>
              </a:r>
              <a:endParaRPr lang="en-US" sz="1600" i="1" dirty="0"/>
            </a:p>
          </p:txBody>
        </p:sp>
        <p:cxnSp>
          <p:nvCxnSpPr>
            <p:cNvPr id="20" name="Straight Connector 19"/>
            <p:cNvCxnSpPr>
              <a:stCxn id="4" idx="2"/>
            </p:cNvCxnSpPr>
            <p:nvPr/>
          </p:nvCxnSpPr>
          <p:spPr>
            <a:xfrm>
              <a:off x="1697790" y="3297497"/>
              <a:ext cx="0" cy="753135"/>
            </a:xfrm>
            <a:prstGeom prst="line">
              <a:avLst/>
            </a:prstGeom>
            <a:ln w="19050" cmpd="sng">
              <a:solidFill>
                <a:srgbClr val="C20004"/>
              </a:solidFill>
            </a:ln>
            <a:effectLst/>
          </p:spPr>
          <p:style>
            <a:lnRef idx="2">
              <a:schemeClr val="accent1"/>
            </a:lnRef>
            <a:fillRef idx="0">
              <a:schemeClr val="accent1"/>
            </a:fillRef>
            <a:effectRef idx="1">
              <a:schemeClr val="accent1"/>
            </a:effectRef>
            <a:fontRef idx="minor">
              <a:schemeClr val="tx1"/>
            </a:fontRef>
          </p:style>
        </p:cxnSp>
        <p:cxnSp>
          <p:nvCxnSpPr>
            <p:cNvPr id="23" name="Straight Connector 22"/>
            <p:cNvCxnSpPr>
              <a:stCxn id="5" idx="2"/>
            </p:cNvCxnSpPr>
            <p:nvPr/>
          </p:nvCxnSpPr>
          <p:spPr>
            <a:xfrm>
              <a:off x="3662948" y="2499663"/>
              <a:ext cx="0" cy="575074"/>
            </a:xfrm>
            <a:prstGeom prst="line">
              <a:avLst/>
            </a:prstGeom>
            <a:ln w="19050" cmpd="sng">
              <a:solidFill>
                <a:srgbClr val="008000"/>
              </a:solidFill>
            </a:ln>
            <a:effectLst/>
          </p:spPr>
          <p:style>
            <a:lnRef idx="2">
              <a:schemeClr val="accent1"/>
            </a:lnRef>
            <a:fillRef idx="0">
              <a:schemeClr val="accent1"/>
            </a:fillRef>
            <a:effectRef idx="1">
              <a:schemeClr val="accent1"/>
            </a:effectRef>
            <a:fontRef idx="minor">
              <a:schemeClr val="tx1"/>
            </a:fontRef>
          </p:style>
        </p:cxnSp>
        <p:cxnSp>
          <p:nvCxnSpPr>
            <p:cNvPr id="27" name="Straight Connector 26"/>
            <p:cNvCxnSpPr>
              <a:stCxn id="18" idx="2"/>
            </p:cNvCxnSpPr>
            <p:nvPr/>
          </p:nvCxnSpPr>
          <p:spPr>
            <a:xfrm>
              <a:off x="5781842" y="2499663"/>
              <a:ext cx="340895" cy="575074"/>
            </a:xfrm>
            <a:prstGeom prst="line">
              <a:avLst/>
            </a:prstGeom>
            <a:ln w="19050" cmpd="sng">
              <a:solidFill>
                <a:srgbClr val="558ED5"/>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a:stCxn id="19" idx="2"/>
            </p:cNvCxnSpPr>
            <p:nvPr/>
          </p:nvCxnSpPr>
          <p:spPr>
            <a:xfrm flipH="1">
              <a:off x="7740316" y="2841894"/>
              <a:ext cx="218191" cy="396000"/>
            </a:xfrm>
            <a:prstGeom prst="line">
              <a:avLst/>
            </a:prstGeom>
            <a:ln w="19050" cmpd="sng">
              <a:solidFill>
                <a:schemeClr val="accent6">
                  <a:lumMod val="75000"/>
                </a:schemeClr>
              </a:solidFill>
            </a:ln>
            <a:effectLst/>
          </p:spPr>
          <p:style>
            <a:lnRef idx="2">
              <a:schemeClr val="accent1"/>
            </a:lnRef>
            <a:fillRef idx="0">
              <a:schemeClr val="accent1"/>
            </a:fillRef>
            <a:effectRef idx="1">
              <a:schemeClr val="accent1"/>
            </a:effectRef>
            <a:fontRef idx="minor">
              <a:schemeClr val="tx1"/>
            </a:fontRef>
          </p:style>
        </p:cxnSp>
      </p:grpSp>
      <p:sp>
        <p:nvSpPr>
          <p:cNvPr id="43" name="Rectangle 42"/>
          <p:cNvSpPr/>
          <p:nvPr/>
        </p:nvSpPr>
        <p:spPr>
          <a:xfrm>
            <a:off x="173788" y="560080"/>
            <a:ext cx="8673349" cy="830997"/>
          </a:xfrm>
          <a:prstGeom prst="rect">
            <a:avLst/>
          </a:prstGeom>
          <a:solidFill>
            <a:srgbClr val="FFFFFF">
              <a:alpha val="80000"/>
            </a:srgbClr>
          </a:solidFill>
        </p:spPr>
        <p:txBody>
          <a:bodyPr wrap="square">
            <a:spAutoFit/>
          </a:bodyPr>
          <a:lstStyle/>
          <a:p>
            <a:pPr algn="ctr"/>
            <a:r>
              <a:rPr lang="en-GB" sz="2400" dirty="0" smtClean="0"/>
              <a:t>Progression through parts of the cell cycle are affected in various ways by </a:t>
            </a:r>
            <a:r>
              <a:rPr lang="en-GB" sz="2400" b="1" dirty="0" smtClean="0"/>
              <a:t>specific </a:t>
            </a:r>
            <a:r>
              <a:rPr lang="en-GB" sz="2400" b="1" dirty="0" err="1" smtClean="0"/>
              <a:t>cyclins</a:t>
            </a:r>
            <a:endParaRPr lang="en-US" sz="2400" b="1" dirty="0"/>
          </a:p>
        </p:txBody>
      </p:sp>
    </p:spTree>
    <p:extLst>
      <p:ext uri="{BB962C8B-B14F-4D97-AF65-F5344CB8AC3E}">
        <p14:creationId xmlns:p14="http://schemas.microsoft.com/office/powerpoint/2010/main" val="211837740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0" y="4762"/>
            <a:ext cx="9144000" cy="657913"/>
          </a:xfrm>
        </p:spPr>
        <p:txBody>
          <a:bodyPr>
            <a:noAutofit/>
          </a:bodyPr>
          <a:lstStyle/>
          <a:p>
            <a:pPr fontAlgn="ctr"/>
            <a:r>
              <a:rPr lang="en-US" sz="1800" dirty="0">
                <a:latin typeface="Arial"/>
                <a:cs typeface="Arial"/>
              </a:rPr>
              <a:t>1.6.</a:t>
            </a:r>
            <a:r>
              <a:rPr lang="en-US" sz="1800" dirty="0" smtClean="0">
                <a:latin typeface="Arial"/>
                <a:cs typeface="Arial"/>
              </a:rPr>
              <a:t>U6 Mutagens</a:t>
            </a:r>
            <a:r>
              <a:rPr lang="en-US" sz="1800" dirty="0">
                <a:latin typeface="Arial"/>
                <a:cs typeface="Arial"/>
              </a:rPr>
              <a:t>, oncogenes and metastasis are involved in the development of primary and secondary </a:t>
            </a:r>
            <a:r>
              <a:rPr lang="en-US" sz="1800" dirty="0" err="1">
                <a:latin typeface="Arial"/>
                <a:cs typeface="Arial"/>
              </a:rPr>
              <a:t>tumours</a:t>
            </a:r>
            <a:r>
              <a:rPr lang="en-US" sz="1800" dirty="0">
                <a:latin typeface="Arial"/>
                <a:cs typeface="Arial"/>
              </a:rPr>
              <a:t>.</a:t>
            </a:r>
            <a:endParaRPr lang="en-US" sz="1800" dirty="0">
              <a:solidFill>
                <a:srgbClr val="000000"/>
              </a:solidFill>
              <a:latin typeface="Arial"/>
              <a:cs typeface="Arial"/>
            </a:endParaRPr>
          </a:p>
        </p:txBody>
      </p:sp>
      <p:sp>
        <p:nvSpPr>
          <p:cNvPr id="3" name="Rectangle 2"/>
          <p:cNvSpPr/>
          <p:nvPr/>
        </p:nvSpPr>
        <p:spPr>
          <a:xfrm>
            <a:off x="96633" y="689386"/>
            <a:ext cx="8420970" cy="1754327"/>
          </a:xfrm>
          <a:prstGeom prst="rect">
            <a:avLst/>
          </a:prstGeom>
        </p:spPr>
        <p:txBody>
          <a:bodyPr wrap="square">
            <a:spAutoFit/>
          </a:bodyPr>
          <a:lstStyle/>
          <a:p>
            <a:r>
              <a:rPr lang="en-GB" b="1" dirty="0"/>
              <a:t>Tumours</a:t>
            </a:r>
            <a:r>
              <a:rPr lang="en-GB" dirty="0"/>
              <a:t> are abnormal growth of tissue that develop at any stage of life in any part of the </a:t>
            </a:r>
            <a:r>
              <a:rPr lang="en-GB" dirty="0" smtClean="0"/>
              <a:t>body. A </a:t>
            </a:r>
            <a:r>
              <a:rPr lang="en-GB" b="1" dirty="0" smtClean="0"/>
              <a:t>cancer</a:t>
            </a:r>
            <a:r>
              <a:rPr lang="en-GB" dirty="0" smtClean="0"/>
              <a:t> is a malignant  tumour and is named after the part of the body where the cancer (</a:t>
            </a:r>
            <a:r>
              <a:rPr lang="en-GB" dirty="0"/>
              <a:t>primary </a:t>
            </a:r>
            <a:r>
              <a:rPr lang="en-GB" dirty="0" smtClean="0"/>
              <a:t>tumour) first develops. </a:t>
            </a:r>
            <a:r>
              <a:rPr lang="en-GB" dirty="0"/>
              <a:t>Use the links </a:t>
            </a:r>
            <a:r>
              <a:rPr lang="en-GB" dirty="0" smtClean="0"/>
              <a:t>to find out:</a:t>
            </a:r>
          </a:p>
          <a:p>
            <a:pPr marL="285750" indent="-285750">
              <a:buFont typeface="Arial"/>
              <a:buChar char="•"/>
            </a:pPr>
            <a:r>
              <a:rPr lang="en-GB" dirty="0" smtClean="0"/>
              <a:t>most common types of cancer</a:t>
            </a:r>
          </a:p>
          <a:p>
            <a:pPr marL="285750" indent="-285750">
              <a:buFont typeface="Arial"/>
              <a:buChar char="•"/>
            </a:pPr>
            <a:r>
              <a:rPr lang="en-GB" dirty="0" smtClean="0"/>
              <a:t>what causes cancer and associated risk factors</a:t>
            </a:r>
          </a:p>
          <a:p>
            <a:pPr marL="285750" indent="-285750">
              <a:buFont typeface="Arial"/>
              <a:buChar char="•"/>
            </a:pPr>
            <a:r>
              <a:rPr lang="en-GB" dirty="0" smtClean="0"/>
              <a:t>how cancer can be treated</a:t>
            </a:r>
          </a:p>
        </p:txBody>
      </p:sp>
      <p:sp>
        <p:nvSpPr>
          <p:cNvPr id="2" name="Rectangle 1"/>
          <p:cNvSpPr/>
          <p:nvPr/>
        </p:nvSpPr>
        <p:spPr>
          <a:xfrm>
            <a:off x="5273458" y="4849151"/>
            <a:ext cx="3829127" cy="276999"/>
          </a:xfrm>
          <a:prstGeom prst="rect">
            <a:avLst/>
          </a:prstGeom>
        </p:spPr>
        <p:txBody>
          <a:bodyPr wrap="square">
            <a:spAutoFit/>
          </a:bodyPr>
          <a:lstStyle/>
          <a:p>
            <a:r>
              <a:rPr lang="en-US" sz="1200" dirty="0">
                <a:hlinkClick r:id="rId3"/>
              </a:rPr>
              <a:t>http://</a:t>
            </a:r>
            <a:r>
              <a:rPr lang="en-US" sz="1200" dirty="0" err="1">
                <a:hlinkClick r:id="rId3"/>
              </a:rPr>
              <a:t>www.e-learningforkids.org</a:t>
            </a:r>
            <a:r>
              <a:rPr lang="en-US" sz="1200" dirty="0">
                <a:hlinkClick r:id="rId3"/>
              </a:rPr>
              <a:t>/health/lesson/cancer/</a:t>
            </a:r>
            <a:endParaRPr lang="en-US" sz="1200" dirty="0"/>
          </a:p>
        </p:txBody>
      </p:sp>
      <p:pic>
        <p:nvPicPr>
          <p:cNvPr id="4" name="Picture 3" descr="Screen Shot 2014-09-06 at 19.08.01.png">
            <a:hlinkClick r:id="rId3"/>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397705" y="2195097"/>
            <a:ext cx="3534046" cy="2654054"/>
          </a:xfrm>
          <a:prstGeom prst="rect">
            <a:avLst/>
          </a:prstGeom>
        </p:spPr>
      </p:pic>
      <p:pic>
        <p:nvPicPr>
          <p:cNvPr id="5" name="Picture 4">
            <a:hlinkClick r:id="rId5"/>
          </p:cNvPr>
          <p:cNvPicPr>
            <a:picLocks noChangeAspect="1"/>
          </p:cNvPicPr>
          <p:nvPr/>
        </p:nvPicPr>
        <p:blipFill>
          <a:blip r:embed="rId6"/>
          <a:stretch>
            <a:fillRect/>
          </a:stretch>
        </p:blipFill>
        <p:spPr>
          <a:xfrm>
            <a:off x="4521745" y="5261382"/>
            <a:ext cx="4470400" cy="1041400"/>
          </a:xfrm>
          <a:prstGeom prst="rect">
            <a:avLst/>
          </a:prstGeom>
        </p:spPr>
      </p:pic>
      <p:sp>
        <p:nvSpPr>
          <p:cNvPr id="8" name="Rectangle 7"/>
          <p:cNvSpPr/>
          <p:nvPr/>
        </p:nvSpPr>
        <p:spPr>
          <a:xfrm>
            <a:off x="4563160" y="6302782"/>
            <a:ext cx="4428985" cy="276999"/>
          </a:xfrm>
          <a:prstGeom prst="rect">
            <a:avLst/>
          </a:prstGeom>
        </p:spPr>
        <p:txBody>
          <a:bodyPr wrap="square">
            <a:spAutoFit/>
          </a:bodyPr>
          <a:lstStyle/>
          <a:p>
            <a:r>
              <a:rPr lang="en-US" sz="1200" dirty="0">
                <a:hlinkClick r:id="rId5"/>
              </a:rPr>
              <a:t>http://www.cancer.gov/</a:t>
            </a:r>
            <a:r>
              <a:rPr lang="en-US" sz="1200" dirty="0" smtClean="0">
                <a:hlinkClick r:id="rId5"/>
              </a:rPr>
              <a:t>cancertopics</a:t>
            </a:r>
            <a:r>
              <a:rPr lang="en-US" sz="1200" dirty="0">
                <a:hlinkClick r:id="rId5"/>
              </a:rPr>
              <a:t>/types/commoncancers</a:t>
            </a:r>
            <a:endParaRPr lang="en-US" sz="1200" dirty="0"/>
          </a:p>
        </p:txBody>
      </p:sp>
      <p:pic>
        <p:nvPicPr>
          <p:cNvPr id="11" name="Picture 10" descr="Screen Shot 2014-09-06 at 20.25.49.png">
            <a:hlinkClick r:id="rId7"/>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62294" y="2501784"/>
            <a:ext cx="3866130" cy="2352248"/>
          </a:xfrm>
          <a:prstGeom prst="rect">
            <a:avLst/>
          </a:prstGeom>
        </p:spPr>
      </p:pic>
      <p:sp>
        <p:nvSpPr>
          <p:cNvPr id="12" name="Rectangle 11"/>
          <p:cNvSpPr/>
          <p:nvPr/>
        </p:nvSpPr>
        <p:spPr>
          <a:xfrm>
            <a:off x="262294" y="4834643"/>
            <a:ext cx="2065214" cy="276999"/>
          </a:xfrm>
          <a:prstGeom prst="rect">
            <a:avLst/>
          </a:prstGeom>
        </p:spPr>
        <p:txBody>
          <a:bodyPr wrap="none">
            <a:spAutoFit/>
          </a:bodyPr>
          <a:lstStyle/>
          <a:p>
            <a:r>
              <a:rPr lang="en-US" sz="1200" dirty="0">
                <a:hlinkClick r:id="rId7"/>
              </a:rPr>
              <a:t>http://</a:t>
            </a:r>
            <a:r>
              <a:rPr lang="en-US" sz="1200" dirty="0" err="1">
                <a:hlinkClick r:id="rId7"/>
              </a:rPr>
              <a:t>youtu.be</a:t>
            </a:r>
            <a:r>
              <a:rPr lang="en-US" sz="1200" dirty="0">
                <a:hlinkClick r:id="rId7"/>
              </a:rPr>
              <a:t>/8BJ8_5Gyhg8</a:t>
            </a:r>
            <a:endParaRPr lang="en-US" sz="1200" dirty="0"/>
          </a:p>
        </p:txBody>
      </p:sp>
      <p:sp>
        <p:nvSpPr>
          <p:cNvPr id="15" name="Rectangle 14"/>
          <p:cNvSpPr/>
          <p:nvPr/>
        </p:nvSpPr>
        <p:spPr>
          <a:xfrm>
            <a:off x="220878" y="5203899"/>
            <a:ext cx="4003411" cy="1381438"/>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p:nvSpPr>
        <p:spPr>
          <a:xfrm>
            <a:off x="220879" y="5981743"/>
            <a:ext cx="3866130" cy="461665"/>
          </a:xfrm>
          <a:prstGeom prst="rect">
            <a:avLst/>
          </a:prstGeom>
        </p:spPr>
        <p:txBody>
          <a:bodyPr wrap="square">
            <a:spAutoFit/>
          </a:bodyPr>
          <a:lstStyle/>
          <a:p>
            <a:r>
              <a:rPr lang="en-US" sz="1200" dirty="0">
                <a:hlinkClick r:id="rId9"/>
              </a:rPr>
              <a:t>http://</a:t>
            </a:r>
            <a:r>
              <a:rPr lang="en-US" sz="1200" dirty="0" err="1">
                <a:hlinkClick r:id="rId9"/>
              </a:rPr>
              <a:t>www.cancerresearchuk.org</a:t>
            </a:r>
            <a:r>
              <a:rPr lang="en-US" sz="1200" dirty="0">
                <a:hlinkClick r:id="rId9"/>
              </a:rPr>
              <a:t>/cancer-info/</a:t>
            </a:r>
            <a:r>
              <a:rPr lang="en-US" sz="1200" dirty="0" err="1">
                <a:hlinkClick r:id="rId9"/>
              </a:rPr>
              <a:t>cancerandresearch</a:t>
            </a:r>
            <a:r>
              <a:rPr lang="en-US" sz="1200" dirty="0">
                <a:hlinkClick r:id="rId9"/>
              </a:rPr>
              <a:t>/all-about-cancer/what-is-cancer/</a:t>
            </a:r>
            <a:endParaRPr lang="en-US" sz="1200" dirty="0"/>
          </a:p>
        </p:txBody>
      </p:sp>
      <p:pic>
        <p:nvPicPr>
          <p:cNvPr id="13" name="Picture 12">
            <a:hlinkClick r:id="rId9"/>
          </p:cNvPr>
          <p:cNvPicPr>
            <a:picLocks noChangeAspect="1"/>
          </p:cNvPicPr>
          <p:nvPr/>
        </p:nvPicPr>
        <p:blipFill>
          <a:blip r:embed="rId10"/>
          <a:stretch>
            <a:fillRect/>
          </a:stretch>
        </p:blipFill>
        <p:spPr>
          <a:xfrm>
            <a:off x="229529" y="5323459"/>
            <a:ext cx="1670388" cy="645377"/>
          </a:xfrm>
          <a:prstGeom prst="rect">
            <a:avLst/>
          </a:prstGeom>
        </p:spPr>
      </p:pic>
      <p:sp>
        <p:nvSpPr>
          <p:cNvPr id="14" name="Rectangle 13">
            <a:hlinkClick r:id="rId9"/>
          </p:cNvPr>
          <p:cNvSpPr/>
          <p:nvPr/>
        </p:nvSpPr>
        <p:spPr>
          <a:xfrm>
            <a:off x="1996552" y="5282526"/>
            <a:ext cx="1647935" cy="646331"/>
          </a:xfrm>
          <a:prstGeom prst="rect">
            <a:avLst/>
          </a:prstGeom>
        </p:spPr>
        <p:txBody>
          <a:bodyPr wrap="square">
            <a:spAutoFit/>
          </a:bodyPr>
          <a:lstStyle/>
          <a:p>
            <a:r>
              <a:rPr lang="en-US" b="1" dirty="0">
                <a:solidFill>
                  <a:srgbClr val="660099"/>
                </a:solidFill>
              </a:rPr>
              <a:t>What causes cancer?</a:t>
            </a:r>
          </a:p>
        </p:txBody>
      </p:sp>
    </p:spTree>
    <p:extLst>
      <p:ext uri="{BB962C8B-B14F-4D97-AF65-F5344CB8AC3E}">
        <p14:creationId xmlns:p14="http://schemas.microsoft.com/office/powerpoint/2010/main" val="75909984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0D4A73"/>
        </a:solidFill>
        <a:effectLst/>
      </p:bgPr>
    </p:bg>
    <p:spTree>
      <p:nvGrpSpPr>
        <p:cNvPr id="1" name=""/>
        <p:cNvGrpSpPr/>
        <p:nvPr/>
      </p:nvGrpSpPr>
      <p:grpSpPr>
        <a:xfrm>
          <a:off x="0" y="0"/>
          <a:ext cx="0" cy="0"/>
          <a:chOff x="0" y="0"/>
          <a:chExt cx="0" cy="0"/>
        </a:xfrm>
      </p:grpSpPr>
      <p:pic>
        <p:nvPicPr>
          <p:cNvPr id="10" name="Picture 9"/>
          <p:cNvPicPr>
            <a:picLocks noChangeAspect="1"/>
          </p:cNvPicPr>
          <p:nvPr/>
        </p:nvPicPr>
        <p:blipFill>
          <a:blip r:embed="rId3"/>
          <a:stretch>
            <a:fillRect/>
          </a:stretch>
        </p:blipFill>
        <p:spPr>
          <a:xfrm>
            <a:off x="3395996" y="1348648"/>
            <a:ext cx="5519525" cy="3677383"/>
          </a:xfrm>
          <a:prstGeom prst="rect">
            <a:avLst/>
          </a:prstGeom>
        </p:spPr>
      </p:pic>
      <p:sp>
        <p:nvSpPr>
          <p:cNvPr id="6" name="Title 1"/>
          <p:cNvSpPr>
            <a:spLocks noGrp="1"/>
          </p:cNvSpPr>
          <p:nvPr>
            <p:ph type="title"/>
          </p:nvPr>
        </p:nvSpPr>
        <p:spPr>
          <a:xfrm>
            <a:off x="0" y="4762"/>
            <a:ext cx="9144000" cy="657913"/>
          </a:xfrm>
        </p:spPr>
        <p:txBody>
          <a:bodyPr>
            <a:noAutofit/>
          </a:bodyPr>
          <a:lstStyle/>
          <a:p>
            <a:pPr fontAlgn="ctr"/>
            <a:r>
              <a:rPr lang="en-US" sz="1800" dirty="0">
                <a:latin typeface="Arial"/>
                <a:cs typeface="Arial"/>
              </a:rPr>
              <a:t>1.6.</a:t>
            </a:r>
            <a:r>
              <a:rPr lang="en-US" sz="1800" dirty="0" smtClean="0">
                <a:latin typeface="Arial"/>
                <a:cs typeface="Arial"/>
              </a:rPr>
              <a:t>U6 Mutagens</a:t>
            </a:r>
            <a:r>
              <a:rPr lang="en-US" sz="1800" dirty="0">
                <a:latin typeface="Arial"/>
                <a:cs typeface="Arial"/>
              </a:rPr>
              <a:t>, oncogenes and metastasis are involved in the development of primary and secondary </a:t>
            </a:r>
            <a:r>
              <a:rPr lang="en-US" sz="1800" dirty="0" err="1">
                <a:latin typeface="Arial"/>
                <a:cs typeface="Arial"/>
              </a:rPr>
              <a:t>tumours</a:t>
            </a:r>
            <a:r>
              <a:rPr lang="en-US" sz="1800" dirty="0">
                <a:latin typeface="Arial"/>
                <a:cs typeface="Arial"/>
              </a:rPr>
              <a:t>.</a:t>
            </a:r>
            <a:endParaRPr lang="en-US" sz="1800" dirty="0">
              <a:solidFill>
                <a:srgbClr val="000000"/>
              </a:solidFill>
              <a:latin typeface="Arial"/>
              <a:cs typeface="Arial"/>
            </a:endParaRPr>
          </a:p>
        </p:txBody>
      </p:sp>
      <p:sp>
        <p:nvSpPr>
          <p:cNvPr id="4" name="Rectangle 3"/>
          <p:cNvSpPr/>
          <p:nvPr/>
        </p:nvSpPr>
        <p:spPr>
          <a:xfrm>
            <a:off x="538386" y="1853036"/>
            <a:ext cx="3368389" cy="1938992"/>
          </a:xfrm>
          <a:prstGeom prst="rect">
            <a:avLst/>
          </a:prstGeom>
          <a:solidFill>
            <a:srgbClr val="FFFFFF">
              <a:alpha val="79000"/>
            </a:srgbClr>
          </a:solidFill>
        </p:spPr>
        <p:txBody>
          <a:bodyPr wrap="square">
            <a:spAutoFit/>
          </a:bodyPr>
          <a:lstStyle/>
          <a:p>
            <a:pPr lvl="0"/>
            <a:r>
              <a:rPr lang="en-GB" sz="2000" b="1" dirty="0"/>
              <a:t>Mutagens</a:t>
            </a:r>
            <a:r>
              <a:rPr lang="en-GB" sz="2000" dirty="0"/>
              <a:t> are agents that cause gene </a:t>
            </a:r>
            <a:r>
              <a:rPr lang="en-GB" sz="2000" dirty="0" smtClean="0"/>
              <a:t>mutations. Not </a:t>
            </a:r>
            <a:r>
              <a:rPr lang="en-GB" sz="2000" dirty="0"/>
              <a:t>all mutations result in cancers, but anything that causes a mutation has the potential to cause a cancer</a:t>
            </a:r>
            <a:r>
              <a:rPr lang="en-GB" sz="2000" dirty="0" smtClean="0"/>
              <a:t>.</a:t>
            </a:r>
            <a:r>
              <a:rPr lang="en-GB" sz="2000" dirty="0"/>
              <a:t> </a:t>
            </a:r>
            <a:endParaRPr lang="en-US" sz="2000" dirty="0"/>
          </a:p>
        </p:txBody>
      </p:sp>
      <p:sp>
        <p:nvSpPr>
          <p:cNvPr id="7" name="Rectangle 6"/>
          <p:cNvSpPr/>
          <p:nvPr/>
        </p:nvSpPr>
        <p:spPr>
          <a:xfrm>
            <a:off x="883510" y="4216045"/>
            <a:ext cx="4307121" cy="1938992"/>
          </a:xfrm>
          <a:prstGeom prst="rect">
            <a:avLst/>
          </a:prstGeom>
          <a:solidFill>
            <a:srgbClr val="FFFFFF">
              <a:alpha val="79000"/>
            </a:srgbClr>
          </a:solidFill>
        </p:spPr>
        <p:txBody>
          <a:bodyPr wrap="square">
            <a:spAutoFit/>
          </a:bodyPr>
          <a:lstStyle/>
          <a:p>
            <a:r>
              <a:rPr lang="en-GB" sz="2000" dirty="0" smtClean="0"/>
              <a:t>Mutagens can be:</a:t>
            </a:r>
          </a:p>
          <a:p>
            <a:pPr marL="285750" indent="-285750">
              <a:buFont typeface="Arial"/>
              <a:buChar char="•"/>
            </a:pPr>
            <a:r>
              <a:rPr lang="en-GB" sz="2000" dirty="0" smtClean="0"/>
              <a:t>chemicals </a:t>
            </a:r>
            <a:r>
              <a:rPr lang="en-GB" sz="2000" dirty="0"/>
              <a:t>that cause </a:t>
            </a:r>
            <a:r>
              <a:rPr lang="en-GB" sz="2000" dirty="0" smtClean="0"/>
              <a:t>mutations are referred to as </a:t>
            </a:r>
            <a:r>
              <a:rPr lang="en-GB" sz="2000" b="1" dirty="0" smtClean="0"/>
              <a:t>carcinogens</a:t>
            </a:r>
          </a:p>
          <a:p>
            <a:pPr marL="285750" indent="-285750">
              <a:buFont typeface="Arial"/>
              <a:buChar char="•"/>
            </a:pPr>
            <a:r>
              <a:rPr lang="en-GB" sz="2000" b="1" dirty="0"/>
              <a:t>high energy radiation </a:t>
            </a:r>
            <a:r>
              <a:rPr lang="en-GB" sz="2000" dirty="0"/>
              <a:t>such as X-</a:t>
            </a:r>
            <a:r>
              <a:rPr lang="en-GB" sz="2000" dirty="0" smtClean="0"/>
              <a:t>rays</a:t>
            </a:r>
          </a:p>
          <a:p>
            <a:pPr marL="285750" indent="-285750">
              <a:buFont typeface="Arial"/>
              <a:buChar char="•"/>
            </a:pPr>
            <a:r>
              <a:rPr lang="en-GB" sz="2000" b="1" dirty="0"/>
              <a:t>short-wave ultraviolet light</a:t>
            </a:r>
            <a:endParaRPr lang="en-US" sz="2000" b="1" dirty="0"/>
          </a:p>
          <a:p>
            <a:pPr marL="285750" indent="-285750">
              <a:buFont typeface="Arial"/>
              <a:buChar char="•"/>
            </a:pPr>
            <a:r>
              <a:rPr lang="en-US" sz="2000" dirty="0" smtClean="0"/>
              <a:t>S</a:t>
            </a:r>
            <a:r>
              <a:rPr lang="en-GB" sz="2000" dirty="0" err="1" smtClean="0"/>
              <a:t>ome</a:t>
            </a:r>
            <a:r>
              <a:rPr lang="en-GB" sz="2000" dirty="0" smtClean="0"/>
              <a:t> </a:t>
            </a:r>
            <a:r>
              <a:rPr lang="en-GB" sz="2000" b="1" dirty="0" smtClean="0"/>
              <a:t>viruses</a:t>
            </a:r>
          </a:p>
        </p:txBody>
      </p:sp>
      <p:sp>
        <p:nvSpPr>
          <p:cNvPr id="11" name="Rectangle 10"/>
          <p:cNvSpPr/>
          <p:nvPr/>
        </p:nvSpPr>
        <p:spPr>
          <a:xfrm>
            <a:off x="276096" y="781367"/>
            <a:ext cx="8614240" cy="707886"/>
          </a:xfrm>
          <a:prstGeom prst="rect">
            <a:avLst/>
          </a:prstGeom>
          <a:solidFill>
            <a:srgbClr val="FFFFFF">
              <a:alpha val="79000"/>
            </a:srgbClr>
          </a:solidFill>
        </p:spPr>
        <p:txBody>
          <a:bodyPr wrap="square">
            <a:spAutoFit/>
          </a:bodyPr>
          <a:lstStyle/>
          <a:p>
            <a:pPr lvl="0"/>
            <a:r>
              <a:rPr lang="en-GB" sz="2000" dirty="0"/>
              <a:t>A </a:t>
            </a:r>
            <a:r>
              <a:rPr lang="en-GB" sz="2000" b="1" dirty="0"/>
              <a:t>mutation</a:t>
            </a:r>
            <a:r>
              <a:rPr lang="en-GB" sz="2000" dirty="0"/>
              <a:t> is a change in an organisms genetic code. A mutation/change in the base sequence of a certain genes can result in cancer</a:t>
            </a:r>
            <a:r>
              <a:rPr lang="en-GB" sz="2000" dirty="0" smtClean="0"/>
              <a:t>.</a:t>
            </a:r>
            <a:endParaRPr lang="en-US" sz="2000" dirty="0"/>
          </a:p>
        </p:txBody>
      </p:sp>
      <p:sp>
        <p:nvSpPr>
          <p:cNvPr id="13" name="Rectangle 12"/>
          <p:cNvSpPr/>
          <p:nvPr/>
        </p:nvSpPr>
        <p:spPr>
          <a:xfrm>
            <a:off x="3279951" y="6581001"/>
            <a:ext cx="5864049" cy="276999"/>
          </a:xfrm>
          <a:prstGeom prst="rect">
            <a:avLst/>
          </a:prstGeom>
        </p:spPr>
        <p:txBody>
          <a:bodyPr wrap="square">
            <a:spAutoFit/>
          </a:bodyPr>
          <a:lstStyle/>
          <a:p>
            <a:pPr algn="r"/>
            <a:r>
              <a:rPr lang="en-US" sz="1200" dirty="0">
                <a:hlinkClick r:id="rId4"/>
              </a:rPr>
              <a:t>http://</a:t>
            </a:r>
            <a:r>
              <a:rPr lang="en-US" sz="1200" dirty="0" err="1">
                <a:hlinkClick r:id="rId4"/>
              </a:rPr>
              <a:t>en.wikipedia.org</a:t>
            </a:r>
            <a:r>
              <a:rPr lang="en-US" sz="1200" dirty="0">
                <a:hlinkClick r:id="rId4"/>
              </a:rPr>
              <a:t>/wiki/</a:t>
            </a:r>
            <a:r>
              <a:rPr lang="en-US" sz="1200" dirty="0" err="1">
                <a:hlinkClick r:id="rId4"/>
              </a:rPr>
              <a:t>Oncogene#mediaviewer</a:t>
            </a:r>
            <a:r>
              <a:rPr lang="en-US" sz="1200" dirty="0">
                <a:hlinkClick r:id="rId4"/>
              </a:rPr>
              <a:t>/</a:t>
            </a:r>
            <a:r>
              <a:rPr lang="en-US" sz="1200" dirty="0" err="1">
                <a:hlinkClick r:id="rId4"/>
              </a:rPr>
              <a:t>File:Oncogenes_illustration.jpg</a:t>
            </a:r>
            <a:endParaRPr lang="en-US" sz="1200" dirty="0"/>
          </a:p>
        </p:txBody>
      </p:sp>
    </p:spTree>
    <p:extLst>
      <p:ext uri="{BB962C8B-B14F-4D97-AF65-F5344CB8AC3E}">
        <p14:creationId xmlns:p14="http://schemas.microsoft.com/office/powerpoint/2010/main" val="88270101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0D4A73"/>
        </a:solidFill>
        <a:effectLst/>
      </p:bgPr>
    </p:bg>
    <p:spTree>
      <p:nvGrpSpPr>
        <p:cNvPr id="1" name=""/>
        <p:cNvGrpSpPr/>
        <p:nvPr/>
      </p:nvGrpSpPr>
      <p:grpSpPr>
        <a:xfrm>
          <a:off x="0" y="0"/>
          <a:ext cx="0" cy="0"/>
          <a:chOff x="0" y="0"/>
          <a:chExt cx="0" cy="0"/>
        </a:xfrm>
      </p:grpSpPr>
      <p:sp>
        <p:nvSpPr>
          <p:cNvPr id="6" name="Title 1"/>
          <p:cNvSpPr>
            <a:spLocks noGrp="1"/>
          </p:cNvSpPr>
          <p:nvPr>
            <p:ph type="title"/>
          </p:nvPr>
        </p:nvSpPr>
        <p:spPr>
          <a:xfrm>
            <a:off x="0" y="4762"/>
            <a:ext cx="9144000" cy="657913"/>
          </a:xfrm>
        </p:spPr>
        <p:txBody>
          <a:bodyPr>
            <a:noAutofit/>
          </a:bodyPr>
          <a:lstStyle/>
          <a:p>
            <a:pPr fontAlgn="ctr"/>
            <a:r>
              <a:rPr lang="en-US" sz="1800" dirty="0">
                <a:latin typeface="Arial"/>
                <a:cs typeface="Arial"/>
              </a:rPr>
              <a:t>1.6.</a:t>
            </a:r>
            <a:r>
              <a:rPr lang="en-US" sz="1800" dirty="0" smtClean="0">
                <a:latin typeface="Arial"/>
                <a:cs typeface="Arial"/>
              </a:rPr>
              <a:t>U6 Mutagens</a:t>
            </a:r>
            <a:r>
              <a:rPr lang="en-US" sz="1800" dirty="0">
                <a:latin typeface="Arial"/>
                <a:cs typeface="Arial"/>
              </a:rPr>
              <a:t>, oncogenes and metastasis are involved in the development of primary and secondary </a:t>
            </a:r>
            <a:r>
              <a:rPr lang="en-US" sz="1800" dirty="0" err="1">
                <a:latin typeface="Arial"/>
                <a:cs typeface="Arial"/>
              </a:rPr>
              <a:t>tumours</a:t>
            </a:r>
            <a:r>
              <a:rPr lang="en-US" sz="1800" dirty="0">
                <a:latin typeface="Arial"/>
                <a:cs typeface="Arial"/>
              </a:rPr>
              <a:t>.</a:t>
            </a:r>
            <a:endParaRPr lang="en-US" sz="1800" dirty="0">
              <a:solidFill>
                <a:srgbClr val="000000"/>
              </a:solidFill>
              <a:latin typeface="Arial"/>
              <a:cs typeface="Arial"/>
            </a:endParaRPr>
          </a:p>
        </p:txBody>
      </p:sp>
      <p:pic>
        <p:nvPicPr>
          <p:cNvPr id="8" name="Picture 7"/>
          <p:cNvPicPr>
            <a:picLocks noChangeAspect="1"/>
          </p:cNvPicPr>
          <p:nvPr/>
        </p:nvPicPr>
        <p:blipFill>
          <a:blip r:embed="rId3"/>
          <a:stretch>
            <a:fillRect/>
          </a:stretch>
        </p:blipFill>
        <p:spPr>
          <a:xfrm>
            <a:off x="3395996" y="1348648"/>
            <a:ext cx="5519525" cy="3677383"/>
          </a:xfrm>
          <a:prstGeom prst="rect">
            <a:avLst/>
          </a:prstGeom>
        </p:spPr>
      </p:pic>
      <p:sp>
        <p:nvSpPr>
          <p:cNvPr id="5" name="Rectangle 4"/>
          <p:cNvSpPr/>
          <p:nvPr/>
        </p:nvSpPr>
        <p:spPr>
          <a:xfrm>
            <a:off x="298096" y="2230229"/>
            <a:ext cx="2981855" cy="400110"/>
          </a:xfrm>
          <a:prstGeom prst="rect">
            <a:avLst/>
          </a:prstGeom>
          <a:solidFill>
            <a:srgbClr val="FFFFFF">
              <a:alpha val="68000"/>
            </a:srgbClr>
          </a:solidFill>
        </p:spPr>
        <p:txBody>
          <a:bodyPr wrap="square">
            <a:spAutoFit/>
          </a:bodyPr>
          <a:lstStyle/>
          <a:p>
            <a:pPr algn="ctr"/>
            <a:r>
              <a:rPr lang="en-GB" sz="2000" dirty="0" smtClean="0"/>
              <a:t>mutation in a oncogene</a:t>
            </a:r>
            <a:endParaRPr lang="en-GB" sz="2000" dirty="0"/>
          </a:p>
        </p:txBody>
      </p:sp>
      <p:sp>
        <p:nvSpPr>
          <p:cNvPr id="2" name="Rectangle 1"/>
          <p:cNvSpPr/>
          <p:nvPr/>
        </p:nvSpPr>
        <p:spPr>
          <a:xfrm>
            <a:off x="311903" y="854615"/>
            <a:ext cx="8603618" cy="707886"/>
          </a:xfrm>
          <a:prstGeom prst="rect">
            <a:avLst/>
          </a:prstGeom>
          <a:solidFill>
            <a:srgbClr val="FFFFFF">
              <a:alpha val="68000"/>
            </a:srgbClr>
          </a:solidFill>
        </p:spPr>
        <p:txBody>
          <a:bodyPr wrap="square">
            <a:spAutoFit/>
          </a:bodyPr>
          <a:lstStyle/>
          <a:p>
            <a:r>
              <a:rPr lang="en-GB" sz="2000" dirty="0"/>
              <a:t>If a mutation occurs in an </a:t>
            </a:r>
            <a:r>
              <a:rPr lang="en-GB" sz="2000" b="1" dirty="0" smtClean="0"/>
              <a:t>oncogenes</a:t>
            </a:r>
            <a:r>
              <a:rPr lang="en-US" sz="2000" b="1" dirty="0" smtClean="0"/>
              <a:t> </a:t>
            </a:r>
            <a:r>
              <a:rPr lang="en-US" sz="2000" dirty="0" err="1"/>
              <a:t>i</a:t>
            </a:r>
            <a:r>
              <a:rPr lang="en-GB" sz="2000" dirty="0" smtClean="0"/>
              <a:t>t </a:t>
            </a:r>
            <a:r>
              <a:rPr lang="en-GB" sz="2000" dirty="0"/>
              <a:t>can become cancerous</a:t>
            </a:r>
            <a:r>
              <a:rPr lang="en-GB" sz="2000" dirty="0" smtClean="0"/>
              <a:t>. </a:t>
            </a:r>
            <a:r>
              <a:rPr lang="en-GB" sz="2000" dirty="0"/>
              <a:t>In normal cells </a:t>
            </a:r>
            <a:r>
              <a:rPr lang="en-GB" sz="2000" u="sng" dirty="0"/>
              <a:t>oncogenes control of the cell cycle</a:t>
            </a:r>
            <a:r>
              <a:rPr lang="en-GB" sz="2000" dirty="0"/>
              <a:t> and cell </a:t>
            </a:r>
            <a:r>
              <a:rPr lang="en-GB" sz="2000" dirty="0" smtClean="0"/>
              <a:t>division</a:t>
            </a:r>
            <a:r>
              <a:rPr lang="en-US" sz="2000" dirty="0"/>
              <a:t>.</a:t>
            </a:r>
          </a:p>
        </p:txBody>
      </p:sp>
      <p:sp>
        <p:nvSpPr>
          <p:cNvPr id="12" name="Rectangle 11"/>
          <p:cNvSpPr/>
          <p:nvPr/>
        </p:nvSpPr>
        <p:spPr>
          <a:xfrm>
            <a:off x="3279951" y="6581001"/>
            <a:ext cx="5864049" cy="276999"/>
          </a:xfrm>
          <a:prstGeom prst="rect">
            <a:avLst/>
          </a:prstGeom>
        </p:spPr>
        <p:txBody>
          <a:bodyPr wrap="square">
            <a:spAutoFit/>
          </a:bodyPr>
          <a:lstStyle/>
          <a:p>
            <a:pPr algn="r"/>
            <a:r>
              <a:rPr lang="en-US" sz="1200" dirty="0">
                <a:hlinkClick r:id="rId4"/>
              </a:rPr>
              <a:t>http://</a:t>
            </a:r>
            <a:r>
              <a:rPr lang="en-US" sz="1200" dirty="0" err="1">
                <a:hlinkClick r:id="rId4"/>
              </a:rPr>
              <a:t>en.wikipedia.org</a:t>
            </a:r>
            <a:r>
              <a:rPr lang="en-US" sz="1200" dirty="0">
                <a:hlinkClick r:id="rId4"/>
              </a:rPr>
              <a:t>/wiki/</a:t>
            </a:r>
            <a:r>
              <a:rPr lang="en-US" sz="1200" dirty="0" err="1">
                <a:hlinkClick r:id="rId4"/>
              </a:rPr>
              <a:t>Oncogene#mediaviewer</a:t>
            </a:r>
            <a:r>
              <a:rPr lang="en-US" sz="1200" dirty="0">
                <a:hlinkClick r:id="rId4"/>
              </a:rPr>
              <a:t>/</a:t>
            </a:r>
            <a:r>
              <a:rPr lang="en-US" sz="1200" dirty="0" err="1">
                <a:hlinkClick r:id="rId4"/>
              </a:rPr>
              <a:t>File:Oncogenes_illustration.jpg</a:t>
            </a:r>
            <a:endParaRPr lang="en-US" sz="1200" dirty="0"/>
          </a:p>
        </p:txBody>
      </p:sp>
      <p:sp>
        <p:nvSpPr>
          <p:cNvPr id="7" name="Rectangle 6"/>
          <p:cNvSpPr/>
          <p:nvPr/>
        </p:nvSpPr>
        <p:spPr>
          <a:xfrm>
            <a:off x="298096" y="4881200"/>
            <a:ext cx="2981855" cy="400110"/>
          </a:xfrm>
          <a:prstGeom prst="rect">
            <a:avLst/>
          </a:prstGeom>
          <a:solidFill>
            <a:srgbClr val="FFFFFF">
              <a:alpha val="68000"/>
            </a:srgbClr>
          </a:solidFill>
        </p:spPr>
        <p:txBody>
          <a:bodyPr wrap="square">
            <a:spAutoFit/>
          </a:bodyPr>
          <a:lstStyle/>
          <a:p>
            <a:pPr algn="ctr"/>
            <a:r>
              <a:rPr lang="en-GB" sz="2000" dirty="0" smtClean="0"/>
              <a:t>uncontrolled </a:t>
            </a:r>
            <a:r>
              <a:rPr lang="en-GB" sz="2000" dirty="0"/>
              <a:t>cell division </a:t>
            </a:r>
            <a:endParaRPr lang="en-US" sz="2000" dirty="0"/>
          </a:p>
        </p:txBody>
      </p:sp>
      <p:sp>
        <p:nvSpPr>
          <p:cNvPr id="9" name="Rectangle 8"/>
          <p:cNvSpPr/>
          <p:nvPr/>
        </p:nvSpPr>
        <p:spPr>
          <a:xfrm>
            <a:off x="284291" y="6069793"/>
            <a:ext cx="2995662" cy="400110"/>
          </a:xfrm>
          <a:prstGeom prst="rect">
            <a:avLst/>
          </a:prstGeom>
          <a:solidFill>
            <a:srgbClr val="FFFFFF">
              <a:alpha val="68000"/>
            </a:srgbClr>
          </a:solidFill>
        </p:spPr>
        <p:txBody>
          <a:bodyPr wrap="square">
            <a:spAutoFit/>
          </a:bodyPr>
          <a:lstStyle/>
          <a:p>
            <a:pPr algn="ctr"/>
            <a:r>
              <a:rPr lang="en-US" sz="2000" dirty="0" err="1"/>
              <a:t>tumour</a:t>
            </a:r>
            <a:r>
              <a:rPr lang="en-US" sz="2000" dirty="0"/>
              <a:t> formation</a:t>
            </a:r>
          </a:p>
        </p:txBody>
      </p:sp>
      <p:sp>
        <p:nvSpPr>
          <p:cNvPr id="10" name="Rectangle 9"/>
          <p:cNvSpPr/>
          <p:nvPr/>
        </p:nvSpPr>
        <p:spPr>
          <a:xfrm>
            <a:off x="311903" y="3405496"/>
            <a:ext cx="2981855" cy="707886"/>
          </a:xfrm>
          <a:prstGeom prst="rect">
            <a:avLst/>
          </a:prstGeom>
          <a:solidFill>
            <a:srgbClr val="FFFFFF">
              <a:alpha val="68000"/>
            </a:srgbClr>
          </a:solidFill>
        </p:spPr>
        <p:txBody>
          <a:bodyPr wrap="square">
            <a:spAutoFit/>
          </a:bodyPr>
          <a:lstStyle/>
          <a:p>
            <a:pPr algn="ctr"/>
            <a:r>
              <a:rPr lang="en-GB" sz="2000" dirty="0"/>
              <a:t>malfunction in the control of the cell cycle</a:t>
            </a:r>
          </a:p>
        </p:txBody>
      </p:sp>
      <p:sp>
        <p:nvSpPr>
          <p:cNvPr id="3" name="Down Arrow 2"/>
          <p:cNvSpPr/>
          <p:nvPr/>
        </p:nvSpPr>
        <p:spPr>
          <a:xfrm>
            <a:off x="1504731" y="2630339"/>
            <a:ext cx="552195" cy="775157"/>
          </a:xfrm>
          <a:prstGeom prst="downArrow">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Down Arrow 10"/>
          <p:cNvSpPr/>
          <p:nvPr/>
        </p:nvSpPr>
        <p:spPr>
          <a:xfrm>
            <a:off x="1504731" y="4113382"/>
            <a:ext cx="552195" cy="775157"/>
          </a:xfrm>
          <a:prstGeom prst="downArrow">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Down Arrow 12"/>
          <p:cNvSpPr/>
          <p:nvPr/>
        </p:nvSpPr>
        <p:spPr>
          <a:xfrm>
            <a:off x="1504731" y="5281310"/>
            <a:ext cx="552195" cy="775157"/>
          </a:xfrm>
          <a:prstGeom prst="downArrow">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7812881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0D4A73"/>
        </a:solidFill>
        <a:effectLst/>
      </p:bgPr>
    </p:bg>
    <p:spTree>
      <p:nvGrpSpPr>
        <p:cNvPr id="1" name=""/>
        <p:cNvGrpSpPr/>
        <p:nvPr/>
      </p:nvGrpSpPr>
      <p:grpSpPr>
        <a:xfrm>
          <a:off x="0" y="0"/>
          <a:ext cx="0" cy="0"/>
          <a:chOff x="0" y="0"/>
          <a:chExt cx="0" cy="0"/>
        </a:xfrm>
      </p:grpSpPr>
      <p:sp>
        <p:nvSpPr>
          <p:cNvPr id="6" name="Title 1"/>
          <p:cNvSpPr>
            <a:spLocks noGrp="1"/>
          </p:cNvSpPr>
          <p:nvPr>
            <p:ph type="title"/>
          </p:nvPr>
        </p:nvSpPr>
        <p:spPr>
          <a:xfrm>
            <a:off x="0" y="4762"/>
            <a:ext cx="9144000" cy="657913"/>
          </a:xfrm>
        </p:spPr>
        <p:txBody>
          <a:bodyPr>
            <a:noAutofit/>
          </a:bodyPr>
          <a:lstStyle/>
          <a:p>
            <a:pPr fontAlgn="ctr"/>
            <a:r>
              <a:rPr lang="en-US" sz="1800" dirty="0">
                <a:latin typeface="Arial"/>
                <a:cs typeface="Arial"/>
              </a:rPr>
              <a:t>1.6.</a:t>
            </a:r>
            <a:r>
              <a:rPr lang="en-US" sz="1800" dirty="0" smtClean="0">
                <a:latin typeface="Arial"/>
                <a:cs typeface="Arial"/>
              </a:rPr>
              <a:t>U6 Mutagens</a:t>
            </a:r>
            <a:r>
              <a:rPr lang="en-US" sz="1800" dirty="0">
                <a:latin typeface="Arial"/>
                <a:cs typeface="Arial"/>
              </a:rPr>
              <a:t>, oncogenes and metastasis are involved in the development of primary and secondary </a:t>
            </a:r>
            <a:r>
              <a:rPr lang="en-US" sz="1800" dirty="0" err="1">
                <a:latin typeface="Arial"/>
                <a:cs typeface="Arial"/>
              </a:rPr>
              <a:t>tumours</a:t>
            </a:r>
            <a:r>
              <a:rPr lang="en-US" sz="1800" dirty="0">
                <a:latin typeface="Arial"/>
                <a:cs typeface="Arial"/>
              </a:rPr>
              <a:t>.</a:t>
            </a:r>
            <a:endParaRPr lang="en-US" sz="1800" dirty="0">
              <a:solidFill>
                <a:srgbClr val="000000"/>
              </a:solidFill>
              <a:latin typeface="Arial"/>
              <a:cs typeface="Arial"/>
            </a:endParaRPr>
          </a:p>
        </p:txBody>
      </p:sp>
      <p:pic>
        <p:nvPicPr>
          <p:cNvPr id="8" name="Picture 7"/>
          <p:cNvPicPr>
            <a:picLocks noChangeAspect="1"/>
          </p:cNvPicPr>
          <p:nvPr/>
        </p:nvPicPr>
        <p:blipFill>
          <a:blip r:embed="rId3"/>
          <a:stretch>
            <a:fillRect/>
          </a:stretch>
        </p:blipFill>
        <p:spPr>
          <a:xfrm>
            <a:off x="3395996" y="1348648"/>
            <a:ext cx="5519525" cy="3677383"/>
          </a:xfrm>
          <a:prstGeom prst="rect">
            <a:avLst/>
          </a:prstGeom>
        </p:spPr>
      </p:pic>
      <p:sp>
        <p:nvSpPr>
          <p:cNvPr id="5" name="Rectangle 4"/>
          <p:cNvSpPr/>
          <p:nvPr/>
        </p:nvSpPr>
        <p:spPr>
          <a:xfrm>
            <a:off x="298095" y="3210606"/>
            <a:ext cx="4464585" cy="2554545"/>
          </a:xfrm>
          <a:prstGeom prst="rect">
            <a:avLst/>
          </a:prstGeom>
          <a:solidFill>
            <a:srgbClr val="FFFFFF">
              <a:alpha val="68000"/>
            </a:srgbClr>
          </a:solidFill>
        </p:spPr>
        <p:txBody>
          <a:bodyPr wrap="square">
            <a:spAutoFit/>
          </a:bodyPr>
          <a:lstStyle/>
          <a:p>
            <a:pPr lvl="0"/>
            <a:r>
              <a:rPr lang="en-GB" sz="2000" dirty="0" smtClean="0"/>
              <a:t>Factors </a:t>
            </a:r>
            <a:r>
              <a:rPr lang="en-GB" sz="2000" dirty="0"/>
              <a:t>(other than exposure to mutagens) that increase the probability of tumour development include: </a:t>
            </a:r>
            <a:endParaRPr lang="en-US" sz="2000" dirty="0"/>
          </a:p>
          <a:p>
            <a:pPr marL="285750" lvl="0" indent="-285750">
              <a:buFont typeface="Arial"/>
              <a:buChar char="•"/>
            </a:pPr>
            <a:r>
              <a:rPr lang="en-GB" sz="2000" dirty="0"/>
              <a:t>The vast number of cells in a human body – the greater the number of cells the greater the chance of a mutation.</a:t>
            </a:r>
            <a:endParaRPr lang="en-US" sz="2000" dirty="0"/>
          </a:p>
          <a:p>
            <a:pPr marL="285750" lvl="0" indent="-285750">
              <a:buFont typeface="Arial"/>
              <a:buChar char="•"/>
            </a:pPr>
            <a:r>
              <a:rPr lang="en-GB" sz="2000" dirty="0"/>
              <a:t>The longer a life span the greater the chance of a mutation.</a:t>
            </a:r>
            <a:endParaRPr lang="en-US" sz="2000" dirty="0"/>
          </a:p>
        </p:txBody>
      </p:sp>
      <p:sp>
        <p:nvSpPr>
          <p:cNvPr id="2" name="Rectangle 1"/>
          <p:cNvSpPr/>
          <p:nvPr/>
        </p:nvSpPr>
        <p:spPr>
          <a:xfrm>
            <a:off x="311903" y="854615"/>
            <a:ext cx="8385163" cy="707886"/>
          </a:xfrm>
          <a:prstGeom prst="rect">
            <a:avLst/>
          </a:prstGeom>
          <a:solidFill>
            <a:srgbClr val="FFFFFF">
              <a:alpha val="68000"/>
            </a:srgbClr>
          </a:solidFill>
        </p:spPr>
        <p:txBody>
          <a:bodyPr wrap="square">
            <a:spAutoFit/>
          </a:bodyPr>
          <a:lstStyle/>
          <a:p>
            <a:r>
              <a:rPr lang="en-GB" sz="2000" b="1" dirty="0"/>
              <a:t>Several mutations must occur </a:t>
            </a:r>
            <a:r>
              <a:rPr lang="en-GB" sz="2000" dirty="0"/>
              <a:t>in the same cell for it to become a tumour causing cell. The probability of this happening in a single cell is extremely small. </a:t>
            </a:r>
            <a:endParaRPr lang="en-US" sz="2000" dirty="0"/>
          </a:p>
        </p:txBody>
      </p:sp>
      <p:sp>
        <p:nvSpPr>
          <p:cNvPr id="12" name="Rectangle 11"/>
          <p:cNvSpPr/>
          <p:nvPr/>
        </p:nvSpPr>
        <p:spPr>
          <a:xfrm>
            <a:off x="3279951" y="6581001"/>
            <a:ext cx="5864049" cy="276999"/>
          </a:xfrm>
          <a:prstGeom prst="rect">
            <a:avLst/>
          </a:prstGeom>
        </p:spPr>
        <p:txBody>
          <a:bodyPr wrap="square">
            <a:spAutoFit/>
          </a:bodyPr>
          <a:lstStyle/>
          <a:p>
            <a:pPr algn="r"/>
            <a:r>
              <a:rPr lang="en-US" sz="1200" dirty="0">
                <a:hlinkClick r:id="rId4"/>
              </a:rPr>
              <a:t>http://</a:t>
            </a:r>
            <a:r>
              <a:rPr lang="en-US" sz="1200" dirty="0" err="1">
                <a:hlinkClick r:id="rId4"/>
              </a:rPr>
              <a:t>en.wikipedia.org</a:t>
            </a:r>
            <a:r>
              <a:rPr lang="en-US" sz="1200" dirty="0">
                <a:hlinkClick r:id="rId4"/>
              </a:rPr>
              <a:t>/wiki/</a:t>
            </a:r>
            <a:r>
              <a:rPr lang="en-US" sz="1200" dirty="0" err="1">
                <a:hlinkClick r:id="rId4"/>
              </a:rPr>
              <a:t>Oncogene#mediaviewer</a:t>
            </a:r>
            <a:r>
              <a:rPr lang="en-US" sz="1200" dirty="0">
                <a:hlinkClick r:id="rId4"/>
              </a:rPr>
              <a:t>/</a:t>
            </a:r>
            <a:r>
              <a:rPr lang="en-US" sz="1200" dirty="0" err="1">
                <a:hlinkClick r:id="rId4"/>
              </a:rPr>
              <a:t>File:Oncogenes_illustration.jpg</a:t>
            </a:r>
            <a:endParaRPr lang="en-US" sz="1200" dirty="0"/>
          </a:p>
        </p:txBody>
      </p:sp>
    </p:spTree>
    <p:extLst>
      <p:ext uri="{BB962C8B-B14F-4D97-AF65-F5344CB8AC3E}">
        <p14:creationId xmlns:p14="http://schemas.microsoft.com/office/powerpoint/2010/main" val="103905566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763"/>
            <a:ext cx="4356100" cy="871773"/>
          </a:xfrm>
          <a:solidFill>
            <a:schemeClr val="accent1">
              <a:lumMod val="40000"/>
              <a:lumOff val="60000"/>
              <a:alpha val="78000"/>
            </a:schemeClr>
          </a:solidFill>
        </p:spPr>
        <p:txBody>
          <a:bodyPr vert="horz" lIns="91440" tIns="45720" rIns="91440" bIns="45720" rtlCol="0" anchor="ctr">
            <a:normAutofit/>
          </a:bodyPr>
          <a:lstStyle/>
          <a:p>
            <a:r>
              <a:rPr lang="en-US" dirty="0" smtClean="0"/>
              <a:t>Applications </a:t>
            </a:r>
            <a:r>
              <a:rPr lang="en-US" dirty="0"/>
              <a:t>and Skills</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03238816"/>
              </p:ext>
            </p:extLst>
          </p:nvPr>
        </p:nvGraphicFramePr>
        <p:xfrm>
          <a:off x="321932" y="1050925"/>
          <a:ext cx="8500119" cy="1759644"/>
        </p:xfrm>
        <a:graphic>
          <a:graphicData uri="http://schemas.openxmlformats.org/drawingml/2006/table">
            <a:tbl>
              <a:tblPr firstRow="1" bandRow="1">
                <a:tableStyleId>{F2DE63D5-997A-4646-A377-4702673A728D}</a:tableStyleId>
              </a:tblPr>
              <a:tblGrid>
                <a:gridCol w="715431"/>
                <a:gridCol w="4077911"/>
                <a:gridCol w="3706777"/>
              </a:tblGrid>
              <a:tr h="223434">
                <a:tc>
                  <a:txBody>
                    <a:bodyPr/>
                    <a:lstStyle/>
                    <a:p>
                      <a:pPr algn="l" fontAlgn="ctr"/>
                      <a:endParaRPr lang="en-US" sz="1400" b="0" i="0" u="none" strike="noStrike" dirty="0">
                        <a:solidFill>
                          <a:srgbClr val="000000"/>
                        </a:solidFill>
                        <a:effectLst/>
                        <a:latin typeface="Arial"/>
                        <a:cs typeface="Arial"/>
                      </a:endParaRPr>
                    </a:p>
                  </a:txBody>
                  <a:tcPr marL="12700" marR="12700" marT="12700" marB="0">
                    <a:lnL w="12700" cap="flat" cmpd="sng" algn="ctr">
                      <a:noFill/>
                      <a:prstDash val="solid"/>
                      <a:round/>
                      <a:headEnd type="none" w="med" len="med"/>
                      <a:tailEnd type="none" w="med" len="med"/>
                    </a:lnL>
                    <a:lnT w="12700" cap="flat" cmpd="sng" algn="ctr">
                      <a:noFill/>
                      <a:prstDash val="solid"/>
                      <a:round/>
                      <a:headEnd type="none" w="med" len="med"/>
                      <a:tailEnd type="none" w="med" len="med"/>
                    </a:lnT>
                    <a:noFill/>
                  </a:tcPr>
                </a:tc>
                <a:tc>
                  <a:txBody>
                    <a:bodyPr/>
                    <a:lstStyle/>
                    <a:p>
                      <a:pPr algn="l" fontAlgn="ctr"/>
                      <a:r>
                        <a:rPr lang="fr-FR" sz="1400" u="none" strike="noStrike" dirty="0" err="1">
                          <a:effectLst/>
                          <a:latin typeface="Arial"/>
                          <a:cs typeface="Arial"/>
                        </a:rPr>
                        <a:t>Statement</a:t>
                      </a:r>
                      <a:endParaRPr lang="fr-FR" sz="1400" b="0" i="0" u="none" strike="noStrike" dirty="0">
                        <a:solidFill>
                          <a:srgbClr val="000000"/>
                        </a:solidFill>
                        <a:effectLst/>
                        <a:latin typeface="Arial"/>
                        <a:cs typeface="Arial"/>
                      </a:endParaRPr>
                    </a:p>
                  </a:txBody>
                  <a:tcPr marL="12700" marR="12700" marT="12700" marB="0"/>
                </a:tc>
                <a:tc>
                  <a:txBody>
                    <a:bodyPr/>
                    <a:lstStyle/>
                    <a:p>
                      <a:pPr algn="l" fontAlgn="b"/>
                      <a:r>
                        <a:rPr lang="en-US" sz="1400" u="none" strike="noStrike">
                          <a:effectLst/>
                          <a:latin typeface="Arial"/>
                          <a:cs typeface="Arial"/>
                        </a:rPr>
                        <a:t>Guidance</a:t>
                      </a:r>
                      <a:endParaRPr lang="en-US" sz="1400" b="0" i="0" u="none" strike="noStrike">
                        <a:solidFill>
                          <a:srgbClr val="000000"/>
                        </a:solidFill>
                        <a:effectLst/>
                        <a:latin typeface="Arial"/>
                        <a:cs typeface="Arial"/>
                      </a:endParaRPr>
                    </a:p>
                  </a:txBody>
                  <a:tcPr marL="12700" marR="12700" marT="12700" marB="0"/>
                </a:tc>
              </a:tr>
              <a:tr h="228024">
                <a:tc>
                  <a:txBody>
                    <a:bodyPr/>
                    <a:lstStyle/>
                    <a:p>
                      <a:pPr algn="ctr" fontAlgn="b">
                        <a:spcAft>
                          <a:spcPts val="0"/>
                        </a:spcAft>
                      </a:pPr>
                      <a:r>
                        <a:rPr lang="en-GB" sz="1400" kern="1200" dirty="0">
                          <a:solidFill>
                            <a:srgbClr val="000000"/>
                          </a:solidFill>
                          <a:effectLst/>
                          <a:latin typeface="Arial"/>
                          <a:ea typeface="ＭＳ 明朝"/>
                          <a:cs typeface="Arial"/>
                        </a:rPr>
                        <a:t>1.6.A1</a:t>
                      </a:r>
                      <a:endParaRPr lang="en-US" sz="1400" dirty="0">
                        <a:effectLst/>
                        <a:latin typeface="Arial"/>
                        <a:ea typeface="ＭＳ 明朝"/>
                        <a:cs typeface="Arial"/>
                      </a:endParaRPr>
                    </a:p>
                  </a:txBody>
                  <a:tcPr marL="12700" marR="12700" marT="12700" marB="0">
                    <a:solidFill>
                      <a:schemeClr val="bg1"/>
                    </a:solidFill>
                  </a:tcPr>
                </a:tc>
                <a:tc>
                  <a:txBody>
                    <a:bodyPr/>
                    <a:lstStyle/>
                    <a:p>
                      <a:pPr fontAlgn="b">
                        <a:spcAft>
                          <a:spcPts val="0"/>
                        </a:spcAft>
                      </a:pPr>
                      <a:r>
                        <a:rPr lang="en-GB" sz="1400" kern="1200" dirty="0">
                          <a:solidFill>
                            <a:srgbClr val="000000"/>
                          </a:solidFill>
                          <a:effectLst/>
                          <a:latin typeface="Arial"/>
                          <a:ea typeface="ＭＳ 明朝"/>
                          <a:cs typeface="Arial"/>
                        </a:rPr>
                        <a:t>The correlation between smoking and incidence of cancers.</a:t>
                      </a:r>
                      <a:endParaRPr lang="en-US" sz="1400" dirty="0">
                        <a:effectLst/>
                        <a:latin typeface="Arial"/>
                        <a:ea typeface="ＭＳ 明朝"/>
                        <a:cs typeface="Arial"/>
                      </a:endParaRPr>
                    </a:p>
                  </a:txBody>
                  <a:tcPr marL="12700" marR="12700" marT="12700" marB="0">
                    <a:solidFill>
                      <a:schemeClr val="bg1"/>
                    </a:solidFill>
                  </a:tcPr>
                </a:tc>
                <a:tc>
                  <a:txBody>
                    <a:bodyPr/>
                    <a:lstStyle/>
                    <a:p>
                      <a:endParaRPr lang="en-US" sz="1400">
                        <a:effectLst/>
                        <a:latin typeface="Arial"/>
                        <a:cs typeface="Arial"/>
                      </a:endParaRPr>
                    </a:p>
                  </a:txBody>
                  <a:tcPr marL="12700" marR="12700" marT="12700" marB="0">
                    <a:solidFill>
                      <a:schemeClr val="bg1"/>
                    </a:solidFill>
                  </a:tcPr>
                </a:tc>
              </a:tr>
              <a:tr h="228024">
                <a:tc>
                  <a:txBody>
                    <a:bodyPr/>
                    <a:lstStyle/>
                    <a:p>
                      <a:pPr algn="ctr" fontAlgn="b">
                        <a:spcAft>
                          <a:spcPts val="0"/>
                        </a:spcAft>
                      </a:pPr>
                      <a:r>
                        <a:rPr lang="en-GB" sz="1400" kern="1200">
                          <a:solidFill>
                            <a:srgbClr val="000000"/>
                          </a:solidFill>
                          <a:effectLst/>
                          <a:latin typeface="Arial"/>
                          <a:ea typeface="ＭＳ 明朝"/>
                          <a:cs typeface="Arial"/>
                        </a:rPr>
                        <a:t>1.6.S1</a:t>
                      </a:r>
                      <a:endParaRPr lang="en-US" sz="1400">
                        <a:effectLst/>
                        <a:latin typeface="Arial"/>
                        <a:ea typeface="ＭＳ 明朝"/>
                        <a:cs typeface="Arial"/>
                      </a:endParaRPr>
                    </a:p>
                  </a:txBody>
                  <a:tcPr marL="12700" marR="12700" marT="12700" marB="0">
                    <a:solidFill>
                      <a:schemeClr val="bg1"/>
                    </a:solidFill>
                  </a:tcPr>
                </a:tc>
                <a:tc>
                  <a:txBody>
                    <a:bodyPr/>
                    <a:lstStyle/>
                    <a:p>
                      <a:pPr fontAlgn="b">
                        <a:spcAft>
                          <a:spcPts val="0"/>
                        </a:spcAft>
                      </a:pPr>
                      <a:r>
                        <a:rPr lang="en-GB" sz="1400" kern="1200" dirty="0">
                          <a:solidFill>
                            <a:srgbClr val="000000"/>
                          </a:solidFill>
                          <a:effectLst/>
                          <a:latin typeface="Arial"/>
                          <a:ea typeface="ＭＳ 明朝"/>
                          <a:cs typeface="Arial"/>
                        </a:rPr>
                        <a:t>Identification of phases of mitosis in cells viewed with a microscope or in a micrograph.</a:t>
                      </a:r>
                      <a:endParaRPr lang="en-US" sz="1400" dirty="0">
                        <a:effectLst/>
                        <a:latin typeface="Arial"/>
                        <a:ea typeface="ＭＳ 明朝"/>
                        <a:cs typeface="Arial"/>
                      </a:endParaRPr>
                    </a:p>
                  </a:txBody>
                  <a:tcPr marL="12700" marR="12700" marT="12700" marB="0">
                    <a:solidFill>
                      <a:schemeClr val="bg1"/>
                    </a:solidFill>
                  </a:tcPr>
                </a:tc>
                <a:tc>
                  <a:txBody>
                    <a:bodyPr/>
                    <a:lstStyle/>
                    <a:p>
                      <a:pPr>
                        <a:spcAft>
                          <a:spcPts val="0"/>
                        </a:spcAft>
                      </a:pPr>
                      <a:r>
                        <a:rPr lang="en-GB" sz="1400">
                          <a:effectLst/>
                          <a:latin typeface="Arial"/>
                          <a:ea typeface="Times New Roman"/>
                          <a:cs typeface="Arial"/>
                        </a:rPr>
                        <a:t>Preparation of temporary mounts of root squashes is recommended but phases in mitosis can also be viewed using permanent slides.</a:t>
                      </a:r>
                      <a:endParaRPr lang="en-US" sz="1400">
                        <a:effectLst/>
                        <a:latin typeface="Arial"/>
                        <a:ea typeface="ＭＳ 明朝"/>
                        <a:cs typeface="Arial"/>
                      </a:endParaRPr>
                    </a:p>
                  </a:txBody>
                  <a:tcPr marL="12700" marR="12700" marT="12700" marB="0">
                    <a:solidFill>
                      <a:schemeClr val="bg1"/>
                    </a:solidFill>
                  </a:tcPr>
                </a:tc>
              </a:tr>
              <a:tr h="228024">
                <a:tc>
                  <a:txBody>
                    <a:bodyPr/>
                    <a:lstStyle/>
                    <a:p>
                      <a:pPr algn="ctr" fontAlgn="b">
                        <a:spcAft>
                          <a:spcPts val="0"/>
                        </a:spcAft>
                      </a:pPr>
                      <a:r>
                        <a:rPr lang="en-GB" sz="1400" kern="1200">
                          <a:solidFill>
                            <a:srgbClr val="000000"/>
                          </a:solidFill>
                          <a:effectLst/>
                          <a:latin typeface="Arial"/>
                          <a:ea typeface="ＭＳ 明朝"/>
                          <a:cs typeface="Arial"/>
                        </a:rPr>
                        <a:t>1.6.S2</a:t>
                      </a:r>
                      <a:endParaRPr lang="en-US" sz="1400">
                        <a:effectLst/>
                        <a:latin typeface="Arial"/>
                        <a:ea typeface="ＭＳ 明朝"/>
                        <a:cs typeface="Arial"/>
                      </a:endParaRPr>
                    </a:p>
                  </a:txBody>
                  <a:tcPr marL="12700" marR="12700" marT="12700" marB="0">
                    <a:solidFill>
                      <a:schemeClr val="bg1"/>
                    </a:solidFill>
                  </a:tcPr>
                </a:tc>
                <a:tc>
                  <a:txBody>
                    <a:bodyPr/>
                    <a:lstStyle/>
                    <a:p>
                      <a:pPr fontAlgn="b">
                        <a:spcAft>
                          <a:spcPts val="0"/>
                        </a:spcAft>
                      </a:pPr>
                      <a:r>
                        <a:rPr lang="en-GB" sz="1400" kern="1200" dirty="0">
                          <a:solidFill>
                            <a:srgbClr val="000000"/>
                          </a:solidFill>
                          <a:effectLst/>
                          <a:latin typeface="Arial"/>
                          <a:ea typeface="ＭＳ 明朝"/>
                          <a:cs typeface="Arial"/>
                        </a:rPr>
                        <a:t>Determination of a mitotic index from a micrograph.</a:t>
                      </a:r>
                      <a:endParaRPr lang="en-US" sz="1400" dirty="0">
                        <a:effectLst/>
                        <a:latin typeface="Arial"/>
                        <a:ea typeface="ＭＳ 明朝"/>
                        <a:cs typeface="Arial"/>
                      </a:endParaRPr>
                    </a:p>
                  </a:txBody>
                  <a:tcPr marL="12700" marR="12700" marT="12700" marB="0">
                    <a:solidFill>
                      <a:schemeClr val="bg1"/>
                    </a:solidFill>
                  </a:tcPr>
                </a:tc>
                <a:tc>
                  <a:txBody>
                    <a:bodyPr/>
                    <a:lstStyle/>
                    <a:p>
                      <a:endParaRPr lang="en-US" sz="1400" dirty="0">
                        <a:effectLst/>
                        <a:latin typeface="Arial"/>
                        <a:cs typeface="Arial"/>
                      </a:endParaRPr>
                    </a:p>
                  </a:txBody>
                  <a:tcPr marL="12700" marR="12700" marT="12700" marB="0">
                    <a:solidFill>
                      <a:schemeClr val="bg1"/>
                    </a:solidFill>
                  </a:tcPr>
                </a:tc>
              </a:tr>
            </a:tbl>
          </a:graphicData>
        </a:graphic>
      </p:graphicFrame>
    </p:spTree>
    <p:extLst>
      <p:ext uri="{BB962C8B-B14F-4D97-AF65-F5344CB8AC3E}">
        <p14:creationId xmlns:p14="http://schemas.microsoft.com/office/powerpoint/2010/main" val="30509485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1105" y="-21317"/>
            <a:ext cx="9145105" cy="6893123"/>
          </a:xfrm>
          <a:prstGeom prst="rect">
            <a:avLst/>
          </a:prstGeom>
          <a:effectLst/>
        </p:spPr>
      </p:pic>
      <p:sp>
        <p:nvSpPr>
          <p:cNvPr id="6" name="Title 1"/>
          <p:cNvSpPr>
            <a:spLocks noGrp="1"/>
          </p:cNvSpPr>
          <p:nvPr>
            <p:ph type="title"/>
          </p:nvPr>
        </p:nvSpPr>
        <p:spPr>
          <a:xfrm>
            <a:off x="0" y="4762"/>
            <a:ext cx="9144000" cy="657913"/>
          </a:xfrm>
        </p:spPr>
        <p:txBody>
          <a:bodyPr>
            <a:noAutofit/>
          </a:bodyPr>
          <a:lstStyle/>
          <a:p>
            <a:pPr fontAlgn="ctr"/>
            <a:r>
              <a:rPr lang="en-US" sz="1800" dirty="0">
                <a:latin typeface="Arial"/>
                <a:cs typeface="Arial"/>
              </a:rPr>
              <a:t>1.6.</a:t>
            </a:r>
            <a:r>
              <a:rPr lang="en-US" sz="1800" dirty="0" smtClean="0">
                <a:latin typeface="Arial"/>
                <a:cs typeface="Arial"/>
              </a:rPr>
              <a:t>U6 Mutagens</a:t>
            </a:r>
            <a:r>
              <a:rPr lang="en-US" sz="1800" dirty="0">
                <a:latin typeface="Arial"/>
                <a:cs typeface="Arial"/>
              </a:rPr>
              <a:t>, oncogenes and metastasis are involved in the development of primary and secondary </a:t>
            </a:r>
            <a:r>
              <a:rPr lang="en-US" sz="1800" dirty="0" err="1">
                <a:latin typeface="Arial"/>
                <a:cs typeface="Arial"/>
              </a:rPr>
              <a:t>tumours</a:t>
            </a:r>
            <a:r>
              <a:rPr lang="en-US" sz="1800" dirty="0">
                <a:latin typeface="Arial"/>
                <a:cs typeface="Arial"/>
              </a:rPr>
              <a:t>.</a:t>
            </a:r>
            <a:endParaRPr lang="en-US" sz="1800" dirty="0">
              <a:solidFill>
                <a:srgbClr val="000000"/>
              </a:solidFill>
              <a:latin typeface="Arial"/>
              <a:cs typeface="Arial"/>
            </a:endParaRPr>
          </a:p>
        </p:txBody>
      </p:sp>
      <p:sp>
        <p:nvSpPr>
          <p:cNvPr id="3" name="Rectangle 2"/>
          <p:cNvSpPr/>
          <p:nvPr/>
        </p:nvSpPr>
        <p:spPr>
          <a:xfrm>
            <a:off x="372731" y="786028"/>
            <a:ext cx="8282922" cy="707886"/>
          </a:xfrm>
          <a:prstGeom prst="rect">
            <a:avLst/>
          </a:prstGeom>
          <a:solidFill>
            <a:srgbClr val="FFFFFF">
              <a:alpha val="71000"/>
            </a:srgbClr>
          </a:solidFill>
        </p:spPr>
        <p:txBody>
          <a:bodyPr wrap="square">
            <a:spAutoFit/>
          </a:bodyPr>
          <a:lstStyle/>
          <a:p>
            <a:r>
              <a:rPr lang="en-GB" sz="2000" dirty="0" smtClean="0"/>
              <a:t>The development of a primary tumours (cancers) have been outlined. Below is how a primary </a:t>
            </a:r>
            <a:r>
              <a:rPr lang="en-GB" sz="2000" dirty="0" err="1" smtClean="0"/>
              <a:t>tumor</a:t>
            </a:r>
            <a:r>
              <a:rPr lang="en-GB" sz="2000" dirty="0" smtClean="0"/>
              <a:t> can become a secondary tumour.</a:t>
            </a:r>
            <a:endParaRPr lang="en-US" sz="2000" dirty="0"/>
          </a:p>
        </p:txBody>
      </p:sp>
      <p:sp>
        <p:nvSpPr>
          <p:cNvPr id="7" name="Rectangle 6"/>
          <p:cNvSpPr/>
          <p:nvPr/>
        </p:nvSpPr>
        <p:spPr>
          <a:xfrm>
            <a:off x="372732" y="1713310"/>
            <a:ext cx="3810144" cy="923330"/>
          </a:xfrm>
          <a:prstGeom prst="rect">
            <a:avLst/>
          </a:prstGeom>
          <a:solidFill>
            <a:srgbClr val="FFFFFF">
              <a:alpha val="71000"/>
            </a:srgbClr>
          </a:solidFill>
        </p:spPr>
        <p:txBody>
          <a:bodyPr wrap="square">
            <a:spAutoFit/>
          </a:bodyPr>
          <a:lstStyle/>
          <a:p>
            <a:pPr lvl="0"/>
            <a:r>
              <a:rPr lang="en-GB" dirty="0"/>
              <a:t>A </a:t>
            </a:r>
            <a:r>
              <a:rPr lang="en-GB" b="1" dirty="0"/>
              <a:t>primary </a:t>
            </a:r>
            <a:r>
              <a:rPr lang="en-GB" b="1" dirty="0" err="1"/>
              <a:t>tumor</a:t>
            </a:r>
            <a:r>
              <a:rPr lang="en-GB" dirty="0"/>
              <a:t> is a malignant tumor growing at the site where the abnormal growth first occurred</a:t>
            </a:r>
            <a:r>
              <a:rPr lang="en-GB" dirty="0" smtClean="0"/>
              <a:t>.</a:t>
            </a:r>
            <a:endParaRPr lang="en-US" dirty="0"/>
          </a:p>
        </p:txBody>
      </p:sp>
      <p:sp>
        <p:nvSpPr>
          <p:cNvPr id="9" name="Rectangle 8"/>
          <p:cNvSpPr/>
          <p:nvPr/>
        </p:nvSpPr>
        <p:spPr>
          <a:xfrm>
            <a:off x="4572000" y="6638492"/>
            <a:ext cx="4572000" cy="246221"/>
          </a:xfrm>
          <a:prstGeom prst="rect">
            <a:avLst/>
          </a:prstGeom>
        </p:spPr>
        <p:txBody>
          <a:bodyPr>
            <a:spAutoFit/>
          </a:bodyPr>
          <a:lstStyle/>
          <a:p>
            <a:pPr algn="r"/>
            <a:r>
              <a:rPr lang="en-US" sz="1000" dirty="0">
                <a:hlinkClick r:id="rId4"/>
              </a:rPr>
              <a:t>http://</a:t>
            </a:r>
            <a:r>
              <a:rPr lang="en-US" sz="1000" dirty="0" err="1">
                <a:hlinkClick r:id="rId4"/>
              </a:rPr>
              <a:t>en.wikipedia.org</a:t>
            </a:r>
            <a:r>
              <a:rPr lang="en-US" sz="1000" dirty="0">
                <a:hlinkClick r:id="rId4"/>
              </a:rPr>
              <a:t>/wiki/</a:t>
            </a:r>
            <a:r>
              <a:rPr lang="en-US" sz="1000" dirty="0" err="1">
                <a:hlinkClick r:id="rId4"/>
              </a:rPr>
              <a:t>Neoplasm#mediaviewer</a:t>
            </a:r>
            <a:r>
              <a:rPr lang="en-US" sz="1000" dirty="0">
                <a:hlinkClick r:id="rId4"/>
              </a:rPr>
              <a:t>/File:Colon_cancer_2.jpg</a:t>
            </a:r>
            <a:endParaRPr lang="en-US" sz="1000" dirty="0"/>
          </a:p>
        </p:txBody>
      </p:sp>
      <p:sp>
        <p:nvSpPr>
          <p:cNvPr id="10" name="Rectangle 9"/>
          <p:cNvSpPr/>
          <p:nvPr/>
        </p:nvSpPr>
        <p:spPr>
          <a:xfrm>
            <a:off x="4845508" y="2761650"/>
            <a:ext cx="3810145" cy="646331"/>
          </a:xfrm>
          <a:prstGeom prst="rect">
            <a:avLst/>
          </a:prstGeom>
          <a:solidFill>
            <a:srgbClr val="FFFFFF">
              <a:alpha val="71000"/>
            </a:srgbClr>
          </a:solidFill>
        </p:spPr>
        <p:txBody>
          <a:bodyPr wrap="square">
            <a:spAutoFit/>
          </a:bodyPr>
          <a:lstStyle/>
          <a:p>
            <a:pPr lvl="0"/>
            <a:r>
              <a:rPr lang="en-GB" dirty="0"/>
              <a:t>Cancerous cells can detach from the primary tumour</a:t>
            </a:r>
            <a:r>
              <a:rPr lang="en-GB" dirty="0" smtClean="0"/>
              <a:t>.</a:t>
            </a:r>
            <a:endParaRPr lang="en-US" dirty="0"/>
          </a:p>
        </p:txBody>
      </p:sp>
      <p:sp>
        <p:nvSpPr>
          <p:cNvPr id="11" name="Rectangle 10"/>
          <p:cNvSpPr/>
          <p:nvPr/>
        </p:nvSpPr>
        <p:spPr>
          <a:xfrm>
            <a:off x="452538" y="5190684"/>
            <a:ext cx="3785556" cy="1200329"/>
          </a:xfrm>
          <a:prstGeom prst="rect">
            <a:avLst/>
          </a:prstGeom>
          <a:solidFill>
            <a:srgbClr val="FFFFFF">
              <a:alpha val="71000"/>
            </a:srgbClr>
          </a:solidFill>
        </p:spPr>
        <p:txBody>
          <a:bodyPr wrap="square">
            <a:spAutoFit/>
          </a:bodyPr>
          <a:lstStyle/>
          <a:p>
            <a:pPr lvl="0"/>
            <a:r>
              <a:rPr lang="en-GB" dirty="0" smtClean="0"/>
              <a:t>The circulating cancerous cells invade tissues at a different locations and develop, by uncontrolled cell division, into a </a:t>
            </a:r>
            <a:r>
              <a:rPr lang="en-GB" b="1" dirty="0" smtClean="0"/>
              <a:t>secondary tumours</a:t>
            </a:r>
            <a:r>
              <a:rPr lang="en-GB" dirty="0" smtClean="0"/>
              <a:t>.</a:t>
            </a:r>
            <a:endParaRPr lang="en-US" dirty="0"/>
          </a:p>
        </p:txBody>
      </p:sp>
      <p:sp>
        <p:nvSpPr>
          <p:cNvPr id="12" name="Rectangle 11"/>
          <p:cNvSpPr/>
          <p:nvPr/>
        </p:nvSpPr>
        <p:spPr>
          <a:xfrm>
            <a:off x="372732" y="3223384"/>
            <a:ext cx="3785556" cy="1200329"/>
          </a:xfrm>
          <a:prstGeom prst="rect">
            <a:avLst/>
          </a:prstGeom>
          <a:solidFill>
            <a:srgbClr val="FFFFFF">
              <a:alpha val="71000"/>
            </a:srgbClr>
          </a:solidFill>
        </p:spPr>
        <p:txBody>
          <a:bodyPr wrap="square">
            <a:spAutoFit/>
          </a:bodyPr>
          <a:lstStyle/>
          <a:p>
            <a:pPr lvl="0"/>
            <a:r>
              <a:rPr lang="en-GB" b="1" dirty="0"/>
              <a:t>Metastasis</a:t>
            </a:r>
            <a:r>
              <a:rPr lang="en-GB" dirty="0"/>
              <a:t> is the movement of cells from a primary tumour to set up secondary tumours in other parts of the body.</a:t>
            </a:r>
            <a:endParaRPr lang="en-US" dirty="0"/>
          </a:p>
        </p:txBody>
      </p:sp>
      <p:sp>
        <p:nvSpPr>
          <p:cNvPr id="13" name="Rectangle 12"/>
          <p:cNvSpPr/>
          <p:nvPr/>
        </p:nvSpPr>
        <p:spPr>
          <a:xfrm>
            <a:off x="4845508" y="4178019"/>
            <a:ext cx="3796339" cy="1200329"/>
          </a:xfrm>
          <a:prstGeom prst="rect">
            <a:avLst/>
          </a:prstGeom>
          <a:solidFill>
            <a:srgbClr val="FFFFFF">
              <a:alpha val="71000"/>
            </a:srgbClr>
          </a:solidFill>
        </p:spPr>
        <p:txBody>
          <a:bodyPr wrap="square">
            <a:spAutoFit/>
          </a:bodyPr>
          <a:lstStyle/>
          <a:p>
            <a:pPr lvl="0"/>
            <a:r>
              <a:rPr lang="en-GB" dirty="0"/>
              <a:t>Some cancerous cells gain the ability to penetrate the walls of lymph or blood vessels and hence circulate around the body</a:t>
            </a:r>
            <a:endParaRPr lang="en-US" dirty="0"/>
          </a:p>
        </p:txBody>
      </p:sp>
      <p:sp>
        <p:nvSpPr>
          <p:cNvPr id="15" name="Bent Arrow 14"/>
          <p:cNvSpPr/>
          <p:nvPr/>
        </p:nvSpPr>
        <p:spPr>
          <a:xfrm rot="5400000">
            <a:off x="5232152" y="1007782"/>
            <a:ext cx="676224" cy="2774779"/>
          </a:xfrm>
          <a:prstGeom prst="bentArrow">
            <a:avLst>
              <a:gd name="adj1" fmla="val 45751"/>
              <a:gd name="adj2" fmla="val 45414"/>
              <a:gd name="adj3" fmla="val 31037"/>
              <a:gd name="adj4" fmla="val 30476"/>
            </a:avLst>
          </a:prstGeom>
          <a:solidFill>
            <a:srgbClr val="FFFFFF">
              <a:alpha val="85000"/>
            </a:srgbClr>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6" name="Bent Arrow 15"/>
          <p:cNvSpPr/>
          <p:nvPr/>
        </p:nvSpPr>
        <p:spPr>
          <a:xfrm rot="10800000">
            <a:off x="4251899" y="5392051"/>
            <a:ext cx="2498906" cy="704092"/>
          </a:xfrm>
          <a:prstGeom prst="bentArrow">
            <a:avLst>
              <a:gd name="adj1" fmla="val 45751"/>
              <a:gd name="adj2" fmla="val 44393"/>
              <a:gd name="adj3" fmla="val 31037"/>
              <a:gd name="adj4" fmla="val 30476"/>
            </a:avLst>
          </a:prstGeom>
          <a:solidFill>
            <a:srgbClr val="FFFFFF">
              <a:alpha val="85000"/>
            </a:srgbClr>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7" name="Down Arrow 16"/>
          <p:cNvSpPr/>
          <p:nvPr/>
        </p:nvSpPr>
        <p:spPr>
          <a:xfrm>
            <a:off x="6364045" y="3407981"/>
            <a:ext cx="593609" cy="770038"/>
          </a:xfrm>
          <a:prstGeom prst="downArrow">
            <a:avLst/>
          </a:prstGeom>
          <a:solidFill>
            <a:srgbClr val="FFFFFF">
              <a:alpha val="85000"/>
            </a:srgbClr>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8" name="Down Arrow 17"/>
          <p:cNvSpPr/>
          <p:nvPr/>
        </p:nvSpPr>
        <p:spPr>
          <a:xfrm rot="10800000">
            <a:off x="1960838" y="4420646"/>
            <a:ext cx="593609" cy="770038"/>
          </a:xfrm>
          <a:prstGeom prst="downArrow">
            <a:avLst/>
          </a:prstGeom>
          <a:solidFill>
            <a:srgbClr val="FFFFFF">
              <a:alpha val="85000"/>
            </a:srgbClr>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8541685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0" y="4762"/>
            <a:ext cx="9144000" cy="450827"/>
          </a:xfrm>
        </p:spPr>
        <p:txBody>
          <a:bodyPr>
            <a:noAutofit/>
          </a:bodyPr>
          <a:lstStyle/>
          <a:p>
            <a:pPr fontAlgn="ctr"/>
            <a:r>
              <a:rPr lang="en-US" sz="1800" dirty="0">
                <a:latin typeface="Arial"/>
                <a:cs typeface="Arial"/>
              </a:rPr>
              <a:t>1.6</a:t>
            </a:r>
            <a:r>
              <a:rPr lang="en-US" sz="1800" dirty="0" smtClean="0">
                <a:latin typeface="Arial"/>
                <a:cs typeface="Arial"/>
              </a:rPr>
              <a:t>.</a:t>
            </a:r>
            <a:r>
              <a:rPr lang="en-US" sz="1800" dirty="0">
                <a:latin typeface="Arial"/>
                <a:cs typeface="Arial"/>
              </a:rPr>
              <a:t>A1 The correlation between smoking and incidence of cancers.</a:t>
            </a:r>
          </a:p>
        </p:txBody>
      </p:sp>
      <p:pic>
        <p:nvPicPr>
          <p:cNvPr id="17" name="Picture 16" descr="ile:Smoking lung cancer.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63809" y="725424"/>
            <a:ext cx="4540285" cy="4081901"/>
          </a:xfrm>
          <a:prstGeom prst="rect">
            <a:avLst/>
          </a:prstGeom>
          <a:noFill/>
          <a:ln>
            <a:noFill/>
          </a:ln>
        </p:spPr>
      </p:pic>
      <p:sp>
        <p:nvSpPr>
          <p:cNvPr id="8" name="Rectangle 7"/>
          <p:cNvSpPr/>
          <p:nvPr/>
        </p:nvSpPr>
        <p:spPr>
          <a:xfrm>
            <a:off x="4573070" y="6611779"/>
            <a:ext cx="4572000" cy="246221"/>
          </a:xfrm>
          <a:prstGeom prst="rect">
            <a:avLst/>
          </a:prstGeom>
        </p:spPr>
        <p:txBody>
          <a:bodyPr>
            <a:spAutoFit/>
          </a:bodyPr>
          <a:lstStyle/>
          <a:p>
            <a:pPr algn="r"/>
            <a:r>
              <a:rPr lang="en-GB" sz="1000" u="sng" dirty="0">
                <a:hlinkClick r:id="rId4"/>
              </a:rPr>
              <a:t>http://en.wikipedia.org/wiki/</a:t>
            </a:r>
            <a:r>
              <a:rPr lang="en-GB" sz="1000" u="sng" dirty="0" smtClean="0">
                <a:hlinkClick r:id="rId4"/>
              </a:rPr>
              <a:t>File:Smoking_lung_cancer.png</a:t>
            </a:r>
            <a:endParaRPr lang="en-US" sz="1000" dirty="0"/>
          </a:p>
        </p:txBody>
      </p:sp>
      <p:sp>
        <p:nvSpPr>
          <p:cNvPr id="10" name="Rectangle 9"/>
          <p:cNvSpPr/>
          <p:nvPr/>
        </p:nvSpPr>
        <p:spPr>
          <a:xfrm>
            <a:off x="162414" y="4956259"/>
            <a:ext cx="8821311" cy="1477328"/>
          </a:xfrm>
          <a:prstGeom prst="rect">
            <a:avLst/>
          </a:prstGeom>
        </p:spPr>
        <p:txBody>
          <a:bodyPr wrap="square">
            <a:spAutoFit/>
          </a:bodyPr>
          <a:lstStyle/>
          <a:p>
            <a:pPr marL="342900" indent="-342900">
              <a:buFont typeface="+mj-lt"/>
              <a:buAutoNum type="alphaLcPeriod"/>
            </a:pPr>
            <a:r>
              <a:rPr lang="en-GB" dirty="0" smtClean="0"/>
              <a:t>Describe the relationship shown.</a:t>
            </a:r>
            <a:endParaRPr lang="en-US" dirty="0"/>
          </a:p>
          <a:p>
            <a:pPr marL="342900" indent="-342900">
              <a:buFont typeface="+mj-lt"/>
              <a:buAutoNum type="alphaLcPeriod"/>
            </a:pPr>
            <a:r>
              <a:rPr lang="en-GB" dirty="0" smtClean="0"/>
              <a:t>What type of correlation is shown</a:t>
            </a:r>
          </a:p>
          <a:p>
            <a:pPr marL="342900" indent="-342900">
              <a:buFont typeface="+mj-lt"/>
              <a:buAutoNum type="alphaLcPeriod"/>
            </a:pPr>
            <a:r>
              <a:rPr lang="en-GB" dirty="0" smtClean="0"/>
              <a:t>How strong is the correlation? Justify your answer by discussing the evidence.</a:t>
            </a:r>
            <a:endParaRPr lang="en-US" dirty="0"/>
          </a:p>
          <a:p>
            <a:pPr marL="342900" indent="-342900">
              <a:buFont typeface="+mj-lt"/>
              <a:buAutoNum type="alphaLcPeriod"/>
            </a:pPr>
            <a:r>
              <a:rPr lang="en-GB" dirty="0" smtClean="0"/>
              <a:t>The correlation shown here is lagged. A lag is a time gap between the factors. Estimate the size of the lag between cigarette consumption and lung cancer death.</a:t>
            </a:r>
            <a:endParaRPr lang="en-US" dirty="0" smtClean="0"/>
          </a:p>
        </p:txBody>
      </p:sp>
      <p:sp>
        <p:nvSpPr>
          <p:cNvPr id="11" name="Rectangle 10"/>
          <p:cNvSpPr/>
          <p:nvPr/>
        </p:nvSpPr>
        <p:spPr>
          <a:xfrm>
            <a:off x="5171216" y="725424"/>
            <a:ext cx="3636289" cy="4524316"/>
          </a:xfrm>
          <a:prstGeom prst="rect">
            <a:avLst/>
          </a:prstGeom>
        </p:spPr>
        <p:txBody>
          <a:bodyPr wrap="square">
            <a:spAutoFit/>
          </a:bodyPr>
          <a:lstStyle/>
          <a:p>
            <a:r>
              <a:rPr lang="en-GB" dirty="0"/>
              <a:t>There are many other similar surveys in different countries, with different demographics that show similar results. Along with </a:t>
            </a:r>
            <a:r>
              <a:rPr lang="en-GB" b="1" dirty="0"/>
              <a:t>lung</a:t>
            </a:r>
            <a:r>
              <a:rPr lang="en-GB" dirty="0"/>
              <a:t> cancer, cancers of </a:t>
            </a:r>
            <a:r>
              <a:rPr lang="en-GB" b="1" dirty="0"/>
              <a:t>mouth</a:t>
            </a:r>
            <a:r>
              <a:rPr lang="en-GB" dirty="0"/>
              <a:t> and </a:t>
            </a:r>
            <a:r>
              <a:rPr lang="en-GB" b="1" dirty="0"/>
              <a:t>throat</a:t>
            </a:r>
            <a:r>
              <a:rPr lang="en-GB" dirty="0"/>
              <a:t> are very common as these areas are in direct contact with the smoke too. </a:t>
            </a:r>
            <a:r>
              <a:rPr lang="en-GB" dirty="0" smtClean="0"/>
              <a:t>It might surprise you that the following cancers are also more common in smokers:</a:t>
            </a:r>
          </a:p>
          <a:p>
            <a:pPr marL="285750" indent="-285750">
              <a:buFont typeface="Arial"/>
              <a:buChar char="•"/>
            </a:pPr>
            <a:r>
              <a:rPr lang="en-GB" dirty="0" smtClean="0"/>
              <a:t>Head and neck</a:t>
            </a:r>
          </a:p>
          <a:p>
            <a:pPr marL="285750" indent="-285750">
              <a:buFont typeface="Arial"/>
              <a:buChar char="•"/>
            </a:pPr>
            <a:r>
              <a:rPr lang="en-GB" dirty="0"/>
              <a:t>Bladder</a:t>
            </a:r>
          </a:p>
          <a:p>
            <a:pPr marL="285750" indent="-285750">
              <a:buFont typeface="Arial"/>
              <a:buChar char="•"/>
            </a:pPr>
            <a:r>
              <a:rPr lang="en-GB" dirty="0" smtClean="0"/>
              <a:t>Kidneys</a:t>
            </a:r>
          </a:p>
          <a:p>
            <a:pPr marL="285750" indent="-285750">
              <a:buFont typeface="Arial"/>
              <a:buChar char="•"/>
            </a:pPr>
            <a:r>
              <a:rPr lang="en-GB" dirty="0" smtClean="0"/>
              <a:t>Breast</a:t>
            </a:r>
          </a:p>
          <a:p>
            <a:pPr marL="285750" indent="-285750">
              <a:buFont typeface="Arial"/>
              <a:buChar char="•"/>
            </a:pPr>
            <a:r>
              <a:rPr lang="en-GB" dirty="0" smtClean="0"/>
              <a:t>Pancreas</a:t>
            </a:r>
          </a:p>
          <a:p>
            <a:pPr marL="285750" indent="-285750">
              <a:buFont typeface="Arial"/>
              <a:buChar char="•"/>
            </a:pPr>
            <a:r>
              <a:rPr lang="en-GB" dirty="0" smtClean="0"/>
              <a:t>Colon</a:t>
            </a:r>
            <a:endParaRPr lang="en-GB" dirty="0"/>
          </a:p>
        </p:txBody>
      </p:sp>
    </p:spTree>
    <p:extLst>
      <p:ext uri="{BB962C8B-B14F-4D97-AF65-F5344CB8AC3E}">
        <p14:creationId xmlns:p14="http://schemas.microsoft.com/office/powerpoint/2010/main" val="183496401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0" y="4762"/>
            <a:ext cx="9144000" cy="450827"/>
          </a:xfrm>
        </p:spPr>
        <p:txBody>
          <a:bodyPr>
            <a:noAutofit/>
          </a:bodyPr>
          <a:lstStyle/>
          <a:p>
            <a:pPr fontAlgn="ctr"/>
            <a:r>
              <a:rPr lang="en-US" sz="1800" dirty="0">
                <a:latin typeface="Arial"/>
                <a:cs typeface="Arial"/>
              </a:rPr>
              <a:t>1.6</a:t>
            </a:r>
            <a:r>
              <a:rPr lang="en-US" sz="1800" dirty="0" smtClean="0">
                <a:latin typeface="Arial"/>
                <a:cs typeface="Arial"/>
              </a:rPr>
              <a:t>.</a:t>
            </a:r>
            <a:r>
              <a:rPr lang="en-US" sz="1800" dirty="0">
                <a:latin typeface="Arial"/>
                <a:cs typeface="Arial"/>
              </a:rPr>
              <a:t>A1 The correlation between smoking and incidence of cancers.</a:t>
            </a:r>
          </a:p>
        </p:txBody>
      </p:sp>
      <p:pic>
        <p:nvPicPr>
          <p:cNvPr id="17" name="Picture 16" descr="ile:Smoking lung cancer.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63809" y="725424"/>
            <a:ext cx="4540285" cy="4081901"/>
          </a:xfrm>
          <a:prstGeom prst="rect">
            <a:avLst/>
          </a:prstGeom>
          <a:noFill/>
          <a:ln>
            <a:noFill/>
          </a:ln>
        </p:spPr>
      </p:pic>
      <p:sp>
        <p:nvSpPr>
          <p:cNvPr id="8" name="Rectangle 7"/>
          <p:cNvSpPr/>
          <p:nvPr/>
        </p:nvSpPr>
        <p:spPr>
          <a:xfrm>
            <a:off x="4573070" y="6611779"/>
            <a:ext cx="4572000" cy="246221"/>
          </a:xfrm>
          <a:prstGeom prst="rect">
            <a:avLst/>
          </a:prstGeom>
        </p:spPr>
        <p:txBody>
          <a:bodyPr>
            <a:spAutoFit/>
          </a:bodyPr>
          <a:lstStyle/>
          <a:p>
            <a:pPr algn="r"/>
            <a:r>
              <a:rPr lang="en-GB" sz="1000" u="sng" dirty="0">
                <a:hlinkClick r:id="rId4"/>
              </a:rPr>
              <a:t>http://en.wikipedia.org/wiki/</a:t>
            </a:r>
            <a:r>
              <a:rPr lang="en-GB" sz="1000" u="sng" dirty="0" smtClean="0">
                <a:hlinkClick r:id="rId4"/>
              </a:rPr>
              <a:t>File:Smoking_lung_cancer.png</a:t>
            </a:r>
            <a:endParaRPr lang="en-US" sz="1000" dirty="0"/>
          </a:p>
        </p:txBody>
      </p:sp>
      <p:sp>
        <p:nvSpPr>
          <p:cNvPr id="10" name="Rectangle 9"/>
          <p:cNvSpPr/>
          <p:nvPr/>
        </p:nvSpPr>
        <p:spPr>
          <a:xfrm>
            <a:off x="162414" y="4956259"/>
            <a:ext cx="8821311" cy="1477328"/>
          </a:xfrm>
          <a:prstGeom prst="rect">
            <a:avLst/>
          </a:prstGeom>
        </p:spPr>
        <p:txBody>
          <a:bodyPr wrap="square">
            <a:spAutoFit/>
          </a:bodyPr>
          <a:lstStyle/>
          <a:p>
            <a:pPr marL="342900" indent="-342900">
              <a:buFont typeface="+mj-lt"/>
              <a:buAutoNum type="alphaLcPeriod"/>
            </a:pPr>
            <a:r>
              <a:rPr lang="en-GB" dirty="0" smtClean="0"/>
              <a:t>Describe the relationship shown.</a:t>
            </a:r>
            <a:endParaRPr lang="en-US" dirty="0"/>
          </a:p>
          <a:p>
            <a:pPr marL="342900" indent="-342900">
              <a:buFont typeface="+mj-lt"/>
              <a:buAutoNum type="alphaLcPeriod"/>
            </a:pPr>
            <a:r>
              <a:rPr lang="en-GB" dirty="0" smtClean="0"/>
              <a:t>What type of correlation is shown</a:t>
            </a:r>
          </a:p>
          <a:p>
            <a:pPr marL="342900" indent="-342900">
              <a:buFont typeface="+mj-lt"/>
              <a:buAutoNum type="alphaLcPeriod"/>
            </a:pPr>
            <a:r>
              <a:rPr lang="en-GB" dirty="0" smtClean="0"/>
              <a:t>How strong is the correlation? Justify your answer by discussing the evidence.</a:t>
            </a:r>
            <a:endParaRPr lang="en-US" dirty="0"/>
          </a:p>
          <a:p>
            <a:pPr marL="342900" indent="-342900">
              <a:buFont typeface="+mj-lt"/>
              <a:buAutoNum type="alphaLcPeriod"/>
            </a:pPr>
            <a:r>
              <a:rPr lang="en-GB" dirty="0" smtClean="0"/>
              <a:t>The correlation shown here is lagged. A lag is a time gap between the factors. Estimate the size of the lag between cigarette consumption and lung cancer death.</a:t>
            </a:r>
            <a:endParaRPr lang="en-US" dirty="0" smtClean="0"/>
          </a:p>
        </p:txBody>
      </p:sp>
      <p:sp>
        <p:nvSpPr>
          <p:cNvPr id="12" name="Rectangle 11"/>
          <p:cNvSpPr/>
          <p:nvPr/>
        </p:nvSpPr>
        <p:spPr>
          <a:xfrm>
            <a:off x="5171216" y="725424"/>
            <a:ext cx="3636289" cy="4524316"/>
          </a:xfrm>
          <a:prstGeom prst="rect">
            <a:avLst/>
          </a:prstGeom>
        </p:spPr>
        <p:txBody>
          <a:bodyPr wrap="square">
            <a:spAutoFit/>
          </a:bodyPr>
          <a:lstStyle/>
          <a:p>
            <a:r>
              <a:rPr lang="en-GB" dirty="0"/>
              <a:t>There are many other similar surveys in different countries, with different demographics that show similar results. Along with </a:t>
            </a:r>
            <a:r>
              <a:rPr lang="en-GB" b="1" dirty="0"/>
              <a:t>lung</a:t>
            </a:r>
            <a:r>
              <a:rPr lang="en-GB" dirty="0"/>
              <a:t> cancer, cancers of </a:t>
            </a:r>
            <a:r>
              <a:rPr lang="en-GB" b="1" dirty="0"/>
              <a:t>mouth</a:t>
            </a:r>
            <a:r>
              <a:rPr lang="en-GB" dirty="0"/>
              <a:t> and </a:t>
            </a:r>
            <a:r>
              <a:rPr lang="en-GB" b="1" dirty="0"/>
              <a:t>throat</a:t>
            </a:r>
            <a:r>
              <a:rPr lang="en-GB" dirty="0"/>
              <a:t> are very common as these areas are in direct contact with the smoke too. </a:t>
            </a:r>
            <a:r>
              <a:rPr lang="en-GB" dirty="0" smtClean="0"/>
              <a:t>It might surprise you that the following cancers are also more common in smokers:</a:t>
            </a:r>
          </a:p>
          <a:p>
            <a:pPr marL="285750" indent="-285750">
              <a:buFont typeface="Arial"/>
              <a:buChar char="•"/>
            </a:pPr>
            <a:r>
              <a:rPr lang="en-GB" dirty="0" smtClean="0"/>
              <a:t>Head and neck</a:t>
            </a:r>
          </a:p>
          <a:p>
            <a:pPr marL="285750" indent="-285750">
              <a:buFont typeface="Arial"/>
              <a:buChar char="•"/>
            </a:pPr>
            <a:r>
              <a:rPr lang="en-GB" dirty="0"/>
              <a:t>Bladder</a:t>
            </a:r>
          </a:p>
          <a:p>
            <a:pPr marL="285750" indent="-285750">
              <a:buFont typeface="Arial"/>
              <a:buChar char="•"/>
            </a:pPr>
            <a:r>
              <a:rPr lang="en-GB" dirty="0" smtClean="0"/>
              <a:t>Kidneys</a:t>
            </a:r>
          </a:p>
          <a:p>
            <a:pPr marL="285750" indent="-285750">
              <a:buFont typeface="Arial"/>
              <a:buChar char="•"/>
            </a:pPr>
            <a:r>
              <a:rPr lang="en-GB" dirty="0" smtClean="0"/>
              <a:t>Breast</a:t>
            </a:r>
          </a:p>
          <a:p>
            <a:pPr marL="285750" indent="-285750">
              <a:buFont typeface="Arial"/>
              <a:buChar char="•"/>
            </a:pPr>
            <a:r>
              <a:rPr lang="en-GB" dirty="0" smtClean="0"/>
              <a:t>Pancreas</a:t>
            </a:r>
          </a:p>
          <a:p>
            <a:pPr marL="285750" indent="-285750">
              <a:buFont typeface="Arial"/>
              <a:buChar char="•"/>
            </a:pPr>
            <a:r>
              <a:rPr lang="en-GB" dirty="0" smtClean="0"/>
              <a:t>Colon</a:t>
            </a:r>
            <a:endParaRPr lang="en-GB" dirty="0"/>
          </a:p>
        </p:txBody>
      </p:sp>
      <p:sp>
        <p:nvSpPr>
          <p:cNvPr id="2" name="Rectangle 1"/>
          <p:cNvSpPr/>
          <p:nvPr/>
        </p:nvSpPr>
        <p:spPr>
          <a:xfrm rot="21207140">
            <a:off x="442542" y="2772140"/>
            <a:ext cx="8261056" cy="1631216"/>
          </a:xfrm>
          <a:prstGeom prst="rect">
            <a:avLst/>
          </a:prstGeom>
          <a:solidFill>
            <a:srgbClr val="FFFF00"/>
          </a:solidFill>
          <a:ln w="38100" cmpd="sng">
            <a:solidFill>
              <a:srgbClr val="FF0000"/>
            </a:solidFill>
          </a:ln>
          <a:effectLst/>
        </p:spPr>
        <p:txBody>
          <a:bodyPr wrap="square">
            <a:spAutoFit/>
          </a:bodyPr>
          <a:lstStyle/>
          <a:p>
            <a:pPr lvl="0"/>
            <a:r>
              <a:rPr lang="en-GB" sz="2000" b="1" dirty="0" smtClean="0"/>
              <a:t>Correlation ≠ causation</a:t>
            </a:r>
            <a:r>
              <a:rPr lang="en-GB" sz="2000" dirty="0" smtClean="0"/>
              <a:t>, however laboratory investigations have found:</a:t>
            </a:r>
          </a:p>
          <a:p>
            <a:pPr marL="285750" lvl="0" indent="-285750">
              <a:buFont typeface="Arial"/>
              <a:buChar char="•"/>
            </a:pPr>
            <a:r>
              <a:rPr lang="en-GB" sz="2000" dirty="0" smtClean="0"/>
              <a:t>more then 20 </a:t>
            </a:r>
            <a:r>
              <a:rPr lang="en-GB" sz="2000" dirty="0"/>
              <a:t>chemicals found in tobacco have caused cancers in laboratory animals and/or humans</a:t>
            </a:r>
            <a:endParaRPr lang="en-US" sz="2000" dirty="0"/>
          </a:p>
          <a:p>
            <a:pPr marL="285750" lvl="0" indent="-285750">
              <a:buFont typeface="Arial"/>
              <a:buChar char="•"/>
            </a:pPr>
            <a:r>
              <a:rPr lang="en-US" sz="2000" dirty="0" smtClean="0"/>
              <a:t>M</a:t>
            </a:r>
            <a:r>
              <a:rPr lang="en-GB" sz="2000" dirty="0" smtClean="0"/>
              <a:t>ore than </a:t>
            </a:r>
            <a:r>
              <a:rPr lang="en-GB" sz="2000" dirty="0"/>
              <a:t>40 other chemicals found in tobacco have been identified as carcinogens</a:t>
            </a:r>
            <a:endParaRPr lang="en-US" sz="2000" dirty="0"/>
          </a:p>
        </p:txBody>
      </p:sp>
    </p:spTree>
    <p:extLst>
      <p:ext uri="{BB962C8B-B14F-4D97-AF65-F5344CB8AC3E}">
        <p14:creationId xmlns:p14="http://schemas.microsoft.com/office/powerpoint/2010/main" val="16229991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764"/>
            <a:ext cx="6521397" cy="746554"/>
          </a:xfrm>
        </p:spPr>
        <p:txBody>
          <a:bodyPr/>
          <a:lstStyle/>
          <a:p>
            <a:r>
              <a:rPr lang="en-US" dirty="0" smtClean="0"/>
              <a:t>Bibliography / Acknowledgments</a:t>
            </a:r>
            <a:endParaRPr lang="en-US" dirty="0"/>
          </a:p>
        </p:txBody>
      </p:sp>
      <p:pic>
        <p:nvPicPr>
          <p:cNvPr id="4" name="Picture 3">
            <a:hlinkClick r:id="rId2"/>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72820" y="1000912"/>
            <a:ext cx="5328420" cy="966430"/>
          </a:xfrm>
          <a:prstGeom prst="rect">
            <a:avLst/>
          </a:prstGeom>
        </p:spPr>
      </p:pic>
      <p:pic>
        <p:nvPicPr>
          <p:cNvPr id="6" name="Picture 5">
            <a:hlinkClick r:id="rId4"/>
          </p:cNvPr>
          <p:cNvPicPr>
            <a:picLocks noChangeAspect="1"/>
          </p:cNvPicPr>
          <p:nvPr/>
        </p:nvPicPr>
        <p:blipFill>
          <a:blip r:embed="rId5"/>
          <a:stretch>
            <a:fillRect/>
          </a:stretch>
        </p:blipFill>
        <p:spPr>
          <a:xfrm>
            <a:off x="5901966" y="976660"/>
            <a:ext cx="2695172" cy="2515494"/>
          </a:xfrm>
          <a:prstGeom prst="rect">
            <a:avLst/>
          </a:prstGeom>
        </p:spPr>
      </p:pic>
      <p:pic>
        <p:nvPicPr>
          <p:cNvPr id="7" name="Picture 6" descr="Screen Shot 2014-04-27 at 14.39.15.png"/>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306287" y="2178578"/>
            <a:ext cx="3176219" cy="4200805"/>
          </a:xfrm>
          <a:prstGeom prst="rect">
            <a:avLst/>
          </a:prstGeom>
        </p:spPr>
      </p:pic>
      <p:grpSp>
        <p:nvGrpSpPr>
          <p:cNvPr id="3" name="Group 2"/>
          <p:cNvGrpSpPr/>
          <p:nvPr/>
        </p:nvGrpSpPr>
        <p:grpSpPr>
          <a:xfrm>
            <a:off x="6000646" y="4051300"/>
            <a:ext cx="2634592" cy="918592"/>
            <a:chOff x="6000646" y="4051300"/>
            <a:chExt cx="2634592" cy="918592"/>
          </a:xfrm>
        </p:grpSpPr>
        <p:pic>
          <p:nvPicPr>
            <p:cNvPr id="8" name="Picture 7">
              <a:hlinkClick r:id="rId7"/>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7771638" y="4106292"/>
              <a:ext cx="825500" cy="825500"/>
            </a:xfrm>
            <a:prstGeom prst="rect">
              <a:avLst/>
            </a:prstGeom>
          </p:spPr>
        </p:pic>
        <p:sp>
          <p:nvSpPr>
            <p:cNvPr id="9" name="TextBox 8"/>
            <p:cNvSpPr txBox="1"/>
            <p:nvPr/>
          </p:nvSpPr>
          <p:spPr>
            <a:xfrm>
              <a:off x="6000646" y="4106292"/>
              <a:ext cx="1781384" cy="400110"/>
            </a:xfrm>
            <a:prstGeom prst="rect">
              <a:avLst/>
            </a:prstGeom>
            <a:noFill/>
          </p:spPr>
          <p:txBody>
            <a:bodyPr wrap="square" rtlCol="0">
              <a:spAutoFit/>
            </a:bodyPr>
            <a:lstStyle/>
            <a:p>
              <a:pPr algn="r"/>
              <a:r>
                <a:rPr lang="fr-FR" sz="2000" b="1" dirty="0">
                  <a:hlinkClick r:id="rId7"/>
                </a:rPr>
                <a:t>Jason de </a:t>
              </a:r>
              <a:r>
                <a:rPr lang="fr-FR" sz="2000" b="1" dirty="0" smtClean="0">
                  <a:hlinkClick r:id="rId7"/>
                </a:rPr>
                <a:t>Nys</a:t>
              </a:r>
              <a:endParaRPr lang="fr-FR" sz="2000" b="1" dirty="0" smtClean="0"/>
            </a:p>
          </p:txBody>
        </p:sp>
        <p:sp>
          <p:nvSpPr>
            <p:cNvPr id="10" name="Rectangle 9"/>
            <p:cNvSpPr/>
            <p:nvPr/>
          </p:nvSpPr>
          <p:spPr>
            <a:xfrm>
              <a:off x="6202800" y="4051300"/>
              <a:ext cx="2432438" cy="918592"/>
            </a:xfrm>
            <a:prstGeom prst="rect">
              <a:avLst/>
            </a:pr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2414651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0" y="220960"/>
            <a:ext cx="9144000" cy="6516168"/>
            <a:chOff x="0" y="303796"/>
            <a:chExt cx="9144000" cy="6516168"/>
          </a:xfrm>
        </p:grpSpPr>
        <p:pic>
          <p:nvPicPr>
            <p:cNvPr id="4" name="Picture 3" descr="Screen Shot 2014-09-06 at 13.47.30.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303796"/>
              <a:ext cx="9144000" cy="6516168"/>
            </a:xfrm>
            <a:prstGeom prst="rect">
              <a:avLst/>
            </a:prstGeom>
          </p:spPr>
        </p:pic>
        <p:sp>
          <p:nvSpPr>
            <p:cNvPr id="5" name="Rectangle 4"/>
            <p:cNvSpPr/>
            <p:nvPr/>
          </p:nvSpPr>
          <p:spPr>
            <a:xfrm>
              <a:off x="5454000" y="3327609"/>
              <a:ext cx="3519165" cy="276999"/>
            </a:xfrm>
            <a:prstGeom prst="rect">
              <a:avLst/>
            </a:prstGeom>
            <a:solidFill>
              <a:srgbClr val="FFFFFF"/>
            </a:solidFill>
          </p:spPr>
          <p:txBody>
            <a:bodyPr wrap="square">
              <a:spAutoFit/>
            </a:bodyPr>
            <a:lstStyle/>
            <a:p>
              <a:r>
                <a:rPr lang="en-US" sz="1200" dirty="0">
                  <a:hlinkClick r:id="rId3"/>
                </a:rPr>
                <a:t>http://</a:t>
              </a:r>
              <a:r>
                <a:rPr lang="en-US" sz="1200" dirty="0" err="1">
                  <a:hlinkClick r:id="rId3"/>
                </a:rPr>
                <a:t>youtu.be</a:t>
              </a:r>
              <a:r>
                <a:rPr lang="en-US" sz="1200" dirty="0">
                  <a:hlinkClick r:id="rId3"/>
                </a:rPr>
                <a:t>/s1ylUTbXyWU</a:t>
              </a:r>
              <a:endParaRPr lang="en-US" sz="1200" dirty="0"/>
            </a:p>
          </p:txBody>
        </p:sp>
      </p:grpSp>
      <p:pic>
        <p:nvPicPr>
          <p:cNvPr id="7" name="Picture 6">
            <a:hlinkClick r:id="rId4"/>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 y="6481199"/>
            <a:ext cx="1625600" cy="389501"/>
          </a:xfrm>
          <a:prstGeom prst="rect">
            <a:avLst/>
          </a:prstGeom>
        </p:spPr>
      </p:pic>
    </p:spTree>
    <p:extLst>
      <p:ext uri="{BB962C8B-B14F-4D97-AF65-F5344CB8AC3E}">
        <p14:creationId xmlns:p14="http://schemas.microsoft.com/office/powerpoint/2010/main" val="145119393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213889" y="27612"/>
            <a:ext cx="9371263" cy="6872260"/>
          </a:xfrm>
          <a:prstGeom prst="rect">
            <a:avLst/>
          </a:prstGeom>
        </p:spPr>
      </p:pic>
      <p:sp>
        <p:nvSpPr>
          <p:cNvPr id="3" name="TextBox 2"/>
          <p:cNvSpPr txBox="1"/>
          <p:nvPr/>
        </p:nvSpPr>
        <p:spPr>
          <a:xfrm>
            <a:off x="647563" y="558989"/>
            <a:ext cx="7848872" cy="1200329"/>
          </a:xfrm>
          <a:prstGeom prst="rect">
            <a:avLst/>
          </a:prstGeom>
          <a:noFill/>
          <a:effectLst/>
        </p:spPr>
        <p:txBody>
          <a:bodyPr wrap="square" rtlCol="0">
            <a:spAutoFit/>
          </a:bodyPr>
          <a:lstStyle/>
          <a:p>
            <a:pPr algn="ctr"/>
            <a:r>
              <a:rPr lang="en-AU" sz="3600" dirty="0" smtClean="0">
                <a:ln w="18415" cmpd="sng">
                  <a:noFill/>
                  <a:prstDash val="solid"/>
                </a:ln>
                <a:effectLst>
                  <a:glow rad="190500">
                    <a:schemeClr val="bg1">
                      <a:alpha val="84000"/>
                    </a:schemeClr>
                  </a:glow>
                  <a:outerShdw blurRad="63500" dir="3600000" algn="tl" rotWithShape="0">
                    <a:srgbClr val="000000">
                      <a:alpha val="70000"/>
                    </a:srgbClr>
                  </a:outerShdw>
                </a:effectLst>
              </a:rPr>
              <a:t>In summary any time new cells are required, mitosis is required:</a:t>
            </a:r>
          </a:p>
        </p:txBody>
      </p:sp>
      <p:sp>
        <p:nvSpPr>
          <p:cNvPr id="7" name="Rectangle 6"/>
          <p:cNvSpPr/>
          <p:nvPr/>
        </p:nvSpPr>
        <p:spPr>
          <a:xfrm>
            <a:off x="4585374" y="6653651"/>
            <a:ext cx="4572000" cy="246221"/>
          </a:xfrm>
          <a:prstGeom prst="rect">
            <a:avLst/>
          </a:prstGeom>
        </p:spPr>
        <p:txBody>
          <a:bodyPr>
            <a:spAutoFit/>
          </a:bodyPr>
          <a:lstStyle/>
          <a:p>
            <a:pPr algn="r"/>
            <a:r>
              <a:rPr lang="en-US" sz="1000" dirty="0">
                <a:hlinkClick r:id="rId4"/>
              </a:rPr>
              <a:t>http://</a:t>
            </a:r>
            <a:r>
              <a:rPr lang="en-US" sz="1000" dirty="0" err="1">
                <a:hlinkClick r:id="rId4"/>
              </a:rPr>
              <a:t>www.haroldsmithlab.com</a:t>
            </a:r>
            <a:r>
              <a:rPr lang="en-US" sz="1000" dirty="0">
                <a:hlinkClick r:id="rId4"/>
              </a:rPr>
              <a:t>/images/</a:t>
            </a:r>
            <a:r>
              <a:rPr lang="en-US" sz="1000" dirty="0" err="1">
                <a:hlinkClick r:id="rId4"/>
              </a:rPr>
              <a:t>pg_HeLa_cell_division.jpg</a:t>
            </a:r>
            <a:endParaRPr lang="en-US" sz="1000" dirty="0"/>
          </a:p>
        </p:txBody>
      </p:sp>
      <p:pic>
        <p:nvPicPr>
          <p:cNvPr id="9" name="Picture 8">
            <a:hlinkClick r:id="rId5"/>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593" y="6582233"/>
            <a:ext cx="1751305" cy="317639"/>
          </a:xfrm>
          <a:prstGeom prst="rect">
            <a:avLst/>
          </a:prstGeom>
        </p:spPr>
      </p:pic>
      <p:graphicFrame>
        <p:nvGraphicFramePr>
          <p:cNvPr id="10" name="Table 9"/>
          <p:cNvGraphicFramePr>
            <a:graphicFrameLocks noGrp="1"/>
          </p:cNvGraphicFramePr>
          <p:nvPr>
            <p:extLst>
              <p:ext uri="{D42A27DB-BD31-4B8C-83A1-F6EECF244321}">
                <p14:modId xmlns:p14="http://schemas.microsoft.com/office/powerpoint/2010/main" val="2832989527"/>
              </p:ext>
            </p:extLst>
          </p:nvPr>
        </p:nvGraphicFramePr>
        <p:xfrm>
          <a:off x="228363" y="5131680"/>
          <a:ext cx="8109778" cy="1005840"/>
        </p:xfrm>
        <a:graphic>
          <a:graphicData uri="http://schemas.openxmlformats.org/drawingml/2006/table">
            <a:tbl>
              <a:tblPr firstRow="1" bandRow="1">
                <a:tableStyleId>{2D5ABB26-0587-4C30-8999-92F81FD0307C}</a:tableStyleId>
              </a:tblPr>
              <a:tblGrid>
                <a:gridCol w="3364260"/>
                <a:gridCol w="4745518"/>
              </a:tblGrid>
              <a:tr h="37084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400" b="1" dirty="0" smtClean="0"/>
                        <a:t>E</a:t>
                      </a:r>
                      <a:r>
                        <a:rPr lang="en-US" sz="2400" dirty="0" smtClean="0"/>
                        <a:t>mbryonic development:</a:t>
                      </a:r>
                      <a:endParaRPr lang="en-US" dirty="0"/>
                    </a:p>
                  </a:txBody>
                  <a:tcPr>
                    <a:solidFill>
                      <a:srgbClr val="FFFFFF">
                        <a:alpha val="75000"/>
                      </a:srgbClr>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400" dirty="0" smtClean="0"/>
                        <a:t> </a:t>
                      </a:r>
                      <a:r>
                        <a:rPr lang="en-US" dirty="0" smtClean="0"/>
                        <a:t>A </a:t>
                      </a:r>
                      <a:r>
                        <a:rPr lang="en-US" dirty="0" err="1" smtClean="0"/>
                        <a:t>fertilised</a:t>
                      </a:r>
                      <a:r>
                        <a:rPr lang="en-US" dirty="0" smtClean="0"/>
                        <a:t> egg (zygote) will undergo mitosis and differentiation in order to develop into an embryo</a:t>
                      </a:r>
                    </a:p>
                  </a:txBody>
                  <a:tcPr>
                    <a:solidFill>
                      <a:srgbClr val="FFFFFF">
                        <a:alpha val="75000"/>
                      </a:srgbClr>
                    </a:solidFill>
                  </a:tcPr>
                </a:tc>
              </a:tr>
            </a:tbl>
          </a:graphicData>
        </a:graphic>
      </p:graphicFrame>
      <p:graphicFrame>
        <p:nvGraphicFramePr>
          <p:cNvPr id="12" name="Table 11"/>
          <p:cNvGraphicFramePr>
            <a:graphicFrameLocks noGrp="1"/>
          </p:cNvGraphicFramePr>
          <p:nvPr>
            <p:extLst>
              <p:ext uri="{D42A27DB-BD31-4B8C-83A1-F6EECF244321}">
                <p14:modId xmlns:p14="http://schemas.microsoft.com/office/powerpoint/2010/main" val="1588863359"/>
              </p:ext>
            </p:extLst>
          </p:nvPr>
        </p:nvGraphicFramePr>
        <p:xfrm>
          <a:off x="228363" y="2191127"/>
          <a:ext cx="8109778" cy="640080"/>
        </p:xfrm>
        <a:graphic>
          <a:graphicData uri="http://schemas.openxmlformats.org/drawingml/2006/table">
            <a:tbl>
              <a:tblPr firstRow="1" bandRow="1">
                <a:tableStyleId>{2D5ABB26-0587-4C30-8999-92F81FD0307C}</a:tableStyleId>
              </a:tblPr>
              <a:tblGrid>
                <a:gridCol w="1702504"/>
                <a:gridCol w="6407274"/>
              </a:tblGrid>
              <a:tr h="0">
                <a:tc>
                  <a:txBody>
                    <a:bodyPr/>
                    <a:lstStyle/>
                    <a:p>
                      <a:r>
                        <a:rPr lang="en-US" sz="2400" b="1" dirty="0" smtClean="0"/>
                        <a:t>G</a:t>
                      </a:r>
                      <a:r>
                        <a:rPr lang="en-US" sz="2400" dirty="0" smtClean="0"/>
                        <a:t>rowth:</a:t>
                      </a:r>
                      <a:endParaRPr lang="en-US" dirty="0" smtClean="0"/>
                    </a:p>
                  </a:txBody>
                  <a:tcPr>
                    <a:solidFill>
                      <a:srgbClr val="FFFFFF">
                        <a:alpha val="75000"/>
                      </a:srgbClr>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Multicellular organisms increase their size by increasing their number of cells through mitosis</a:t>
                      </a:r>
                    </a:p>
                  </a:txBody>
                  <a:tcPr>
                    <a:solidFill>
                      <a:srgbClr val="FFFFFF">
                        <a:alpha val="75000"/>
                      </a:srgbClr>
                    </a:solidFill>
                  </a:tcPr>
                </a:tc>
              </a:tr>
            </a:tbl>
          </a:graphicData>
        </a:graphic>
      </p:graphicFrame>
      <p:graphicFrame>
        <p:nvGraphicFramePr>
          <p:cNvPr id="13" name="Table 12"/>
          <p:cNvGraphicFramePr>
            <a:graphicFrameLocks noGrp="1"/>
          </p:cNvGraphicFramePr>
          <p:nvPr>
            <p:extLst>
              <p:ext uri="{D42A27DB-BD31-4B8C-83A1-F6EECF244321}">
                <p14:modId xmlns:p14="http://schemas.microsoft.com/office/powerpoint/2010/main" val="4209248583"/>
              </p:ext>
            </p:extLst>
          </p:nvPr>
        </p:nvGraphicFramePr>
        <p:xfrm>
          <a:off x="228363" y="3151247"/>
          <a:ext cx="8109778" cy="640080"/>
        </p:xfrm>
        <a:graphic>
          <a:graphicData uri="http://schemas.openxmlformats.org/drawingml/2006/table">
            <a:tbl>
              <a:tblPr firstRow="1" bandRow="1">
                <a:tableStyleId>{2D5ABB26-0587-4C30-8999-92F81FD0307C}</a:tableStyleId>
              </a:tblPr>
              <a:tblGrid>
                <a:gridCol w="3126220"/>
                <a:gridCol w="4983558"/>
              </a:tblGrid>
              <a:tr h="370840">
                <a:tc>
                  <a:txBody>
                    <a:bodyPr/>
                    <a:lstStyle/>
                    <a:p>
                      <a:r>
                        <a:rPr lang="en-US" sz="2400" b="1" dirty="0" smtClean="0"/>
                        <a:t>A</a:t>
                      </a:r>
                      <a:r>
                        <a:rPr lang="en-US" sz="2400" dirty="0" smtClean="0"/>
                        <a:t>sexual reproduction:</a:t>
                      </a:r>
                      <a:endParaRPr lang="en-US" dirty="0" smtClean="0"/>
                    </a:p>
                  </a:txBody>
                  <a:tcPr>
                    <a:solidFill>
                      <a:srgbClr val="FFFFFF">
                        <a:alpha val="75000"/>
                      </a:srgbClr>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Certain eukaryotic organisms may</a:t>
                      </a:r>
                      <a:r>
                        <a:rPr lang="en-US" baseline="0" dirty="0" smtClean="0"/>
                        <a:t> </a:t>
                      </a:r>
                      <a:r>
                        <a:rPr lang="en-US" dirty="0" smtClean="0"/>
                        <a:t>reproduce asexually by mitosis (e.g. vegetative reproduction)</a:t>
                      </a:r>
                    </a:p>
                  </a:txBody>
                  <a:tcPr>
                    <a:solidFill>
                      <a:srgbClr val="FFFFFF">
                        <a:alpha val="75000"/>
                      </a:srgbClr>
                    </a:solidFill>
                  </a:tcPr>
                </a:tc>
              </a:tr>
            </a:tbl>
          </a:graphicData>
        </a:graphic>
      </p:graphicFrame>
      <p:graphicFrame>
        <p:nvGraphicFramePr>
          <p:cNvPr id="14" name="Table 13"/>
          <p:cNvGraphicFramePr>
            <a:graphicFrameLocks noGrp="1"/>
          </p:cNvGraphicFramePr>
          <p:nvPr>
            <p:extLst>
              <p:ext uri="{D42A27DB-BD31-4B8C-83A1-F6EECF244321}">
                <p14:modId xmlns:p14="http://schemas.microsoft.com/office/powerpoint/2010/main" val="4050812615"/>
              </p:ext>
            </p:extLst>
          </p:nvPr>
        </p:nvGraphicFramePr>
        <p:xfrm>
          <a:off x="228363" y="4170363"/>
          <a:ext cx="8109778" cy="640080"/>
        </p:xfrm>
        <a:graphic>
          <a:graphicData uri="http://schemas.openxmlformats.org/drawingml/2006/table">
            <a:tbl>
              <a:tblPr firstRow="1" bandRow="1">
                <a:tableStyleId>{2D5ABB26-0587-4C30-8999-92F81FD0307C}</a:tableStyleId>
              </a:tblPr>
              <a:tblGrid>
                <a:gridCol w="2217794"/>
                <a:gridCol w="5891984"/>
              </a:tblGrid>
              <a:tr h="37084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400" b="1" dirty="0" smtClean="0"/>
                        <a:t>T</a:t>
                      </a:r>
                      <a:r>
                        <a:rPr lang="en-US" sz="2400" dirty="0" smtClean="0"/>
                        <a:t>issue Repair:</a:t>
                      </a:r>
                      <a:endParaRPr lang="en-US" dirty="0" smtClean="0"/>
                    </a:p>
                  </a:txBody>
                  <a:tcPr>
                    <a:solidFill>
                      <a:srgbClr val="FFFFFF">
                        <a:alpha val="75000"/>
                      </a:srgbClr>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Damaged tissue can recover by replacing dead or</a:t>
                      </a:r>
                      <a:r>
                        <a:rPr lang="en-US" baseline="0" dirty="0" smtClean="0"/>
                        <a:t> </a:t>
                      </a:r>
                      <a:r>
                        <a:rPr lang="en-US" dirty="0" smtClean="0"/>
                        <a:t>damaged cells</a:t>
                      </a:r>
                    </a:p>
                  </a:txBody>
                  <a:tcPr>
                    <a:solidFill>
                      <a:srgbClr val="FFFFFF">
                        <a:alpha val="75000"/>
                      </a:srgbClr>
                    </a:solidFill>
                  </a:tcPr>
                </a:tc>
              </a:tr>
            </a:tbl>
          </a:graphicData>
        </a:graphic>
      </p:graphicFrame>
    </p:spTree>
    <p:extLst>
      <p:ext uri="{BB962C8B-B14F-4D97-AF65-F5344CB8AC3E}">
        <p14:creationId xmlns:p14="http://schemas.microsoft.com/office/powerpoint/2010/main" val="321784645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806236" y="6611779"/>
            <a:ext cx="7337764" cy="246221"/>
          </a:xfrm>
          <a:prstGeom prst="rect">
            <a:avLst/>
          </a:prstGeom>
        </p:spPr>
        <p:txBody>
          <a:bodyPr wrap="square">
            <a:spAutoFit/>
          </a:bodyPr>
          <a:lstStyle/>
          <a:p>
            <a:pPr algn="r"/>
            <a:r>
              <a:rPr lang="en-US" sz="1000" dirty="0">
                <a:hlinkClick r:id="rId3"/>
              </a:rPr>
              <a:t>http://</a:t>
            </a:r>
            <a:r>
              <a:rPr lang="en-US" sz="1000" dirty="0" err="1">
                <a:hlinkClick r:id="rId3"/>
              </a:rPr>
              <a:t>upload.wikimedia.org</a:t>
            </a:r>
            <a:r>
              <a:rPr lang="en-US" sz="1000" dirty="0">
                <a:hlinkClick r:id="rId3"/>
              </a:rPr>
              <a:t>/</a:t>
            </a:r>
            <a:r>
              <a:rPr lang="en-US" sz="1000" dirty="0" err="1">
                <a:hlinkClick r:id="rId3"/>
              </a:rPr>
              <a:t>wikipedia</a:t>
            </a:r>
            <a:r>
              <a:rPr lang="en-US" sz="1000" dirty="0">
                <a:hlinkClick r:id="rId3"/>
              </a:rPr>
              <a:t>/commons/thumb/7/71/</a:t>
            </a:r>
            <a:r>
              <a:rPr lang="en-US" sz="1000" dirty="0" err="1">
                <a:hlinkClick r:id="rId3"/>
              </a:rPr>
              <a:t>Diagram_of_mitosis.svg</a:t>
            </a:r>
            <a:r>
              <a:rPr lang="en-US" sz="1000" dirty="0">
                <a:hlinkClick r:id="rId3"/>
              </a:rPr>
              <a:t>/800px-Diagram_of_mitosis.svg.png</a:t>
            </a:r>
            <a:endParaRPr lang="en-US" sz="1000" dirty="0"/>
          </a:p>
        </p:txBody>
      </p:sp>
      <p:grpSp>
        <p:nvGrpSpPr>
          <p:cNvPr id="5" name="Group 4"/>
          <p:cNvGrpSpPr/>
          <p:nvPr/>
        </p:nvGrpSpPr>
        <p:grpSpPr>
          <a:xfrm>
            <a:off x="345125" y="245724"/>
            <a:ext cx="9144000" cy="6457950"/>
            <a:chOff x="331320" y="245724"/>
            <a:chExt cx="9144000" cy="6457950"/>
          </a:xfrm>
        </p:grpSpPr>
        <p:pic>
          <p:nvPicPr>
            <p:cNvPr id="3" name="Picture 2"/>
            <p:cNvPicPr>
              <a:picLocks noChangeAspect="1"/>
            </p:cNvPicPr>
            <p:nvPr/>
          </p:nvPicPr>
          <p:blipFill>
            <a:blip r:embed="rId4"/>
            <a:stretch>
              <a:fillRect/>
            </a:stretch>
          </p:blipFill>
          <p:spPr>
            <a:xfrm>
              <a:off x="331320" y="245724"/>
              <a:ext cx="9144000" cy="6457950"/>
            </a:xfrm>
            <a:prstGeom prst="rect">
              <a:avLst/>
            </a:prstGeom>
          </p:spPr>
        </p:pic>
        <p:sp>
          <p:nvSpPr>
            <p:cNvPr id="7" name="Rectangle 6"/>
            <p:cNvSpPr/>
            <p:nvPr/>
          </p:nvSpPr>
          <p:spPr>
            <a:xfrm>
              <a:off x="4210482" y="3313375"/>
              <a:ext cx="2774779" cy="966402"/>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8" name="TextBox 7"/>
          <p:cNvSpPr txBox="1"/>
          <p:nvPr/>
        </p:nvSpPr>
        <p:spPr>
          <a:xfrm>
            <a:off x="160593" y="214306"/>
            <a:ext cx="5223306" cy="1384995"/>
          </a:xfrm>
          <a:prstGeom prst="rect">
            <a:avLst/>
          </a:prstGeom>
          <a:noFill/>
        </p:spPr>
        <p:txBody>
          <a:bodyPr wrap="square" rtlCol="0">
            <a:spAutoFit/>
          </a:bodyPr>
          <a:lstStyle/>
          <a:p>
            <a:r>
              <a:rPr lang="en-US" sz="2400" dirty="0"/>
              <a:t>T</a:t>
            </a:r>
            <a:r>
              <a:rPr lang="en-US" sz="2400" dirty="0" smtClean="0"/>
              <a:t>he </a:t>
            </a:r>
            <a:r>
              <a:rPr lang="en-US" sz="3600" b="1" dirty="0" smtClean="0"/>
              <a:t>cell cycle </a:t>
            </a:r>
            <a:r>
              <a:rPr lang="en-US" sz="2400" dirty="0" smtClean="0"/>
              <a:t>is the series of events through which cells pass to divide and create two identical daughter cells.</a:t>
            </a:r>
            <a:endParaRPr lang="en-US" sz="2400" dirty="0"/>
          </a:p>
        </p:txBody>
      </p:sp>
    </p:spTree>
    <p:extLst>
      <p:ext uri="{BB962C8B-B14F-4D97-AF65-F5344CB8AC3E}">
        <p14:creationId xmlns:p14="http://schemas.microsoft.com/office/powerpoint/2010/main" val="61034098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4-09-06 at 13.48.31.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269529"/>
            <a:ext cx="9144000" cy="6146679"/>
          </a:xfrm>
          <a:prstGeom prst="rect">
            <a:avLst/>
          </a:prstGeom>
        </p:spPr>
      </p:pic>
      <p:pic>
        <p:nvPicPr>
          <p:cNvPr id="3" name="Picture 2">
            <a:hlinkClick r:id="rId3"/>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 y="6481199"/>
            <a:ext cx="1625600" cy="389501"/>
          </a:xfrm>
          <a:prstGeom prst="rect">
            <a:avLst/>
          </a:prstGeom>
        </p:spPr>
      </p:pic>
    </p:spTree>
    <p:extLst>
      <p:ext uri="{BB962C8B-B14F-4D97-AF65-F5344CB8AC3E}">
        <p14:creationId xmlns:p14="http://schemas.microsoft.com/office/powerpoint/2010/main" val="64093809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0" y="4762"/>
            <a:ext cx="9144000" cy="575079"/>
          </a:xfrm>
        </p:spPr>
        <p:txBody>
          <a:bodyPr>
            <a:noAutofit/>
          </a:bodyPr>
          <a:lstStyle/>
          <a:p>
            <a:pPr fontAlgn="ctr"/>
            <a:r>
              <a:rPr lang="en-US" sz="1800" dirty="0">
                <a:latin typeface="Arial"/>
                <a:cs typeface="Arial"/>
              </a:rPr>
              <a:t>1.6.U4 Interphase is a very active phase of the cell cycle with many processes occurring in the nucleus and cytoplasm</a:t>
            </a:r>
            <a:r>
              <a:rPr lang="en-US" sz="1800" dirty="0" smtClean="0">
                <a:latin typeface="Arial"/>
                <a:cs typeface="Arial"/>
              </a:rPr>
              <a:t>.</a:t>
            </a:r>
            <a:endParaRPr lang="en-US" sz="1800" dirty="0">
              <a:solidFill>
                <a:srgbClr val="000000"/>
              </a:solidFill>
              <a:latin typeface="Arial"/>
              <a:cs typeface="Arial"/>
            </a:endParaRPr>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22935" y="2239260"/>
            <a:ext cx="4508127" cy="3014810"/>
          </a:xfrm>
          <a:prstGeom prst="rect">
            <a:avLst/>
          </a:prstGeom>
        </p:spPr>
      </p:pic>
      <p:sp>
        <p:nvSpPr>
          <p:cNvPr id="7" name="TextBox 6"/>
          <p:cNvSpPr txBox="1"/>
          <p:nvPr/>
        </p:nvSpPr>
        <p:spPr>
          <a:xfrm>
            <a:off x="105372" y="669811"/>
            <a:ext cx="8983408" cy="954107"/>
          </a:xfrm>
          <a:prstGeom prst="rect">
            <a:avLst/>
          </a:prstGeom>
          <a:noFill/>
        </p:spPr>
        <p:txBody>
          <a:bodyPr wrap="square" rtlCol="0">
            <a:spAutoFit/>
          </a:bodyPr>
          <a:lstStyle/>
          <a:p>
            <a:r>
              <a:rPr lang="en-US" sz="3200" b="1" dirty="0" smtClean="0"/>
              <a:t>Interphase</a:t>
            </a:r>
            <a:r>
              <a:rPr lang="en-US" sz="2400" dirty="0" smtClean="0"/>
              <a:t> consists of the parts of the cell cycle that don’t involve cell division.</a:t>
            </a:r>
            <a:endParaRPr lang="en-US" sz="2400" dirty="0"/>
          </a:p>
        </p:txBody>
      </p:sp>
      <p:sp>
        <p:nvSpPr>
          <p:cNvPr id="8" name="Rectangle 7"/>
          <p:cNvSpPr/>
          <p:nvPr/>
        </p:nvSpPr>
        <p:spPr>
          <a:xfrm>
            <a:off x="5609" y="6604176"/>
            <a:ext cx="4572000" cy="246221"/>
          </a:xfrm>
          <a:prstGeom prst="rect">
            <a:avLst/>
          </a:prstGeom>
        </p:spPr>
        <p:txBody>
          <a:bodyPr>
            <a:spAutoFit/>
          </a:bodyPr>
          <a:lstStyle/>
          <a:p>
            <a:r>
              <a:rPr lang="en-US" sz="1000" dirty="0">
                <a:hlinkClick r:id="rId4"/>
              </a:rPr>
              <a:t>http://</a:t>
            </a:r>
            <a:r>
              <a:rPr lang="en-US" sz="1000" dirty="0" err="1">
                <a:hlinkClick r:id="rId4"/>
              </a:rPr>
              <a:t>gardeningstudio.com</a:t>
            </a:r>
            <a:r>
              <a:rPr lang="en-US" sz="1000" dirty="0">
                <a:hlinkClick r:id="rId4"/>
              </a:rPr>
              <a:t>/</a:t>
            </a:r>
            <a:r>
              <a:rPr lang="en-US" sz="1000" dirty="0" err="1">
                <a:hlinkClick r:id="rId4"/>
              </a:rPr>
              <a:t>wp</a:t>
            </a:r>
            <a:r>
              <a:rPr lang="en-US" sz="1000" dirty="0">
                <a:hlinkClick r:id="rId4"/>
              </a:rPr>
              <a:t>-content/uploads/the-cell-cycle-diagram-318.jpg</a:t>
            </a:r>
            <a:endParaRPr lang="en-US" sz="1000" dirty="0"/>
          </a:p>
        </p:txBody>
      </p:sp>
      <p:sp>
        <p:nvSpPr>
          <p:cNvPr id="9" name="Rectangle 8"/>
          <p:cNvSpPr/>
          <p:nvPr/>
        </p:nvSpPr>
        <p:spPr>
          <a:xfrm>
            <a:off x="229615" y="1828780"/>
            <a:ext cx="4022285" cy="1323439"/>
          </a:xfrm>
          <a:prstGeom prst="rect">
            <a:avLst/>
          </a:prstGeom>
        </p:spPr>
        <p:txBody>
          <a:bodyPr wrap="square">
            <a:spAutoFit/>
          </a:bodyPr>
          <a:lstStyle/>
          <a:p>
            <a:r>
              <a:rPr lang="en-US" sz="2000" b="1" dirty="0"/>
              <a:t> </a:t>
            </a:r>
            <a:r>
              <a:rPr lang="en-US" sz="2000" b="1" dirty="0" smtClean="0"/>
              <a:t>G1  (Gap 1)</a:t>
            </a:r>
          </a:p>
          <a:p>
            <a:pPr marL="285750" indent="-285750">
              <a:buFont typeface="Arial"/>
              <a:buChar char="•"/>
            </a:pPr>
            <a:r>
              <a:rPr lang="en-US" sz="2000" dirty="0" smtClean="0"/>
              <a:t>Increase the volume of cytoplasm</a:t>
            </a:r>
          </a:p>
          <a:p>
            <a:pPr marL="285750" indent="-285750">
              <a:buFont typeface="Arial"/>
              <a:buChar char="•"/>
            </a:pPr>
            <a:r>
              <a:rPr lang="en-US" sz="2000" dirty="0" smtClean="0"/>
              <a:t>Organelles produced</a:t>
            </a:r>
            <a:endParaRPr lang="en-US" sz="2000" dirty="0"/>
          </a:p>
          <a:p>
            <a:pPr marL="285750" indent="-285750">
              <a:buFont typeface="Arial"/>
              <a:buChar char="•"/>
            </a:pPr>
            <a:r>
              <a:rPr lang="en-US" sz="2000" dirty="0" smtClean="0"/>
              <a:t>Proteins </a:t>
            </a:r>
            <a:r>
              <a:rPr lang="en-US" sz="2000" dirty="0" err="1" smtClean="0"/>
              <a:t>synthesised</a:t>
            </a:r>
            <a:endParaRPr lang="en-US" sz="2000" dirty="0" smtClean="0"/>
          </a:p>
        </p:txBody>
      </p:sp>
      <p:sp>
        <p:nvSpPr>
          <p:cNvPr id="11" name="Rectangle 10"/>
          <p:cNvSpPr/>
          <p:nvPr/>
        </p:nvSpPr>
        <p:spPr>
          <a:xfrm>
            <a:off x="6799736" y="1799905"/>
            <a:ext cx="2049184" cy="707886"/>
          </a:xfrm>
          <a:prstGeom prst="rect">
            <a:avLst/>
          </a:prstGeom>
        </p:spPr>
        <p:txBody>
          <a:bodyPr wrap="square">
            <a:spAutoFit/>
          </a:bodyPr>
          <a:lstStyle/>
          <a:p>
            <a:r>
              <a:rPr lang="en-US" sz="2000" b="1" dirty="0" smtClean="0"/>
              <a:t>S (Synthesis)</a:t>
            </a:r>
          </a:p>
          <a:p>
            <a:pPr marL="285750" indent="-285750">
              <a:buFont typeface="Arial"/>
              <a:buChar char="•"/>
            </a:pPr>
            <a:r>
              <a:rPr lang="en-US" sz="2000" dirty="0" smtClean="0"/>
              <a:t>DNA replicated</a:t>
            </a:r>
            <a:endParaRPr lang="en-US" sz="2000" dirty="0"/>
          </a:p>
        </p:txBody>
      </p:sp>
      <p:sp>
        <p:nvSpPr>
          <p:cNvPr id="12" name="Rectangle 11"/>
          <p:cNvSpPr/>
          <p:nvPr/>
        </p:nvSpPr>
        <p:spPr>
          <a:xfrm>
            <a:off x="5780768" y="5096071"/>
            <a:ext cx="3275227" cy="1631216"/>
          </a:xfrm>
          <a:prstGeom prst="rect">
            <a:avLst/>
          </a:prstGeom>
        </p:spPr>
        <p:txBody>
          <a:bodyPr wrap="square">
            <a:spAutoFit/>
          </a:bodyPr>
          <a:lstStyle/>
          <a:p>
            <a:r>
              <a:rPr lang="en-US" sz="2000" b="1" dirty="0"/>
              <a:t> </a:t>
            </a:r>
            <a:r>
              <a:rPr lang="en-US" sz="2000" b="1" dirty="0" smtClean="0"/>
              <a:t>G2  (Gap 2)</a:t>
            </a:r>
          </a:p>
          <a:p>
            <a:pPr marL="285750" indent="-285750">
              <a:buFont typeface="Arial"/>
              <a:buChar char="•"/>
            </a:pPr>
            <a:r>
              <a:rPr lang="en-US" sz="2000" dirty="0" smtClean="0"/>
              <a:t>Increase the volume of cytoplasm</a:t>
            </a:r>
          </a:p>
          <a:p>
            <a:pPr marL="285750" indent="-285750">
              <a:buFont typeface="Arial"/>
              <a:buChar char="•"/>
            </a:pPr>
            <a:r>
              <a:rPr lang="en-US" sz="2000" dirty="0" smtClean="0"/>
              <a:t>Organelles produced</a:t>
            </a:r>
            <a:endParaRPr lang="en-US" sz="2000" dirty="0"/>
          </a:p>
          <a:p>
            <a:pPr marL="285750" indent="-285750">
              <a:buFont typeface="Arial"/>
              <a:buChar char="•"/>
            </a:pPr>
            <a:r>
              <a:rPr lang="en-US" sz="2000" dirty="0" smtClean="0"/>
              <a:t>Proteins </a:t>
            </a:r>
            <a:r>
              <a:rPr lang="en-US" sz="2000" dirty="0" err="1" smtClean="0"/>
              <a:t>synthesised</a:t>
            </a:r>
            <a:endParaRPr lang="en-US" sz="2000" dirty="0" smtClean="0"/>
          </a:p>
        </p:txBody>
      </p:sp>
      <p:sp>
        <p:nvSpPr>
          <p:cNvPr id="2" name="Rectangle 1"/>
          <p:cNvSpPr/>
          <p:nvPr/>
        </p:nvSpPr>
        <p:spPr>
          <a:xfrm>
            <a:off x="229615" y="4772905"/>
            <a:ext cx="2522052" cy="1384995"/>
          </a:xfrm>
          <a:prstGeom prst="rect">
            <a:avLst/>
          </a:prstGeom>
          <a:ln>
            <a:solidFill>
              <a:schemeClr val="tx1"/>
            </a:solidFill>
          </a:ln>
        </p:spPr>
        <p:txBody>
          <a:bodyPr wrap="square">
            <a:spAutoFit/>
          </a:bodyPr>
          <a:lstStyle/>
          <a:p>
            <a:r>
              <a:rPr lang="en-US" sz="1400" dirty="0" err="1"/>
              <a:t>n</a:t>
            </a:r>
            <a:r>
              <a:rPr lang="en-US" sz="1400" dirty="0" err="1" smtClean="0"/>
              <a:t>.b.</a:t>
            </a:r>
            <a:r>
              <a:rPr lang="en-US" sz="1400" dirty="0" smtClean="0"/>
              <a:t> cells can also be said to be in </a:t>
            </a:r>
            <a:r>
              <a:rPr lang="en-US" sz="1400" b="1" dirty="0" smtClean="0"/>
              <a:t>G0 </a:t>
            </a:r>
            <a:r>
              <a:rPr lang="en-US" sz="1400" b="1" dirty="0"/>
              <a:t>(Gap </a:t>
            </a:r>
            <a:r>
              <a:rPr lang="en-US" sz="1400" b="1" dirty="0" smtClean="0"/>
              <a:t>0)</a:t>
            </a:r>
            <a:r>
              <a:rPr lang="en-US" sz="1400" dirty="0" smtClean="0"/>
              <a:t>. This is a ‘resting’ </a:t>
            </a:r>
            <a:r>
              <a:rPr lang="en-US" sz="1400" dirty="0"/>
              <a:t>phase where the cell has </a:t>
            </a:r>
            <a:r>
              <a:rPr lang="en-US" sz="1400" b="1" dirty="0"/>
              <a:t>left the cycle</a:t>
            </a:r>
            <a:r>
              <a:rPr lang="en-US" sz="1400" dirty="0"/>
              <a:t> and </a:t>
            </a:r>
            <a:r>
              <a:rPr lang="en-US" sz="1400" b="1" dirty="0"/>
              <a:t>has stopped dividing</a:t>
            </a:r>
            <a:r>
              <a:rPr lang="en-US" sz="1400" dirty="0" smtClean="0"/>
              <a:t>. Cells in G0 still carry out all their normal functions.</a:t>
            </a:r>
            <a:endParaRPr lang="en-US" sz="1400" dirty="0"/>
          </a:p>
        </p:txBody>
      </p:sp>
    </p:spTree>
    <p:extLst>
      <p:ext uri="{BB962C8B-B14F-4D97-AF65-F5344CB8AC3E}">
        <p14:creationId xmlns:p14="http://schemas.microsoft.com/office/powerpoint/2010/main" val="238620818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472023"/>
            <a:ext cx="9197044" cy="7357635"/>
          </a:xfrm>
          <a:prstGeom prst="rect">
            <a:avLst/>
          </a:prstGeom>
        </p:spPr>
      </p:pic>
      <p:sp>
        <p:nvSpPr>
          <p:cNvPr id="6" name="Title 1"/>
          <p:cNvSpPr>
            <a:spLocks noGrp="1"/>
          </p:cNvSpPr>
          <p:nvPr>
            <p:ph type="title"/>
          </p:nvPr>
        </p:nvSpPr>
        <p:spPr>
          <a:xfrm>
            <a:off x="0" y="4762"/>
            <a:ext cx="9144000" cy="575079"/>
          </a:xfrm>
        </p:spPr>
        <p:txBody>
          <a:bodyPr>
            <a:noAutofit/>
          </a:bodyPr>
          <a:lstStyle/>
          <a:p>
            <a:pPr fontAlgn="ctr"/>
            <a:r>
              <a:rPr lang="en-US" sz="1800" dirty="0">
                <a:latin typeface="Arial"/>
                <a:cs typeface="Arial"/>
              </a:rPr>
              <a:t>1.6.U4 Interphase is a very active phase of the cell cycle with many processes occurring in the nucleus and cytoplasm</a:t>
            </a:r>
            <a:r>
              <a:rPr lang="en-US" sz="1800" dirty="0" smtClean="0">
                <a:latin typeface="Arial"/>
                <a:cs typeface="Arial"/>
              </a:rPr>
              <a:t>.</a:t>
            </a:r>
            <a:endParaRPr lang="en-US" sz="1800" dirty="0">
              <a:solidFill>
                <a:srgbClr val="000000"/>
              </a:solidFill>
              <a:latin typeface="Arial"/>
              <a:cs typeface="Arial"/>
            </a:endParaRPr>
          </a:p>
        </p:txBody>
      </p:sp>
      <p:sp>
        <p:nvSpPr>
          <p:cNvPr id="7" name="TextBox 6"/>
          <p:cNvSpPr txBox="1"/>
          <p:nvPr/>
        </p:nvSpPr>
        <p:spPr>
          <a:xfrm>
            <a:off x="105372" y="669811"/>
            <a:ext cx="2111604" cy="584776"/>
          </a:xfrm>
          <a:prstGeom prst="rect">
            <a:avLst/>
          </a:prstGeom>
          <a:noFill/>
        </p:spPr>
        <p:txBody>
          <a:bodyPr wrap="square" rtlCol="0">
            <a:spAutoFit/>
          </a:bodyPr>
          <a:lstStyle/>
          <a:p>
            <a:r>
              <a:rPr lang="en-US" sz="3200" b="1" dirty="0" smtClean="0"/>
              <a:t>Interphase</a:t>
            </a:r>
            <a:endParaRPr lang="en-US" sz="2400" dirty="0"/>
          </a:p>
        </p:txBody>
      </p:sp>
      <p:sp>
        <p:nvSpPr>
          <p:cNvPr id="14" name="Rectangle 13"/>
          <p:cNvSpPr/>
          <p:nvPr/>
        </p:nvSpPr>
        <p:spPr>
          <a:xfrm>
            <a:off x="228688" y="1767635"/>
            <a:ext cx="5500333" cy="400110"/>
          </a:xfrm>
          <a:prstGeom prst="rect">
            <a:avLst/>
          </a:prstGeom>
          <a:solidFill>
            <a:srgbClr val="FFFFFF">
              <a:alpha val="78000"/>
            </a:srgbClr>
          </a:solidFill>
        </p:spPr>
        <p:txBody>
          <a:bodyPr wrap="square">
            <a:spAutoFit/>
          </a:bodyPr>
          <a:lstStyle/>
          <a:p>
            <a:r>
              <a:rPr lang="en-US" sz="2000" dirty="0" smtClean="0"/>
              <a:t>This when </a:t>
            </a:r>
            <a:r>
              <a:rPr lang="en-US" sz="2000" dirty="0"/>
              <a:t>the cell carries out it’s normal functions</a:t>
            </a:r>
          </a:p>
        </p:txBody>
      </p:sp>
      <p:sp>
        <p:nvSpPr>
          <p:cNvPr id="2" name="Rectangle 1"/>
          <p:cNvSpPr/>
          <p:nvPr/>
        </p:nvSpPr>
        <p:spPr>
          <a:xfrm>
            <a:off x="1711801" y="2907691"/>
            <a:ext cx="6930044" cy="2554545"/>
          </a:xfrm>
          <a:prstGeom prst="rect">
            <a:avLst/>
          </a:prstGeom>
          <a:solidFill>
            <a:srgbClr val="FFFFFF">
              <a:alpha val="78000"/>
            </a:srgbClr>
          </a:solidFill>
        </p:spPr>
        <p:txBody>
          <a:bodyPr wrap="square">
            <a:spAutoFit/>
          </a:bodyPr>
          <a:lstStyle/>
          <a:p>
            <a:r>
              <a:rPr lang="en-US" sz="2000" b="1" dirty="0" smtClean="0"/>
              <a:t>Metabolic reactions </a:t>
            </a:r>
            <a:r>
              <a:rPr lang="en-US" sz="2000" dirty="0" smtClean="0"/>
              <a:t>(e.g. respiration to produce ATP) are necessary for the life of the cell</a:t>
            </a:r>
            <a:endParaRPr lang="en-US" sz="2000" b="1" dirty="0" smtClean="0"/>
          </a:p>
          <a:p>
            <a:r>
              <a:rPr lang="en-US" sz="2000" b="1" dirty="0" smtClean="0"/>
              <a:t>Protein </a:t>
            </a:r>
            <a:r>
              <a:rPr lang="en-US" sz="2000" b="1" dirty="0"/>
              <a:t>synthesis </a:t>
            </a:r>
            <a:r>
              <a:rPr lang="en-US" sz="2000" dirty="0"/>
              <a:t>-  proteins and enzymes are necessary to allow cell grow</a:t>
            </a:r>
          </a:p>
          <a:p>
            <a:r>
              <a:rPr lang="en-US" sz="2000" b="1" dirty="0" smtClean="0"/>
              <a:t>Organelles numbers are increased </a:t>
            </a:r>
            <a:r>
              <a:rPr lang="en-US" sz="2000" dirty="0" smtClean="0"/>
              <a:t>to first support the enlarged cell</a:t>
            </a:r>
          </a:p>
          <a:p>
            <a:r>
              <a:rPr lang="en-US" sz="2000" b="1" dirty="0" smtClean="0"/>
              <a:t>DNA is replicated</a:t>
            </a:r>
            <a:r>
              <a:rPr lang="en-US" sz="2000" b="1" dirty="0"/>
              <a:t> </a:t>
            </a:r>
            <a:r>
              <a:rPr lang="en-US" sz="2000" dirty="0" smtClean="0"/>
              <a:t>to ensure a second copy is available to enable mitosis</a:t>
            </a:r>
            <a:endParaRPr lang="en-US" sz="2000" dirty="0"/>
          </a:p>
        </p:txBody>
      </p:sp>
      <p:sp>
        <p:nvSpPr>
          <p:cNvPr id="5" name="Rectangle 4"/>
          <p:cNvSpPr/>
          <p:nvPr/>
        </p:nvSpPr>
        <p:spPr>
          <a:xfrm>
            <a:off x="2216975" y="703974"/>
            <a:ext cx="6121165" cy="707886"/>
          </a:xfrm>
          <a:prstGeom prst="rect">
            <a:avLst/>
          </a:prstGeom>
          <a:solidFill>
            <a:srgbClr val="FFFFFF">
              <a:alpha val="78000"/>
            </a:srgbClr>
          </a:solidFill>
        </p:spPr>
        <p:txBody>
          <a:bodyPr wrap="square">
            <a:spAutoFit/>
          </a:bodyPr>
          <a:lstStyle/>
          <a:p>
            <a:r>
              <a:rPr lang="en-US" sz="2000" dirty="0"/>
              <a:t>Cells spend the majority of their time in </a:t>
            </a:r>
            <a:r>
              <a:rPr lang="en-US" sz="2000" dirty="0" smtClean="0"/>
              <a:t>interphase. It is a very active phase of the cycle.</a:t>
            </a:r>
            <a:endParaRPr lang="en-US" sz="2000" dirty="0"/>
          </a:p>
        </p:txBody>
      </p:sp>
      <p:sp>
        <p:nvSpPr>
          <p:cNvPr id="15" name="Rectangle 14"/>
          <p:cNvSpPr/>
          <p:nvPr/>
        </p:nvSpPr>
        <p:spPr>
          <a:xfrm>
            <a:off x="680614" y="2944741"/>
            <a:ext cx="709497" cy="2476576"/>
          </a:xfrm>
          <a:prstGeom prst="rect">
            <a:avLst/>
          </a:prstGeom>
          <a:solidFill>
            <a:srgbClr val="FFFFFF">
              <a:alpha val="78000"/>
            </a:srgbClr>
          </a:solidFill>
        </p:spPr>
        <p:txBody>
          <a:bodyPr wrap="square">
            <a:spAutoFit/>
          </a:bodyPr>
          <a:lstStyle/>
          <a:p>
            <a:pPr>
              <a:lnSpc>
                <a:spcPct val="140000"/>
              </a:lnSpc>
            </a:pPr>
            <a:r>
              <a:rPr lang="en-US" sz="2800" b="1" dirty="0" err="1" smtClean="0"/>
              <a:t>M</a:t>
            </a:r>
            <a:r>
              <a:rPr lang="en-US" sz="2800" dirty="0" err="1" smtClean="0"/>
              <a:t>r</a:t>
            </a:r>
            <a:endParaRPr lang="en-US" sz="2800" dirty="0"/>
          </a:p>
          <a:p>
            <a:pPr>
              <a:lnSpc>
                <a:spcPct val="140000"/>
              </a:lnSpc>
            </a:pPr>
            <a:r>
              <a:rPr lang="en-US" sz="2800" b="1" dirty="0" smtClean="0"/>
              <a:t>P</a:t>
            </a:r>
          </a:p>
          <a:p>
            <a:pPr>
              <a:lnSpc>
                <a:spcPct val="140000"/>
              </a:lnSpc>
            </a:pPr>
            <a:r>
              <a:rPr lang="en-US" sz="2800" b="1" dirty="0" smtClean="0"/>
              <a:t>O</a:t>
            </a:r>
          </a:p>
          <a:p>
            <a:pPr>
              <a:lnSpc>
                <a:spcPct val="140000"/>
              </a:lnSpc>
            </a:pPr>
            <a:r>
              <a:rPr lang="en-US" sz="2800" b="1" dirty="0" smtClean="0"/>
              <a:t>D</a:t>
            </a:r>
            <a:endParaRPr lang="en-US" sz="2800" b="1" dirty="0"/>
          </a:p>
        </p:txBody>
      </p:sp>
      <p:sp>
        <p:nvSpPr>
          <p:cNvPr id="10" name="Rectangle 9"/>
          <p:cNvSpPr/>
          <p:nvPr/>
        </p:nvSpPr>
        <p:spPr>
          <a:xfrm>
            <a:off x="3167336" y="6657316"/>
            <a:ext cx="6029708" cy="246221"/>
          </a:xfrm>
          <a:prstGeom prst="rect">
            <a:avLst/>
          </a:prstGeom>
        </p:spPr>
        <p:txBody>
          <a:bodyPr wrap="square">
            <a:spAutoFit/>
          </a:bodyPr>
          <a:lstStyle/>
          <a:p>
            <a:pPr algn="r"/>
            <a:r>
              <a:rPr lang="en-US" sz="1000" dirty="0">
                <a:hlinkClick r:id="rId4"/>
              </a:rPr>
              <a:t>http://</a:t>
            </a:r>
            <a:r>
              <a:rPr lang="en-US" sz="1000" dirty="0" err="1">
                <a:hlinkClick r:id="rId4"/>
              </a:rPr>
              <a:t>botit.botany.wisc.edu</a:t>
            </a:r>
            <a:r>
              <a:rPr lang="en-US" sz="1000" dirty="0">
                <a:hlinkClick r:id="rId4"/>
              </a:rPr>
              <a:t>/Resources/Botany/Mitosis/Allium/Various%20views/Interphase%20prophase.JPG</a:t>
            </a:r>
            <a:endParaRPr lang="en-US" sz="1000" dirty="0"/>
          </a:p>
        </p:txBody>
      </p:sp>
    </p:spTree>
    <p:extLst>
      <p:ext uri="{BB962C8B-B14F-4D97-AF65-F5344CB8AC3E}">
        <p14:creationId xmlns:p14="http://schemas.microsoft.com/office/powerpoint/2010/main" val="3206282120"/>
      </p:ext>
    </p:extLst>
  </p:cSld>
  <p:clrMapOvr>
    <a:masterClrMapping/>
  </p:clrMapOvr>
  <p:timing>
    <p:tnLst>
      <p:par>
        <p:cTn id="1" dur="indefinite" restart="never" nodeType="tmRoot"/>
      </p:par>
    </p:tnLst>
  </p:timing>
</p:sld>
</file>

<file path=ppt/theme/theme1.xml><?xml version="1.0" encoding="utf-8"?>
<a:theme xmlns:a="http://schemas.openxmlformats.org/drawingml/2006/main" name="IB DP Student Note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IB DP Student Notes.potx</Template>
  <TotalTime>8412</TotalTime>
  <Words>2598</Words>
  <Application>Microsoft Office PowerPoint</Application>
  <PresentationFormat>On-screen Show (4:3)</PresentationFormat>
  <Paragraphs>303</Paragraphs>
  <Slides>33</Slides>
  <Notes>27</Notes>
  <HiddenSlides>0</HiddenSlides>
  <MMClips>0</MMClips>
  <ScaleCrop>false</ScaleCrop>
  <HeadingPairs>
    <vt:vector size="4" baseType="variant">
      <vt:variant>
        <vt:lpstr>Theme</vt:lpstr>
      </vt:variant>
      <vt:variant>
        <vt:i4>1</vt:i4>
      </vt:variant>
      <vt:variant>
        <vt:lpstr>Slide Titles</vt:lpstr>
      </vt:variant>
      <vt:variant>
        <vt:i4>33</vt:i4>
      </vt:variant>
    </vt:vector>
  </HeadingPairs>
  <TitlesOfParts>
    <vt:vector size="34" baseType="lpstr">
      <vt:lpstr>IB DP Student Notes</vt:lpstr>
      <vt:lpstr>1.6 Cell division</vt:lpstr>
      <vt:lpstr>Understandings</vt:lpstr>
      <vt:lpstr>Applications and Skills</vt:lpstr>
      <vt:lpstr>PowerPoint Presentation</vt:lpstr>
      <vt:lpstr>PowerPoint Presentation</vt:lpstr>
      <vt:lpstr>PowerPoint Presentation</vt:lpstr>
      <vt:lpstr>PowerPoint Presentation</vt:lpstr>
      <vt:lpstr>1.6.U4 Interphase is a very active phase of the cell cycle with many processes occurring in the nucleus and cytoplasm.</vt:lpstr>
      <vt:lpstr>1.6.U4 Interphase is a very active phase of the cell cycle with many processes occurring in the nucleus and cytoplasm.</vt:lpstr>
      <vt:lpstr>1.6.U1 Mitosis is division of the nucleus into two genetically identical daughter nuclei.</vt:lpstr>
      <vt:lpstr>1.6.U1 Mitosis is division of the nucleus into two genetically identical daughter nuclei.</vt:lpstr>
      <vt:lpstr>1.6.U1 Mitosis is division of the nucleus into two genetically identical daughter nuclei.</vt:lpstr>
      <vt:lpstr>1.6.U1 Mitosis is division of the nucleus into two genetically identical daughter nuclei.</vt:lpstr>
      <vt:lpstr>1.6.U1 Mitosis is division of the nucleus into two genetically identical daughter nuclei.</vt:lpstr>
      <vt:lpstr>1.6.U1 Mitosis is division of the nucleus into two genetically identical daughter nuclei.</vt:lpstr>
      <vt:lpstr>1.6.U1 Mitosis is division of the nucleus into two genetically identical daughter nuclei.</vt:lpstr>
      <vt:lpstr>1.6.U1 Mitosis is division of the nucleus into two genetically identical daughter nuclei.</vt:lpstr>
      <vt:lpstr>1.6.U3 Cytokinesis occurs after mitosis and is different in plant and animal cells.</vt:lpstr>
      <vt:lpstr>1.6.U3 Cytokinesis occurs after mitosis and is different in plant and animal cells.</vt:lpstr>
      <vt:lpstr>1.6.U3 Cytokinesis occurs after mitosis and is different in plant and animal cells.</vt:lpstr>
      <vt:lpstr>1.6.S1 Identification of phases of mitosis in cells viewed with a microscope or in a micrograph. 1.6.S2 Determination of a mitotic index from a micrograph.</vt:lpstr>
      <vt:lpstr>1.6.U2 Chromosomes condense by supercoiling during mitosis.</vt:lpstr>
      <vt:lpstr>1.6.U2 Chromosomes condense by supercoiling during mitosis.</vt:lpstr>
      <vt:lpstr>1.6.U5 Cyclins are involved in the control of the cell cycle.</vt:lpstr>
      <vt:lpstr>1.6.U5 Cyclins are involved in the control of the cell cycle.</vt:lpstr>
      <vt:lpstr>1.6.U6 Mutagens, oncogenes and metastasis are involved in the development of primary and secondary tumours.</vt:lpstr>
      <vt:lpstr>1.6.U6 Mutagens, oncogenes and metastasis are involved in the development of primary and secondary tumours.</vt:lpstr>
      <vt:lpstr>1.6.U6 Mutagens, oncogenes and metastasis are involved in the development of primary and secondary tumours.</vt:lpstr>
      <vt:lpstr>1.6.U6 Mutagens, oncogenes and metastasis are involved in the development of primary and secondary tumours.</vt:lpstr>
      <vt:lpstr>1.6.U6 Mutagens, oncogenes and metastasis are involved in the development of primary and secondary tumours.</vt:lpstr>
      <vt:lpstr>1.6.A1 The correlation between smoking and incidence of cancers.</vt:lpstr>
      <vt:lpstr>1.6.A1 The correlation between smoking and incidence of cancers.</vt:lpstr>
      <vt:lpstr>Bibliography / Acknowledgments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Christopher Paine</dc:creator>
  <cp:lastModifiedBy>Jackson, Jennifer</cp:lastModifiedBy>
  <cp:revision>356</cp:revision>
  <dcterms:created xsi:type="dcterms:W3CDTF">2014-04-26T01:56:54Z</dcterms:created>
  <dcterms:modified xsi:type="dcterms:W3CDTF">2016-05-05T13:27:54Z</dcterms:modified>
</cp:coreProperties>
</file>