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0" r:id="rId2"/>
    <p:sldId id="259" r:id="rId3"/>
    <p:sldId id="399" r:id="rId4"/>
    <p:sldId id="423" r:id="rId5"/>
    <p:sldId id="424" r:id="rId6"/>
    <p:sldId id="425" r:id="rId7"/>
    <p:sldId id="426" r:id="rId8"/>
    <p:sldId id="427" r:id="rId9"/>
    <p:sldId id="428" r:id="rId10"/>
    <p:sldId id="429" r:id="rId11"/>
    <p:sldId id="430" r:id="rId12"/>
    <p:sldId id="450" r:id="rId13"/>
    <p:sldId id="431" r:id="rId14"/>
    <p:sldId id="432" r:id="rId15"/>
    <p:sldId id="437" r:id="rId16"/>
    <p:sldId id="433" r:id="rId17"/>
    <p:sldId id="439" r:id="rId18"/>
    <p:sldId id="440" r:id="rId19"/>
    <p:sldId id="436" r:id="rId20"/>
    <p:sldId id="442" r:id="rId21"/>
    <p:sldId id="443" r:id="rId22"/>
    <p:sldId id="434" r:id="rId23"/>
    <p:sldId id="435" r:id="rId24"/>
    <p:sldId id="444" r:id="rId25"/>
    <p:sldId id="445" r:id="rId26"/>
    <p:sldId id="446" r:id="rId27"/>
    <p:sldId id="447" r:id="rId28"/>
    <p:sldId id="448" r:id="rId29"/>
    <p:sldId id="449" r:id="rId30"/>
    <p:sldId id="26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59"/>
            <p14:sldId id="399"/>
            <p14:sldId id="423"/>
            <p14:sldId id="424"/>
            <p14:sldId id="425"/>
            <p14:sldId id="426"/>
            <p14:sldId id="427"/>
            <p14:sldId id="428"/>
            <p14:sldId id="429"/>
            <p14:sldId id="430"/>
            <p14:sldId id="450"/>
            <p14:sldId id="431"/>
            <p14:sldId id="432"/>
            <p14:sldId id="437"/>
            <p14:sldId id="433"/>
            <p14:sldId id="439"/>
            <p14:sldId id="440"/>
            <p14:sldId id="436"/>
            <p14:sldId id="442"/>
            <p14:sldId id="443"/>
            <p14:sldId id="434"/>
            <p14:sldId id="435"/>
            <p14:sldId id="444"/>
            <p14:sldId id="445"/>
            <p14:sldId id="446"/>
            <p14:sldId id="447"/>
            <p14:sldId id="448"/>
            <p14:sldId id="449"/>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8BE"/>
    <a:srgbClr val="A59FAF"/>
    <a:srgbClr val="BBB7CA"/>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01" autoAdjust="0"/>
    <p:restoredTop sz="89126" autoAdjust="0"/>
  </p:normalViewPr>
  <p:slideViewPr>
    <p:cSldViewPr snapToGrid="0" snapToObjects="1" showGuides="1">
      <p:cViewPr>
        <p:scale>
          <a:sx n="100" d="100"/>
          <a:sy n="100" d="100"/>
        </p:scale>
        <p:origin x="-48" y="-246"/>
      </p:cViewPr>
      <p:guideLst>
        <p:guide orient="horz" pos="24"/>
        <p:guide pos="540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3</a:t>
            </a:fld>
            <a:endParaRPr lang="en-US" dirty="0"/>
          </a:p>
        </p:txBody>
      </p:sp>
    </p:spTree>
    <p:extLst>
      <p:ext uri="{BB962C8B-B14F-4D97-AF65-F5344CB8AC3E}">
        <p14:creationId xmlns:p14="http://schemas.microsoft.com/office/powerpoint/2010/main" val="1182989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12</a:t>
            </a:fld>
            <a:endParaRPr lang="en-US" dirty="0"/>
          </a:p>
        </p:txBody>
      </p:sp>
    </p:spTree>
    <p:extLst>
      <p:ext uri="{BB962C8B-B14F-4D97-AF65-F5344CB8AC3E}">
        <p14:creationId xmlns:p14="http://schemas.microsoft.com/office/powerpoint/2010/main" val="152437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13</a:t>
            </a:fld>
            <a:endParaRPr lang="en-US" dirty="0"/>
          </a:p>
        </p:txBody>
      </p:sp>
    </p:spTree>
    <p:extLst>
      <p:ext uri="{BB962C8B-B14F-4D97-AF65-F5344CB8AC3E}">
        <p14:creationId xmlns:p14="http://schemas.microsoft.com/office/powerpoint/2010/main" val="201504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14</a:t>
            </a:fld>
            <a:endParaRPr lang="en-US" dirty="0"/>
          </a:p>
        </p:txBody>
      </p:sp>
    </p:spTree>
    <p:extLst>
      <p:ext uri="{BB962C8B-B14F-4D97-AF65-F5344CB8AC3E}">
        <p14:creationId xmlns:p14="http://schemas.microsoft.com/office/powerpoint/2010/main" val="187463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15</a:t>
            </a:fld>
            <a:endParaRPr lang="en-US" dirty="0"/>
          </a:p>
        </p:txBody>
      </p:sp>
    </p:spTree>
    <p:extLst>
      <p:ext uri="{BB962C8B-B14F-4D97-AF65-F5344CB8AC3E}">
        <p14:creationId xmlns:p14="http://schemas.microsoft.com/office/powerpoint/2010/main" val="147270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16</a:t>
            </a:fld>
            <a:endParaRPr lang="en-US" dirty="0"/>
          </a:p>
        </p:txBody>
      </p:sp>
    </p:spTree>
    <p:extLst>
      <p:ext uri="{BB962C8B-B14F-4D97-AF65-F5344CB8AC3E}">
        <p14:creationId xmlns:p14="http://schemas.microsoft.com/office/powerpoint/2010/main" val="312299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17</a:t>
            </a:fld>
            <a:endParaRPr lang="en-US" dirty="0"/>
          </a:p>
        </p:txBody>
      </p:sp>
    </p:spTree>
    <p:extLst>
      <p:ext uri="{BB962C8B-B14F-4D97-AF65-F5344CB8AC3E}">
        <p14:creationId xmlns:p14="http://schemas.microsoft.com/office/powerpoint/2010/main" val="1472702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18</a:t>
            </a:fld>
            <a:endParaRPr lang="en-US" dirty="0"/>
          </a:p>
        </p:txBody>
      </p:sp>
    </p:spTree>
    <p:extLst>
      <p:ext uri="{BB962C8B-B14F-4D97-AF65-F5344CB8AC3E}">
        <p14:creationId xmlns:p14="http://schemas.microsoft.com/office/powerpoint/2010/main" val="1472702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19</a:t>
            </a:fld>
            <a:endParaRPr lang="en-US" dirty="0"/>
          </a:p>
        </p:txBody>
      </p:sp>
    </p:spTree>
    <p:extLst>
      <p:ext uri="{BB962C8B-B14F-4D97-AF65-F5344CB8AC3E}">
        <p14:creationId xmlns:p14="http://schemas.microsoft.com/office/powerpoint/2010/main" val="147270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20</a:t>
            </a:fld>
            <a:endParaRPr lang="en-US" dirty="0"/>
          </a:p>
        </p:txBody>
      </p:sp>
    </p:spTree>
    <p:extLst>
      <p:ext uri="{BB962C8B-B14F-4D97-AF65-F5344CB8AC3E}">
        <p14:creationId xmlns:p14="http://schemas.microsoft.com/office/powerpoint/2010/main" val="147270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21</a:t>
            </a:fld>
            <a:endParaRPr lang="en-US" dirty="0"/>
          </a:p>
        </p:txBody>
      </p:sp>
    </p:spTree>
    <p:extLst>
      <p:ext uri="{BB962C8B-B14F-4D97-AF65-F5344CB8AC3E}">
        <p14:creationId xmlns:p14="http://schemas.microsoft.com/office/powerpoint/2010/main" val="147270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4</a:t>
            </a:fld>
            <a:endParaRPr lang="en-US" dirty="0"/>
          </a:p>
        </p:txBody>
      </p:sp>
    </p:spTree>
    <p:extLst>
      <p:ext uri="{BB962C8B-B14F-4D97-AF65-F5344CB8AC3E}">
        <p14:creationId xmlns:p14="http://schemas.microsoft.com/office/powerpoint/2010/main" val="1182989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22</a:t>
            </a:fld>
            <a:endParaRPr lang="en-US" dirty="0"/>
          </a:p>
        </p:txBody>
      </p:sp>
    </p:spTree>
    <p:extLst>
      <p:ext uri="{BB962C8B-B14F-4D97-AF65-F5344CB8AC3E}">
        <p14:creationId xmlns:p14="http://schemas.microsoft.com/office/powerpoint/2010/main" val="147270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23</a:t>
            </a:fld>
            <a:endParaRPr lang="en-US" dirty="0"/>
          </a:p>
        </p:txBody>
      </p:sp>
    </p:spTree>
    <p:extLst>
      <p:ext uri="{BB962C8B-B14F-4D97-AF65-F5344CB8AC3E}">
        <p14:creationId xmlns:p14="http://schemas.microsoft.com/office/powerpoint/2010/main" val="147270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24</a:t>
            </a:fld>
            <a:endParaRPr lang="en-US" dirty="0"/>
          </a:p>
        </p:txBody>
      </p:sp>
    </p:spTree>
    <p:extLst>
      <p:ext uri="{BB962C8B-B14F-4D97-AF65-F5344CB8AC3E}">
        <p14:creationId xmlns:p14="http://schemas.microsoft.com/office/powerpoint/2010/main" val="2699388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25</a:t>
            </a:fld>
            <a:endParaRPr lang="en-US" dirty="0"/>
          </a:p>
        </p:txBody>
      </p:sp>
    </p:spTree>
    <p:extLst>
      <p:ext uri="{BB962C8B-B14F-4D97-AF65-F5344CB8AC3E}">
        <p14:creationId xmlns:p14="http://schemas.microsoft.com/office/powerpoint/2010/main" val="2233743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26</a:t>
            </a:fld>
            <a:endParaRPr lang="en-US" dirty="0"/>
          </a:p>
        </p:txBody>
      </p:sp>
    </p:spTree>
    <p:extLst>
      <p:ext uri="{BB962C8B-B14F-4D97-AF65-F5344CB8AC3E}">
        <p14:creationId xmlns:p14="http://schemas.microsoft.com/office/powerpoint/2010/main" val="3001325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27</a:t>
            </a:fld>
            <a:endParaRPr lang="en-US" dirty="0"/>
          </a:p>
        </p:txBody>
      </p:sp>
    </p:spTree>
    <p:extLst>
      <p:ext uri="{BB962C8B-B14F-4D97-AF65-F5344CB8AC3E}">
        <p14:creationId xmlns:p14="http://schemas.microsoft.com/office/powerpoint/2010/main" val="2329169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28</a:t>
            </a:fld>
            <a:endParaRPr lang="en-US" dirty="0"/>
          </a:p>
        </p:txBody>
      </p:sp>
    </p:spTree>
    <p:extLst>
      <p:ext uri="{BB962C8B-B14F-4D97-AF65-F5344CB8AC3E}">
        <p14:creationId xmlns:p14="http://schemas.microsoft.com/office/powerpoint/2010/main" val="2329169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29</a:t>
            </a:fld>
            <a:endParaRPr lang="en-US" dirty="0"/>
          </a:p>
        </p:txBody>
      </p:sp>
    </p:spTree>
    <p:extLst>
      <p:ext uri="{BB962C8B-B14F-4D97-AF65-F5344CB8AC3E}">
        <p14:creationId xmlns:p14="http://schemas.microsoft.com/office/powerpoint/2010/main" val="232916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5</a:t>
            </a:fld>
            <a:endParaRPr lang="en-US" dirty="0"/>
          </a:p>
        </p:txBody>
      </p:sp>
    </p:spTree>
    <p:extLst>
      <p:ext uri="{BB962C8B-B14F-4D97-AF65-F5344CB8AC3E}">
        <p14:creationId xmlns:p14="http://schemas.microsoft.com/office/powerpoint/2010/main" val="118298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6</a:t>
            </a:fld>
            <a:endParaRPr lang="en-US" dirty="0"/>
          </a:p>
        </p:txBody>
      </p:sp>
    </p:spTree>
    <p:extLst>
      <p:ext uri="{BB962C8B-B14F-4D97-AF65-F5344CB8AC3E}">
        <p14:creationId xmlns:p14="http://schemas.microsoft.com/office/powerpoint/2010/main" val="118298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7</a:t>
            </a:fld>
            <a:endParaRPr lang="en-US" dirty="0"/>
          </a:p>
        </p:txBody>
      </p:sp>
    </p:spTree>
    <p:extLst>
      <p:ext uri="{BB962C8B-B14F-4D97-AF65-F5344CB8AC3E}">
        <p14:creationId xmlns:p14="http://schemas.microsoft.com/office/powerpoint/2010/main" val="118298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8</a:t>
            </a:fld>
            <a:endParaRPr lang="en-US" dirty="0"/>
          </a:p>
        </p:txBody>
      </p:sp>
    </p:spTree>
    <p:extLst>
      <p:ext uri="{BB962C8B-B14F-4D97-AF65-F5344CB8AC3E}">
        <p14:creationId xmlns:p14="http://schemas.microsoft.com/office/powerpoint/2010/main" val="118298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9</a:t>
            </a:fld>
            <a:endParaRPr lang="en-US" dirty="0"/>
          </a:p>
        </p:txBody>
      </p:sp>
    </p:spTree>
    <p:extLst>
      <p:ext uri="{BB962C8B-B14F-4D97-AF65-F5344CB8AC3E}">
        <p14:creationId xmlns:p14="http://schemas.microsoft.com/office/powerpoint/2010/main" val="208524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10</a:t>
            </a:fld>
            <a:endParaRPr lang="en-US" dirty="0"/>
          </a:p>
        </p:txBody>
      </p:sp>
    </p:spTree>
    <p:extLst>
      <p:ext uri="{BB962C8B-B14F-4D97-AF65-F5344CB8AC3E}">
        <p14:creationId xmlns:p14="http://schemas.microsoft.com/office/powerpoint/2010/main" val="255381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t>11</a:t>
            </a:fld>
            <a:endParaRPr lang="en-US" dirty="0"/>
          </a:p>
        </p:txBody>
      </p:sp>
    </p:spTree>
    <p:extLst>
      <p:ext uri="{BB962C8B-B14F-4D97-AF65-F5344CB8AC3E}">
        <p14:creationId xmlns:p14="http://schemas.microsoft.com/office/powerpoint/2010/main" val="1524373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bioknowledgy.weebl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oknowledgy.weebly.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onlinelibrary.wiley.com/doi/10.1002/bmb.20345/full#fig2"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slideshare.net/jasondenys" TargetMode="External"/><Relationship Id="rId3" Type="http://schemas.openxmlformats.org/officeDocument/2006/relationships/hyperlink" Target="http://highered.mcgraw-hill.com/sites/0072495855/student_view0/chapter2/animation__how_osmosis_works.html" TargetMode="External"/><Relationship Id="rId7" Type="http://schemas.openxmlformats.org/officeDocument/2006/relationships/hyperlink" Target="http://opm.phar.umich.edu/protein.php?pdbid=1so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n.wikipedia.org/wiki/Osmosis" TargetMode="Externa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commons.wikimedia.org/wiki/File:Osmotic_pressure_on_blood_cells_diagram.svg" TargetMode="External"/><Relationship Id="rId7" Type="http://schemas.openxmlformats.org/officeDocument/2006/relationships/hyperlink" Target="http://highered.mcgraw-hill.com/sites/0072495855/student_view0/chapter2/animation__how_osmosis_work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hyperlink" Target="http://commons.wikimedia.org/wiki/File:Turgor_pressure_on_plant_cells_diagram.svg" TargetMode="External"/><Relationship Id="rId9" Type="http://schemas.openxmlformats.org/officeDocument/2006/relationships/hyperlink" Target="http://www.slideshare.net/jasondeny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defenseimagery.mil/imageRetrieve.action?guid=8c9d5fade029a4f5a68fe667d1ae802ba9f30dd5&amp;t=2" TargetMode="External"/><Relationship Id="rId4" Type="http://schemas.openxmlformats.org/officeDocument/2006/relationships/hyperlink" Target="http://commons.wikimedia.org/wiki/File:Philippine_Army_soliders_carry_a_young_Filipino_boy_with_an_intravenous_drip_to_an_aircraft_for_transport_to_Manila_at_the_Tacloban_Air_Field,_Philippines,_Nov._15,_2013_131115-M-UY543-07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lideshare.net/jasondenys" TargetMode="External"/><Relationship Id="rId4" Type="http://schemas.openxmlformats.org/officeDocument/2006/relationships/hyperlink" Target="http://commons.wikimedia.org/wiki/File:Scheme_simple_diffusion_in_cell_membrane-en.sv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hyperlink" Target="http://www.slideshare.net/jasondeny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commons.wikimedia.org/wiki/File:Scheme_facilitated_diffusion_in_cell_membrane-en.svg" TargetMode="External"/><Relationship Id="rId5" Type="http://schemas.openxmlformats.org/officeDocument/2006/relationships/image" Target="../media/image20.png"/><Relationship Id="rId4" Type="http://schemas.openxmlformats.org/officeDocument/2006/relationships/hyperlink" Target="http://highered.mcgraw-hill.com/sites/0072495855/student_view0/chapter2/animation__how_facilitated_diffusion_work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ioserv.fiu.edu/~walterm/human_online/nervous/nervous_system_files/image012.gi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commons.wikimedia.org/wiki/File:Scheme_sodium-potassium_pump-en.svg" TargetMode="External"/><Relationship Id="rId3" Type="http://schemas.openxmlformats.org/officeDocument/2006/relationships/hyperlink" Target="http://www.slideshare.net/jasondenys"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highered.mcgraw-hill.com/sites/0072495855/student_view0/chapter2/animation__how_the_sodium_potassium_pump_works.html"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i-biology.n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i-biology.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ommons.wikimedia.org/wiki/File:Scheme_sodium-potassium_pump-en.sv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commons.wikimedia.org/wiki/File:Scheme_sodium-potassium_pump-en.sv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commons.wikimedia.org/wiki/File:Scheme_sodium-potassium_pump-en.sv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lideshare.net/jasondenys" TargetMode="External"/><Relationship Id="rId4" Type="http://schemas.openxmlformats.org/officeDocument/2006/relationships/hyperlink" Target="http://commons.wikimedia.org/wiki/File:Scheme_secundary_active_transport-en.sv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cs.whfreeman.com/thelifewire/content/chp05/050200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lideshare.net/jasondenys"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slideshare.net/jasondenys" TargetMode="External"/><Relationship Id="rId5" Type="http://schemas.openxmlformats.org/officeDocument/2006/relationships/image" Target="../media/image29.png"/><Relationship Id="rId4" Type="http://schemas.openxmlformats.org/officeDocument/2006/relationships/hyperlink" Target="http://www.sumanasinc.com/webcontent/animations/content/vesiclebudding.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highered.mcgraw-hill.com/olc/dl/120068/bio02.sw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lideshare.net/jasondenys"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lideshare.net/jasondenys" TargetMode="External"/><Relationship Id="rId4" Type="http://schemas.openxmlformats.org/officeDocument/2006/relationships/hyperlink" Target="http://commons.wikimedia.org/wiki/File:Exocytosis_types.sv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lideshare.net/jasondenys" TargetMode="External"/><Relationship Id="rId4" Type="http://schemas.openxmlformats.org/officeDocument/2006/relationships/hyperlink" Target="http://commons.wikimedia.org/wiki/File:Endocytosis_types.sv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i-biology.net/"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saps.org.uk/secondary/teaching-resources/286-measuring-the-water-potential-of-a-potato-cell" TargetMode="External"/><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nuffieldfoundation.org/practical-biology/investigating-effect-concentration-blackcurrant-squash-osmosis-chipped-potatoes"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i-biology.net/"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hyperlink" Target="http://www.slideshare.net/jasondenys"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i-biology.ne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hyperlink" Target="http://i-biology.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hschool.com/science/biology_place/labbench/lab1/concepts.html" TargetMode="External"/><Relationship Id="rId5" Type="http://schemas.openxmlformats.org/officeDocument/2006/relationships/image" Target="../media/image5.png"/><Relationship Id="rId4" Type="http://schemas.openxmlformats.org/officeDocument/2006/relationships/hyperlink" Target="http://highered.mheducation.com/sites/0072495855/student_view0/chapter2/animation__how_diffusion_work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i-biology.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i-biology.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i-biology.net/" TargetMode="External"/><Relationship Id="rId5" Type="http://schemas.openxmlformats.org/officeDocument/2006/relationships/image" Target="../media/image9.png"/><Relationship Id="rId4" Type="http://schemas.openxmlformats.org/officeDocument/2006/relationships/hyperlink" Target="http://www.northland.cc.mn.us/biology/Biology1111/animations/transport1.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i-biology.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lideshare.net/jasondenys" TargetMode="External"/><Relationship Id="rId4" Type="http://schemas.openxmlformats.org/officeDocument/2006/relationships/hyperlink" Target="http://www.flickr.com/photos/luchilu/3999704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6811" y="-2252128"/>
            <a:ext cx="9150812" cy="12259143"/>
          </a:xfrm>
          <a:prstGeom prst="rect">
            <a:avLst/>
          </a:prstGeom>
          <a:noFill/>
          <a:ln w="9525">
            <a:noFill/>
            <a:round/>
            <a:headEnd/>
            <a:tailEnd/>
          </a:ln>
        </p:spPr>
      </p:pic>
      <p:sp>
        <p:nvSpPr>
          <p:cNvPr id="2" name="Title 1"/>
          <p:cNvSpPr>
            <a:spLocks noGrp="1"/>
          </p:cNvSpPr>
          <p:nvPr>
            <p:ph type="ctrTitle"/>
          </p:nvPr>
        </p:nvSpPr>
        <p:spPr>
          <a:xfrm>
            <a:off x="1" y="1"/>
            <a:ext cx="4991100" cy="858648"/>
          </a:xfrm>
          <a:solidFill>
            <a:schemeClr val="accent1">
              <a:lumMod val="40000"/>
              <a:lumOff val="60000"/>
              <a:alpha val="78000"/>
            </a:schemeClr>
          </a:solidFill>
        </p:spPr>
        <p:txBody>
          <a:bodyPr>
            <a:normAutofit/>
          </a:bodyPr>
          <a:lstStyle/>
          <a:p>
            <a:r>
              <a:rPr lang="en-US" dirty="0" smtClean="0"/>
              <a:t>1.4 Membrane transport</a:t>
            </a:r>
            <a:endParaRPr lang="en-US" dirty="0"/>
          </a:p>
        </p:txBody>
      </p:sp>
      <p:sp>
        <p:nvSpPr>
          <p:cNvPr id="3" name="Subtitle 2"/>
          <p:cNvSpPr>
            <a:spLocks noGrp="1"/>
          </p:cNvSpPr>
          <p:nvPr>
            <p:ph type="subTitle" idx="1"/>
          </p:nvPr>
        </p:nvSpPr>
        <p:spPr>
          <a:xfrm>
            <a:off x="3098799" y="1027785"/>
            <a:ext cx="6045201" cy="724815"/>
          </a:xfrm>
          <a:solidFill>
            <a:schemeClr val="accent1">
              <a:lumMod val="40000"/>
              <a:lumOff val="60000"/>
              <a:alpha val="78000"/>
            </a:schemeClr>
          </a:solidFill>
        </p:spPr>
        <p:txBody>
          <a:bodyPr>
            <a:normAutofit fontScale="77500" lnSpcReduction="20000"/>
          </a:bodyPr>
          <a:lstStyle/>
          <a:p>
            <a:pPr algn="l"/>
            <a:r>
              <a:rPr lang="en-US" dirty="0">
                <a:solidFill>
                  <a:schemeClr val="tx1"/>
                </a:solidFill>
              </a:rPr>
              <a:t>Essential idea: Membranes control the composition of cells by active and passive transport.</a:t>
            </a:r>
          </a:p>
        </p:txBody>
      </p:sp>
      <p:sp>
        <p:nvSpPr>
          <p:cNvPr id="4" name="Text Placeholder 3"/>
          <p:cNvSpPr>
            <a:spLocks noGrp="1"/>
          </p:cNvSpPr>
          <p:nvPr>
            <p:ph type="body" sz="quarter" idx="10"/>
          </p:nvPr>
        </p:nvSpPr>
        <p:spPr>
          <a:xfrm>
            <a:off x="228600" y="4711700"/>
            <a:ext cx="8458200" cy="914400"/>
          </a:xfrm>
          <a:solidFill>
            <a:schemeClr val="accent1">
              <a:lumMod val="40000"/>
              <a:lumOff val="60000"/>
              <a:alpha val="78000"/>
            </a:schemeClr>
          </a:solidFill>
        </p:spPr>
        <p:txBody>
          <a:bodyPr>
            <a:noAutofit/>
          </a:bodyPr>
          <a:lstStyle/>
          <a:p>
            <a:pPr algn="l"/>
            <a:r>
              <a:rPr lang="en-US" sz="1800" dirty="0">
                <a:solidFill>
                  <a:schemeClr val="tx1"/>
                </a:solidFill>
              </a:rPr>
              <a:t>The </a:t>
            </a:r>
            <a:r>
              <a:rPr lang="en-US" sz="1800" dirty="0" smtClean="0">
                <a:solidFill>
                  <a:schemeClr val="tx1"/>
                </a:solidFill>
              </a:rPr>
              <a:t>background image is </a:t>
            </a:r>
            <a:r>
              <a:rPr lang="en-US" sz="1800" dirty="0">
                <a:solidFill>
                  <a:schemeClr val="tx1"/>
                </a:solidFill>
              </a:rPr>
              <a:t>a piece of artwork inspired by the complexity of an </a:t>
            </a:r>
            <a:r>
              <a:rPr lang="en-US" sz="1800" i="1" dirty="0">
                <a:solidFill>
                  <a:schemeClr val="tx1"/>
                </a:solidFill>
              </a:rPr>
              <a:t>E. Coli</a:t>
            </a:r>
            <a:r>
              <a:rPr lang="en-US" sz="1800" dirty="0">
                <a:solidFill>
                  <a:schemeClr val="tx1"/>
                </a:solidFill>
              </a:rPr>
              <a:t>. Complexity in cell structure is much </a:t>
            </a:r>
            <a:r>
              <a:rPr lang="en-US" sz="1800" dirty="0" smtClean="0">
                <a:solidFill>
                  <a:schemeClr val="tx1"/>
                </a:solidFill>
              </a:rPr>
              <a:t>greater still </a:t>
            </a:r>
            <a:r>
              <a:rPr lang="en-US" sz="1800" dirty="0">
                <a:solidFill>
                  <a:schemeClr val="tx1"/>
                </a:solidFill>
              </a:rPr>
              <a:t>in Eukaryotes and this only possible through the </a:t>
            </a:r>
            <a:r>
              <a:rPr lang="en-US" sz="1800" dirty="0" err="1">
                <a:solidFill>
                  <a:schemeClr val="tx1"/>
                </a:solidFill>
              </a:rPr>
              <a:t>compartmentalisation</a:t>
            </a:r>
            <a:r>
              <a:rPr lang="en-US" sz="1800" dirty="0">
                <a:solidFill>
                  <a:schemeClr val="tx1"/>
                </a:solidFill>
              </a:rPr>
              <a:t> and the selective transport membranes allow.</a:t>
            </a:r>
          </a:p>
        </p:txBody>
      </p:sp>
      <p:sp>
        <p:nvSpPr>
          <p:cNvPr id="6" name="TextBox 5"/>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3"/>
              </a:rPr>
              <a:t>https</a:t>
            </a:r>
            <a:r>
              <a:rPr lang="en-US" u="sng" dirty="0">
                <a:hlinkClick r:id="rId3"/>
              </a:rPr>
              <a:t>://</a:t>
            </a:r>
            <a:r>
              <a:rPr lang="en-US" u="sng" dirty="0" smtClean="0">
                <a:hlinkClick r:id="rId3"/>
              </a:rPr>
              <a:t>bioknowledgy.weebly.com</a:t>
            </a:r>
            <a:r>
              <a:rPr lang="en-US" u="sng" dirty="0">
                <a:hlinkClick r:id="rId3"/>
              </a:rPr>
              <a:t>/</a:t>
            </a:r>
            <a:r>
              <a:rPr lang="en-US" dirty="0"/>
              <a:t> </a:t>
            </a:r>
            <a:endParaRPr lang="en-US" dirty="0" smtClean="0"/>
          </a:p>
        </p:txBody>
      </p:sp>
      <p:sp>
        <p:nvSpPr>
          <p:cNvPr id="5" name="Rectangle 4"/>
          <p:cNvSpPr/>
          <p:nvPr/>
        </p:nvSpPr>
        <p:spPr>
          <a:xfrm>
            <a:off x="1" y="6611779"/>
            <a:ext cx="4572000" cy="246221"/>
          </a:xfrm>
          <a:prstGeom prst="rect">
            <a:avLst/>
          </a:prstGeom>
        </p:spPr>
        <p:txBody>
          <a:bodyPr>
            <a:spAutoFit/>
          </a:bodyPr>
          <a:lstStyle/>
          <a:p>
            <a:pPr>
              <a:tabLst>
                <a:tab pos="723900" algn="l"/>
                <a:tab pos="1447800" algn="l"/>
                <a:tab pos="2171700" algn="l"/>
                <a:tab pos="2895600" algn="l"/>
                <a:tab pos="3619500" algn="l"/>
                <a:tab pos="4343400" algn="l"/>
                <a:tab pos="5067300" algn="l"/>
                <a:tab pos="5791200" algn="l"/>
                <a:tab pos="6515100" algn="l"/>
              </a:tabLst>
            </a:pPr>
            <a:r>
              <a:rPr lang="en-GB" sz="1000" dirty="0">
                <a:solidFill>
                  <a:srgbClr val="000000"/>
                </a:solidFill>
                <a:hlinkClick r:id="rId4"/>
              </a:rPr>
              <a:t>http://onlinelibrary.wiley.com/doi/10.1002/bmb.20345/full#fig2</a:t>
            </a:r>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29" y="895393"/>
            <a:ext cx="2306864" cy="232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opm.phar.umich.edu/images/png/1s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42" y="3689801"/>
            <a:ext cx="3081111" cy="3081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1543" y="729546"/>
            <a:ext cx="5979886" cy="3046988"/>
          </a:xfrm>
          <a:prstGeom prst="rect">
            <a:avLst/>
          </a:prstGeom>
        </p:spPr>
        <p:txBody>
          <a:bodyPr wrap="square">
            <a:spAutoFit/>
          </a:bodyPr>
          <a:lstStyle/>
          <a:p>
            <a:r>
              <a:rPr lang="en-US" sz="2400" b="1" dirty="0"/>
              <a:t>Osmosis </a:t>
            </a:r>
            <a:r>
              <a:rPr lang="en-US" sz="2400" dirty="0"/>
              <a:t>may occur when there is a partially permeable membrane, such as a cell membrane. </a:t>
            </a:r>
            <a:endParaRPr lang="en-US" sz="2400" dirty="0" smtClean="0"/>
          </a:p>
          <a:p>
            <a:r>
              <a:rPr lang="en-US" sz="2400" dirty="0" smtClean="0"/>
              <a:t>When </a:t>
            </a:r>
            <a:r>
              <a:rPr lang="en-US" sz="2400" dirty="0"/>
              <a:t>a cell is submerged in water, the water molecules pass through the cell membrane from an area of low solute concentration (outside the cell) to one of high solute concentration (inside the cell</a:t>
            </a:r>
            <a:r>
              <a:rPr lang="en-US" sz="2400" dirty="0" smtClean="0"/>
              <a:t>) </a:t>
            </a:r>
            <a:r>
              <a:rPr lang="en-US" sz="2400" dirty="0"/>
              <a:t> </a:t>
            </a:r>
            <a:r>
              <a:rPr lang="en-US" dirty="0" smtClean="0">
                <a:hlinkClick r:id="rId6"/>
              </a:rPr>
              <a:t>(Wikipedia)</a:t>
            </a:r>
            <a:endParaRPr lang="en-AU" dirty="0"/>
          </a:p>
        </p:txBody>
      </p:sp>
      <p:sp>
        <p:nvSpPr>
          <p:cNvPr id="5" name="Rectangle 4"/>
          <p:cNvSpPr/>
          <p:nvPr/>
        </p:nvSpPr>
        <p:spPr>
          <a:xfrm>
            <a:off x="3860799" y="4102303"/>
            <a:ext cx="5152571" cy="1569660"/>
          </a:xfrm>
          <a:prstGeom prst="rect">
            <a:avLst/>
          </a:prstGeom>
        </p:spPr>
        <p:txBody>
          <a:bodyPr wrap="square">
            <a:spAutoFit/>
          </a:bodyPr>
          <a:lstStyle/>
          <a:p>
            <a:r>
              <a:rPr lang="en-US" sz="2400" dirty="0" smtClean="0"/>
              <a:t>Aquaporin is an integral protein that, as it’s name suggests, acts as a pore in the </a:t>
            </a:r>
            <a:r>
              <a:rPr lang="en-US" sz="2400" dirty="0"/>
              <a:t>m</a:t>
            </a:r>
            <a:r>
              <a:rPr lang="en-US" sz="2400" dirty="0" smtClean="0"/>
              <a:t>embrane that speeds the movement of water molecules</a:t>
            </a:r>
            <a:endParaRPr lang="en-AU" dirty="0"/>
          </a:p>
        </p:txBody>
      </p:sp>
      <p:sp>
        <p:nvSpPr>
          <p:cNvPr id="4" name="Rectangle 3"/>
          <p:cNvSpPr/>
          <p:nvPr/>
        </p:nvSpPr>
        <p:spPr>
          <a:xfrm>
            <a:off x="4572000" y="6580779"/>
            <a:ext cx="4572000" cy="276999"/>
          </a:xfrm>
          <a:prstGeom prst="rect">
            <a:avLst/>
          </a:prstGeom>
        </p:spPr>
        <p:txBody>
          <a:bodyPr>
            <a:spAutoFit/>
          </a:bodyPr>
          <a:lstStyle/>
          <a:p>
            <a:pPr algn="r"/>
            <a:r>
              <a:rPr lang="en-AU" sz="1200" dirty="0">
                <a:hlinkClick r:id="rId7"/>
              </a:rPr>
              <a:t>http://opm.phar.umich.edu/protein.php?pdbid=1sor</a:t>
            </a:r>
            <a:endParaRPr lang="en-AU" sz="1200" dirty="0"/>
          </a:p>
        </p:txBody>
      </p:sp>
      <p:sp>
        <p:nvSpPr>
          <p:cNvPr id="7"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
        <p:nvSpPr>
          <p:cNvPr id="6" name="Rectangle 5"/>
          <p:cNvSpPr/>
          <p:nvPr/>
        </p:nvSpPr>
        <p:spPr>
          <a:xfrm>
            <a:off x="6531429" y="3215464"/>
            <a:ext cx="2306864" cy="553998"/>
          </a:xfrm>
          <a:prstGeom prst="rect">
            <a:avLst/>
          </a:prstGeom>
        </p:spPr>
        <p:txBody>
          <a:bodyPr wrap="square">
            <a:spAutoFit/>
          </a:bodyPr>
          <a:lstStyle/>
          <a:p>
            <a:r>
              <a:rPr lang="en-US" sz="1000" dirty="0">
                <a:hlinkClick r:id="rId3"/>
              </a:rPr>
              <a:t>http://</a:t>
            </a:r>
            <a:r>
              <a:rPr lang="en-US" sz="1000" dirty="0" err="1">
                <a:hlinkClick r:id="rId3"/>
              </a:rPr>
              <a:t>highered.mcgraw-hill.com</a:t>
            </a:r>
            <a:r>
              <a:rPr lang="en-US" sz="1000" dirty="0">
                <a:hlinkClick r:id="rId3"/>
              </a:rPr>
              <a:t>/sites/0072495855/student_view0/chapter2/animation__</a:t>
            </a:r>
            <a:r>
              <a:rPr lang="en-US" sz="1000" dirty="0" err="1">
                <a:hlinkClick r:id="rId3"/>
              </a:rPr>
              <a:t>how_osmosis_works.html</a:t>
            </a:r>
            <a:endParaRPr lang="en-US" sz="1000" dirty="0"/>
          </a:p>
        </p:txBody>
      </p:sp>
    </p:spTree>
    <p:extLst>
      <p:ext uri="{BB962C8B-B14F-4D97-AF65-F5344CB8AC3E}">
        <p14:creationId xmlns:p14="http://schemas.microsoft.com/office/powerpoint/2010/main" val="298889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028" y="6399909"/>
            <a:ext cx="6066972" cy="461665"/>
          </a:xfrm>
          <a:prstGeom prst="rect">
            <a:avLst/>
          </a:prstGeom>
        </p:spPr>
        <p:txBody>
          <a:bodyPr wrap="square">
            <a:spAutoFit/>
          </a:bodyPr>
          <a:lstStyle/>
          <a:p>
            <a:r>
              <a:rPr lang="en-AU" sz="1200" dirty="0">
                <a:hlinkClick r:id="rId3"/>
              </a:rPr>
              <a:t>http://</a:t>
            </a:r>
            <a:r>
              <a:rPr lang="en-AU" sz="1200" dirty="0" smtClean="0">
                <a:hlinkClick r:id="rId3"/>
              </a:rPr>
              <a:t>commons.wikimedia.org/wiki/File:Osmotic_pressure_on_blood_cells_diagram.svg</a:t>
            </a:r>
            <a:endParaRPr lang="en-AU" sz="1200" dirty="0" smtClean="0"/>
          </a:p>
          <a:p>
            <a:r>
              <a:rPr lang="en-AU" sz="1200" dirty="0">
                <a:hlinkClick r:id="rId4"/>
              </a:rPr>
              <a:t>http://commons.wikimedia.org/wiki/File:Turgor_pressure_on_plant_cells_diagram.svg</a:t>
            </a:r>
            <a:endParaRPr lang="en-AU" sz="1200" dirty="0"/>
          </a:p>
        </p:txBody>
      </p:sp>
      <p:grpSp>
        <p:nvGrpSpPr>
          <p:cNvPr id="3" name="Group 2"/>
          <p:cNvGrpSpPr/>
          <p:nvPr/>
        </p:nvGrpSpPr>
        <p:grpSpPr>
          <a:xfrm>
            <a:off x="2714171" y="691955"/>
            <a:ext cx="6154058" cy="5633291"/>
            <a:chOff x="1422399" y="760248"/>
            <a:chExt cx="6154058" cy="5633291"/>
          </a:xfrm>
        </p:grpSpPr>
        <p:pic>
          <p:nvPicPr>
            <p:cNvPr id="10242" name="Picture 2" descr="http://upload.wikimedia.org/wikipedia/commons/thumb/7/76/Osmotic_pressure_on_blood_cells_diagram.svg/1000px-Osmotic_pressure_on_blood_cells_diagram.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3168812"/>
              <a:ext cx="6154057" cy="322472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thumb/a/ab/Turgor_pressure_on_plant_cells_diagram.svg/1000px-Turgor_pressure_on_plant_cells_diagram.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399" y="760248"/>
              <a:ext cx="6154057" cy="243085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48341" y="681940"/>
            <a:ext cx="2046515" cy="1815882"/>
          </a:xfrm>
          <a:prstGeom prst="rect">
            <a:avLst/>
          </a:prstGeom>
          <a:noFill/>
        </p:spPr>
        <p:txBody>
          <a:bodyPr wrap="square" rtlCol="0">
            <a:spAutoFit/>
          </a:bodyPr>
          <a:lstStyle/>
          <a:p>
            <a:r>
              <a:rPr lang="en-AU" sz="2800" dirty="0" smtClean="0"/>
              <a:t>The importance of osmotic control</a:t>
            </a:r>
            <a:endParaRPr lang="en-AU" sz="2800" dirty="0"/>
          </a:p>
        </p:txBody>
      </p:sp>
      <p:pic>
        <p:nvPicPr>
          <p:cNvPr id="7" name="Picture 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166" y="3250466"/>
            <a:ext cx="2306864" cy="232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a:t>
            </a:r>
            <a:r>
              <a:rPr lang="en-US" sz="1800" dirty="0">
                <a:latin typeface="Arial"/>
                <a:cs typeface="Arial"/>
              </a:rPr>
              <a:t>A2 Tissues or organs to be used in medical procedures must be bathed in a solution with the same </a:t>
            </a:r>
            <a:r>
              <a:rPr lang="en-US" sz="1800" dirty="0" err="1">
                <a:latin typeface="Arial"/>
                <a:cs typeface="Arial"/>
              </a:rPr>
              <a:t>osmolarity</a:t>
            </a:r>
            <a:r>
              <a:rPr lang="en-US" sz="1800" dirty="0">
                <a:latin typeface="Arial"/>
                <a:cs typeface="Arial"/>
              </a:rPr>
              <a:t> as the cytoplasm to prevent osmosis</a:t>
            </a:r>
            <a:r>
              <a:rPr lang="en-US" sz="1800" dirty="0" smtClean="0">
                <a:latin typeface="Arial"/>
                <a:cs typeface="Arial"/>
              </a:rPr>
              <a:t>.</a:t>
            </a:r>
            <a:endParaRPr lang="en-US" sz="1800" dirty="0">
              <a:solidFill>
                <a:srgbClr val="000000"/>
              </a:solidFill>
              <a:latin typeface="Arial"/>
              <a:cs typeface="Arial"/>
            </a:endParaRPr>
          </a:p>
        </p:txBody>
      </p:sp>
      <p:pic>
        <p:nvPicPr>
          <p:cNvPr id="9" name="Picture 8">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
        <p:nvSpPr>
          <p:cNvPr id="10" name="Rectangle 9"/>
          <p:cNvSpPr/>
          <p:nvPr/>
        </p:nvSpPr>
        <p:spPr>
          <a:xfrm>
            <a:off x="218166" y="5570537"/>
            <a:ext cx="2306864" cy="553998"/>
          </a:xfrm>
          <a:prstGeom prst="rect">
            <a:avLst/>
          </a:prstGeom>
        </p:spPr>
        <p:txBody>
          <a:bodyPr wrap="square">
            <a:spAutoFit/>
          </a:bodyPr>
          <a:lstStyle/>
          <a:p>
            <a:r>
              <a:rPr lang="en-US" sz="1000" dirty="0">
                <a:hlinkClick r:id="rId7"/>
              </a:rPr>
              <a:t>http://</a:t>
            </a:r>
            <a:r>
              <a:rPr lang="en-US" sz="1000" dirty="0" err="1">
                <a:hlinkClick r:id="rId7"/>
              </a:rPr>
              <a:t>highered.mcgraw-hill.com</a:t>
            </a:r>
            <a:r>
              <a:rPr lang="en-US" sz="1000" dirty="0">
                <a:hlinkClick r:id="rId7"/>
              </a:rPr>
              <a:t>/sites/0072495855/student_view0/chapter2/animation__</a:t>
            </a:r>
            <a:r>
              <a:rPr lang="en-US" sz="1000" dirty="0" err="1">
                <a:hlinkClick r:id="rId7"/>
              </a:rPr>
              <a:t>how_osmosis_works.html</a:t>
            </a:r>
            <a:endParaRPr lang="en-US" sz="1000" dirty="0"/>
          </a:p>
        </p:txBody>
      </p:sp>
    </p:spTree>
    <p:extLst>
      <p:ext uri="{BB962C8B-B14F-4D97-AF65-F5344CB8AC3E}">
        <p14:creationId xmlns:p14="http://schemas.microsoft.com/office/powerpoint/2010/main" val="286663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49432" y="12700"/>
            <a:ext cx="10293432" cy="6858000"/>
          </a:xfrm>
          <a:prstGeom prst="rect">
            <a:avLst/>
          </a:prstGeom>
        </p:spPr>
      </p:pic>
      <p:sp>
        <p:nvSpPr>
          <p:cNvPr id="4" name="TextBox 3"/>
          <p:cNvSpPr txBox="1"/>
          <p:nvPr/>
        </p:nvSpPr>
        <p:spPr>
          <a:xfrm>
            <a:off x="0" y="738376"/>
            <a:ext cx="5676900" cy="892552"/>
          </a:xfrm>
          <a:prstGeom prst="rect">
            <a:avLst/>
          </a:prstGeom>
          <a:solidFill>
            <a:srgbClr val="FFFFFF">
              <a:alpha val="71000"/>
            </a:srgbClr>
          </a:solidFill>
        </p:spPr>
        <p:txBody>
          <a:bodyPr wrap="square" rtlCol="0">
            <a:spAutoFit/>
          </a:bodyPr>
          <a:lstStyle/>
          <a:p>
            <a:pPr algn="ctr"/>
            <a:r>
              <a:rPr lang="en-AU" sz="2800" dirty="0" smtClean="0"/>
              <a:t>The importance of osmotic control</a:t>
            </a:r>
          </a:p>
          <a:p>
            <a:pPr algn="ctr"/>
            <a:r>
              <a:rPr lang="en-AU" sz="2400" dirty="0" smtClean="0">
                <a:solidFill>
                  <a:schemeClr val="bg1">
                    <a:lumMod val="50000"/>
                  </a:schemeClr>
                </a:solidFill>
              </a:rPr>
              <a:t>preventing damage to cells and tissues</a:t>
            </a:r>
            <a:endParaRPr lang="en-AU" sz="2400" dirty="0">
              <a:solidFill>
                <a:schemeClr val="bg1">
                  <a:lumMod val="50000"/>
                </a:schemeClr>
              </a:solidFill>
            </a:endParaRPr>
          </a:p>
        </p:txBody>
      </p:sp>
      <p:sp>
        <p:nvSpPr>
          <p:cNvPr id="8"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a:t>
            </a:r>
            <a:r>
              <a:rPr lang="en-US" sz="1800" dirty="0">
                <a:latin typeface="Arial"/>
                <a:cs typeface="Arial"/>
              </a:rPr>
              <a:t>A2 Tissues or organs to be used in medical procedures must be bathed in a solution with the same </a:t>
            </a:r>
            <a:r>
              <a:rPr lang="en-US" sz="1800" dirty="0" err="1">
                <a:latin typeface="Arial"/>
                <a:cs typeface="Arial"/>
              </a:rPr>
              <a:t>osmolarity</a:t>
            </a:r>
            <a:r>
              <a:rPr lang="en-US" sz="1800" dirty="0">
                <a:latin typeface="Arial"/>
                <a:cs typeface="Arial"/>
              </a:rPr>
              <a:t> as the cytoplasm to prevent osmosis</a:t>
            </a:r>
            <a:r>
              <a:rPr lang="en-US" sz="1800" dirty="0" smtClean="0">
                <a:latin typeface="Arial"/>
                <a:cs typeface="Arial"/>
              </a:rPr>
              <a:t>.</a:t>
            </a:r>
            <a:endParaRPr lang="en-US" sz="1800" dirty="0">
              <a:solidFill>
                <a:srgbClr val="000000"/>
              </a:solidFill>
              <a:latin typeface="Arial"/>
              <a:cs typeface="Arial"/>
            </a:endParaRPr>
          </a:p>
        </p:txBody>
      </p:sp>
      <p:sp>
        <p:nvSpPr>
          <p:cNvPr id="5" name="Rectangle 4"/>
          <p:cNvSpPr/>
          <p:nvPr/>
        </p:nvSpPr>
        <p:spPr>
          <a:xfrm>
            <a:off x="5816600" y="2287776"/>
            <a:ext cx="3175000" cy="4247317"/>
          </a:xfrm>
          <a:prstGeom prst="rect">
            <a:avLst/>
          </a:prstGeom>
          <a:solidFill>
            <a:srgbClr val="FFFFFF">
              <a:alpha val="51000"/>
            </a:srgbClr>
          </a:solidFill>
        </p:spPr>
        <p:txBody>
          <a:bodyPr wrap="square">
            <a:spAutoFit/>
          </a:bodyPr>
          <a:lstStyle/>
          <a:p>
            <a:pPr lvl="0"/>
            <a:r>
              <a:rPr lang="en-GB" dirty="0" smtClean="0"/>
              <a:t>Common </a:t>
            </a:r>
            <a:r>
              <a:rPr lang="en-GB" dirty="0"/>
              <a:t>medical procedures in which an isotonic saline solution is useful</a:t>
            </a:r>
            <a:r>
              <a:rPr lang="en-GB" dirty="0" smtClean="0"/>
              <a:t>:</a:t>
            </a:r>
            <a:endParaRPr lang="en-US" dirty="0"/>
          </a:p>
          <a:p>
            <a:pPr marL="285750" lvl="0" indent="-285750">
              <a:buFont typeface="Arial"/>
              <a:buChar char="•"/>
            </a:pPr>
            <a:r>
              <a:rPr lang="en-US" dirty="0"/>
              <a:t>f</a:t>
            </a:r>
            <a:r>
              <a:rPr lang="en-GB" dirty="0" err="1" smtClean="0"/>
              <a:t>luids</a:t>
            </a:r>
            <a:r>
              <a:rPr lang="en-GB" dirty="0" smtClean="0"/>
              <a:t> introduction </a:t>
            </a:r>
            <a:r>
              <a:rPr lang="en-GB" dirty="0"/>
              <a:t>to a patient’s blood system via an intravenous drip, </a:t>
            </a:r>
            <a:r>
              <a:rPr lang="en-GB" dirty="0" err="1"/>
              <a:t>e.g</a:t>
            </a:r>
            <a:r>
              <a:rPr lang="en-GB" dirty="0"/>
              <a:t> for </a:t>
            </a:r>
            <a:r>
              <a:rPr lang="en-GB" dirty="0" smtClean="0"/>
              <a:t>rehydration</a:t>
            </a:r>
            <a:endParaRPr lang="en-US" dirty="0"/>
          </a:p>
          <a:p>
            <a:pPr marL="285750" lvl="0" indent="-285750">
              <a:buFont typeface="Arial"/>
              <a:buChar char="•"/>
            </a:pPr>
            <a:r>
              <a:rPr lang="en-GB" dirty="0"/>
              <a:t>used to rinse </a:t>
            </a:r>
            <a:r>
              <a:rPr lang="en-GB" dirty="0" smtClean="0"/>
              <a:t>wounds, skin abrasions etc</a:t>
            </a:r>
            <a:r>
              <a:rPr lang="en-GB" dirty="0"/>
              <a:t>.</a:t>
            </a:r>
            <a:endParaRPr lang="en-US" dirty="0"/>
          </a:p>
          <a:p>
            <a:pPr marL="285750" lvl="0" indent="-285750">
              <a:buFont typeface="Arial"/>
              <a:buChar char="•"/>
            </a:pPr>
            <a:r>
              <a:rPr lang="en-GB" dirty="0" smtClean="0"/>
              <a:t>keep </a:t>
            </a:r>
            <a:r>
              <a:rPr lang="en-GB" dirty="0"/>
              <a:t>areas of damaged skin </a:t>
            </a:r>
            <a:r>
              <a:rPr lang="en-GB" dirty="0" smtClean="0"/>
              <a:t>moist before applying skin grafts</a:t>
            </a:r>
            <a:endParaRPr lang="en-US" dirty="0"/>
          </a:p>
          <a:p>
            <a:pPr marL="285750" lvl="0" indent="-285750">
              <a:buFont typeface="Arial"/>
              <a:buChar char="•"/>
            </a:pPr>
            <a:r>
              <a:rPr lang="en-GB" dirty="0" smtClean="0"/>
              <a:t>eye drops/wash</a:t>
            </a:r>
            <a:endParaRPr lang="en-US" dirty="0"/>
          </a:p>
          <a:p>
            <a:pPr marL="285750" indent="-285750">
              <a:buFont typeface="Arial"/>
              <a:buChar char="•"/>
            </a:pPr>
            <a:r>
              <a:rPr lang="en-US" dirty="0"/>
              <a:t>f</a:t>
            </a:r>
            <a:r>
              <a:rPr lang="en-GB" dirty="0" err="1" smtClean="0"/>
              <a:t>rozen</a:t>
            </a:r>
            <a:r>
              <a:rPr lang="en-GB" dirty="0" smtClean="0"/>
              <a:t> and used pack donor </a:t>
            </a:r>
            <a:r>
              <a:rPr lang="en-GB" dirty="0"/>
              <a:t>organs </a:t>
            </a:r>
            <a:r>
              <a:rPr lang="en-GB" dirty="0" smtClean="0"/>
              <a:t>for transportation</a:t>
            </a:r>
            <a:endParaRPr lang="en-US" dirty="0"/>
          </a:p>
        </p:txBody>
      </p:sp>
      <p:sp>
        <p:nvSpPr>
          <p:cNvPr id="11" name="Rectangle 10">
            <a:hlinkClick r:id="rId4"/>
          </p:cNvPr>
          <p:cNvSpPr/>
          <p:nvPr/>
        </p:nvSpPr>
        <p:spPr>
          <a:xfrm>
            <a:off x="2540000" y="6624479"/>
            <a:ext cx="6604000" cy="246221"/>
          </a:xfrm>
          <a:prstGeom prst="rect">
            <a:avLst/>
          </a:prstGeom>
        </p:spPr>
        <p:txBody>
          <a:bodyPr wrap="square">
            <a:spAutoFit/>
          </a:bodyPr>
          <a:lstStyle/>
          <a:p>
            <a:pPr algn="r"/>
            <a:r>
              <a:rPr lang="en-US" sz="1000" dirty="0">
                <a:hlinkClick r:id="rId5"/>
              </a:rPr>
              <a:t>http://</a:t>
            </a:r>
            <a:r>
              <a:rPr lang="en-US" sz="1000" dirty="0" err="1">
                <a:hlinkClick r:id="rId5"/>
              </a:rPr>
              <a:t>www.defenseimagery.mil</a:t>
            </a:r>
            <a:r>
              <a:rPr lang="en-US" sz="1000" dirty="0">
                <a:hlinkClick r:id="rId5"/>
              </a:rPr>
              <a:t>/</a:t>
            </a:r>
            <a:r>
              <a:rPr lang="en-US" sz="1000" dirty="0" err="1">
                <a:hlinkClick r:id="rId5"/>
              </a:rPr>
              <a:t>imageRetrieve.action?guid</a:t>
            </a:r>
            <a:r>
              <a:rPr lang="en-US" sz="1000" dirty="0">
                <a:hlinkClick r:id="rId5"/>
              </a:rPr>
              <a:t>=8c9d5fade029a4f5a68fe667d1ae802ba9f30dd5&amp;t=2</a:t>
            </a:r>
            <a:endParaRPr lang="en-US" sz="1000" dirty="0"/>
          </a:p>
        </p:txBody>
      </p:sp>
    </p:spTree>
    <p:extLst>
      <p:ext uri="{BB962C8B-B14F-4D97-AF65-F5344CB8AC3E}">
        <p14:creationId xmlns:p14="http://schemas.microsoft.com/office/powerpoint/2010/main" val="3752654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c/cc/Scheme_simple_diffusion_in_cell_membrane-en.svg/1000px-Scheme_simple_diffusion_in_cell_membrane-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51" y="679355"/>
            <a:ext cx="8646696" cy="55079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6994" y="4051300"/>
            <a:ext cx="2436492" cy="1200329"/>
          </a:xfrm>
          <a:prstGeom prst="rect">
            <a:avLst/>
          </a:prstGeom>
          <a:noFill/>
        </p:spPr>
        <p:txBody>
          <a:bodyPr wrap="square" rtlCol="0">
            <a:spAutoFit/>
          </a:bodyPr>
          <a:lstStyle/>
          <a:p>
            <a:pPr algn="ctr"/>
            <a:r>
              <a:rPr lang="en-AU" sz="3600" b="1" dirty="0" smtClean="0"/>
              <a:t>Simple Diffusion</a:t>
            </a:r>
            <a:endParaRPr lang="en-AU" sz="3600" b="1" dirty="0"/>
          </a:p>
        </p:txBody>
      </p:sp>
      <p:sp>
        <p:nvSpPr>
          <p:cNvPr id="3" name="Rectangle 2"/>
          <p:cNvSpPr/>
          <p:nvPr/>
        </p:nvSpPr>
        <p:spPr>
          <a:xfrm>
            <a:off x="3033486" y="6581001"/>
            <a:ext cx="6110514" cy="276999"/>
          </a:xfrm>
          <a:prstGeom prst="rect">
            <a:avLst/>
          </a:prstGeom>
        </p:spPr>
        <p:txBody>
          <a:bodyPr wrap="square">
            <a:spAutoFit/>
          </a:bodyPr>
          <a:lstStyle/>
          <a:p>
            <a:r>
              <a:rPr lang="en-AU" sz="1200" dirty="0">
                <a:hlinkClick r:id="rId4"/>
              </a:rPr>
              <a:t>http://commons.wikimedia.org/wiki/File:Scheme_simple_diffusion_in_cell_membrane-en.svg</a:t>
            </a:r>
            <a:endParaRPr lang="en-AU" sz="1200" dirty="0"/>
          </a:p>
        </p:txBody>
      </p:sp>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val="3807229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thumb/9/91/Scheme_facilitated_diffusion_in_cell_membrane-en.svg/500px-Scheme_facilitated_diffusion_in_cell_membrane-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462"/>
            <a:ext cx="6256280" cy="2740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368" y="3592285"/>
            <a:ext cx="2711121" cy="272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6621491"/>
            <a:ext cx="6654800" cy="246221"/>
          </a:xfrm>
          <a:prstGeom prst="rect">
            <a:avLst/>
          </a:prstGeom>
        </p:spPr>
        <p:txBody>
          <a:bodyPr wrap="square">
            <a:spAutoFit/>
          </a:bodyPr>
          <a:lstStyle/>
          <a:p>
            <a:r>
              <a:rPr lang="en-AU" sz="1000" dirty="0">
                <a:hlinkClick r:id="rId6"/>
              </a:rPr>
              <a:t>http://commons.wikimedia.org/wiki/File:Scheme_facilitated_diffusion_in_cell_membrane-en.svg</a:t>
            </a:r>
            <a:endParaRPr lang="en-AU" sz="1000" dirty="0"/>
          </a:p>
        </p:txBody>
      </p:sp>
      <p:sp>
        <p:nvSpPr>
          <p:cNvPr id="6" name="TextBox 5"/>
          <p:cNvSpPr txBox="1"/>
          <p:nvPr/>
        </p:nvSpPr>
        <p:spPr>
          <a:xfrm>
            <a:off x="451850" y="526143"/>
            <a:ext cx="8213179" cy="3046988"/>
          </a:xfrm>
          <a:prstGeom prst="rect">
            <a:avLst/>
          </a:prstGeom>
          <a:noFill/>
        </p:spPr>
        <p:txBody>
          <a:bodyPr wrap="square" rtlCol="0">
            <a:spAutoFit/>
          </a:bodyPr>
          <a:lstStyle/>
          <a:p>
            <a:r>
              <a:rPr lang="en-AU" sz="3600" b="1" dirty="0" smtClean="0"/>
              <a:t>Facilitated Diffusion:</a:t>
            </a:r>
            <a:r>
              <a:rPr lang="en-AU" sz="2400" dirty="0" smtClean="0"/>
              <a:t> </a:t>
            </a:r>
          </a:p>
          <a:p>
            <a:r>
              <a:rPr lang="en-AU" sz="2400" dirty="0" smtClean="0"/>
              <a:t>Large and polar molecules can’t get across the membrane via simple diffusion</a:t>
            </a:r>
          </a:p>
          <a:p>
            <a:r>
              <a:rPr lang="en-AU" sz="2400" b="1" dirty="0" smtClean="0"/>
              <a:t>Transmembrane (polytopic)</a:t>
            </a:r>
            <a:r>
              <a:rPr lang="en-AU" sz="2400" dirty="0" smtClean="0"/>
              <a:t> proteins recognise a particular molecule and help it to move across the membrane. The direction it moves is dependent on the concentration gradient.</a:t>
            </a:r>
            <a:endParaRPr lang="en-AU" sz="2400" dirty="0"/>
          </a:p>
          <a:p>
            <a:pPr algn="r"/>
            <a:endParaRPr lang="en-AU" dirty="0" smtClean="0"/>
          </a:p>
          <a:p>
            <a:pPr algn="r"/>
            <a:r>
              <a:rPr lang="en-AU" dirty="0" smtClean="0"/>
              <a:t>Watch the animation</a:t>
            </a:r>
            <a:endParaRPr lang="en-AU" dirty="0"/>
          </a:p>
        </p:txBody>
      </p:sp>
      <p:sp>
        <p:nvSpPr>
          <p:cNvPr id="7"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
        <p:nvSpPr>
          <p:cNvPr id="2" name="Rectangle 1"/>
          <p:cNvSpPr/>
          <p:nvPr/>
        </p:nvSpPr>
        <p:spPr>
          <a:xfrm>
            <a:off x="6007101" y="6313714"/>
            <a:ext cx="3130388" cy="553998"/>
          </a:xfrm>
          <a:prstGeom prst="rect">
            <a:avLst/>
          </a:prstGeom>
        </p:spPr>
        <p:txBody>
          <a:bodyPr wrap="square">
            <a:spAutoFit/>
          </a:bodyPr>
          <a:lstStyle/>
          <a:p>
            <a:pPr algn="r"/>
            <a:r>
              <a:rPr lang="en-US" sz="1000" dirty="0">
                <a:hlinkClick r:id="rId4"/>
              </a:rPr>
              <a:t>http://</a:t>
            </a:r>
            <a:r>
              <a:rPr lang="en-US" sz="1000" dirty="0" err="1">
                <a:hlinkClick r:id="rId4"/>
              </a:rPr>
              <a:t>highered.mcgraw-hill.com</a:t>
            </a:r>
            <a:r>
              <a:rPr lang="en-US" sz="1000" dirty="0">
                <a:hlinkClick r:id="rId4"/>
              </a:rPr>
              <a:t>/sites/0072495855/student_view0/chapter2/animation__</a:t>
            </a:r>
            <a:r>
              <a:rPr lang="en-US" sz="1000" dirty="0" err="1">
                <a:hlinkClick r:id="rId4"/>
              </a:rPr>
              <a:t>how_facilitated_diffusion_works.html</a:t>
            </a:r>
            <a:endParaRPr lang="en-US" sz="1000" dirty="0"/>
          </a:p>
        </p:txBody>
      </p:sp>
    </p:spTree>
    <p:extLst>
      <p:ext uri="{BB962C8B-B14F-4D97-AF65-F5344CB8AC3E}">
        <p14:creationId xmlns:p14="http://schemas.microsoft.com/office/powerpoint/2010/main" val="2647467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1.4.A1 Structure </a:t>
            </a:r>
            <a:r>
              <a:rPr lang="en-US" sz="1800" dirty="0">
                <a:latin typeface="Arial"/>
                <a:cs typeface="Arial"/>
              </a:rPr>
              <a:t>and function of sodium–potassium pumps for active transport and potassium channels for facilitated diffusion in axons</a:t>
            </a:r>
            <a:r>
              <a:rPr lang="en-US" sz="1800" dirty="0" smtClean="0">
                <a:latin typeface="Arial"/>
                <a:cs typeface="Arial"/>
              </a:rPr>
              <a:t>.</a:t>
            </a:r>
            <a:endParaRPr lang="en-US" sz="1800" dirty="0">
              <a:solidFill>
                <a:srgbClr val="000000"/>
              </a:solidFill>
              <a:latin typeface="Arial"/>
              <a:cs typeface="Arial"/>
            </a:endParaRPr>
          </a:p>
        </p:txBody>
      </p:sp>
      <p:pic>
        <p:nvPicPr>
          <p:cNvPr id="5" name="Picture 4" descr="http://bioserv.fiu.edu/%7Ewalterm/human_online/nervous/nervous_system_files/image012.gif"/>
          <p:cNvPicPr/>
          <p:nvPr/>
        </p:nvPicPr>
        <p:blipFill>
          <a:blip r:embed="rId3">
            <a:extLst>
              <a:ext uri="{28A0092B-C50C-407E-A947-70E740481C1C}">
                <a14:useLocalDpi xmlns:a14="http://schemas.microsoft.com/office/drawing/2010/main" val="0"/>
              </a:ext>
            </a:extLst>
          </a:blip>
          <a:srcRect/>
          <a:stretch>
            <a:fillRect/>
          </a:stretch>
        </p:blipFill>
        <p:spPr bwMode="auto">
          <a:xfrm>
            <a:off x="3698875" y="1761202"/>
            <a:ext cx="4881563" cy="3054668"/>
          </a:xfrm>
          <a:prstGeom prst="rect">
            <a:avLst/>
          </a:prstGeom>
          <a:noFill/>
          <a:ln>
            <a:noFill/>
          </a:ln>
          <a:extLst>
            <a:ext uri="{FAA26D3D-D897-4be2-8F04-BA451C77F1D7}">
              <ma14:placeholderFlag xmlns:ma14="http://schemas.microsoft.com/office/mac/drawingml/2011/main" xmlns=""/>
            </a:ext>
          </a:extLst>
        </p:spPr>
      </p:pic>
      <p:sp>
        <p:nvSpPr>
          <p:cNvPr id="2" name="Rectangle 1"/>
          <p:cNvSpPr/>
          <p:nvPr/>
        </p:nvSpPr>
        <p:spPr>
          <a:xfrm>
            <a:off x="3352800" y="6611779"/>
            <a:ext cx="5791200" cy="246221"/>
          </a:xfrm>
          <a:prstGeom prst="rect">
            <a:avLst/>
          </a:prstGeom>
        </p:spPr>
        <p:txBody>
          <a:bodyPr wrap="square">
            <a:spAutoFit/>
          </a:bodyPr>
          <a:lstStyle/>
          <a:p>
            <a:pPr algn="r"/>
            <a:r>
              <a:rPr lang="en-US" sz="1000" dirty="0">
                <a:hlinkClick r:id="rId4"/>
              </a:rPr>
              <a:t>http://</a:t>
            </a:r>
            <a:r>
              <a:rPr lang="en-US" sz="1000" dirty="0" err="1">
                <a:hlinkClick r:id="rId4"/>
              </a:rPr>
              <a:t>bioserv.fiu.edu</a:t>
            </a:r>
            <a:r>
              <a:rPr lang="en-US" sz="1000" dirty="0">
                <a:hlinkClick r:id="rId4"/>
              </a:rPr>
              <a:t>/~</a:t>
            </a:r>
            <a:r>
              <a:rPr lang="en-US" sz="1000" dirty="0" err="1">
                <a:hlinkClick r:id="rId4"/>
              </a:rPr>
              <a:t>walterm</a:t>
            </a:r>
            <a:r>
              <a:rPr lang="en-US" sz="1000" dirty="0">
                <a:hlinkClick r:id="rId4"/>
              </a:rPr>
              <a:t>/</a:t>
            </a:r>
            <a:r>
              <a:rPr lang="en-US" sz="1000" dirty="0" err="1">
                <a:hlinkClick r:id="rId4"/>
              </a:rPr>
              <a:t>human_online</a:t>
            </a:r>
            <a:r>
              <a:rPr lang="en-US" sz="1000" dirty="0">
                <a:hlinkClick r:id="rId4"/>
              </a:rPr>
              <a:t>/nervous/</a:t>
            </a:r>
            <a:r>
              <a:rPr lang="en-US" sz="1000" dirty="0" err="1">
                <a:hlinkClick r:id="rId4"/>
              </a:rPr>
              <a:t>nervous_system_files</a:t>
            </a:r>
            <a:r>
              <a:rPr lang="en-US" sz="1000" dirty="0">
                <a:hlinkClick r:id="rId4"/>
              </a:rPr>
              <a:t>/image012.gif</a:t>
            </a:r>
            <a:endParaRPr lang="en-US" sz="1000" dirty="0"/>
          </a:p>
        </p:txBody>
      </p:sp>
      <p:sp>
        <p:nvSpPr>
          <p:cNvPr id="3" name="Rectangle 2"/>
          <p:cNvSpPr/>
          <p:nvPr/>
        </p:nvSpPr>
        <p:spPr>
          <a:xfrm>
            <a:off x="277474" y="1795204"/>
            <a:ext cx="3253125" cy="2862323"/>
          </a:xfrm>
          <a:prstGeom prst="rect">
            <a:avLst/>
          </a:prstGeom>
        </p:spPr>
        <p:txBody>
          <a:bodyPr wrap="square">
            <a:spAutoFit/>
          </a:bodyPr>
          <a:lstStyle/>
          <a:p>
            <a:pPr marL="342900" lvl="0" indent="-342900">
              <a:buFont typeface="+mj-lt"/>
              <a:buAutoNum type="arabicPeriod"/>
            </a:pPr>
            <a:r>
              <a:rPr lang="en-GB" dirty="0" smtClean="0"/>
              <a:t>At </a:t>
            </a:r>
            <a:r>
              <a:rPr lang="en-GB" dirty="0"/>
              <a:t>one stage during a nerve impulse there are relatively more positive charges inside.</a:t>
            </a:r>
            <a:endParaRPr lang="en-US" dirty="0"/>
          </a:p>
          <a:p>
            <a:pPr marL="342900" lvl="0" indent="-342900">
              <a:buFont typeface="+mj-lt"/>
              <a:buAutoNum type="arabicPeriod"/>
            </a:pPr>
            <a:r>
              <a:rPr lang="en-GB" dirty="0"/>
              <a:t>This </a:t>
            </a:r>
            <a:r>
              <a:rPr lang="en-GB" dirty="0" smtClean="0"/>
              <a:t>voltage change causes </a:t>
            </a:r>
            <a:r>
              <a:rPr lang="en-GB" dirty="0"/>
              <a:t>potassium channels to open, allowing potassium ions to diffuse out of the axon.</a:t>
            </a:r>
            <a:endParaRPr lang="en-US" dirty="0"/>
          </a:p>
          <a:p>
            <a:pPr marL="342900" lvl="0" indent="-342900">
              <a:buFont typeface="+mj-lt"/>
              <a:buAutoNum type="arabicPeriod"/>
            </a:pPr>
            <a:r>
              <a:rPr lang="en-GB" dirty="0"/>
              <a:t>Once the voltage conditions change the channel rapidly closes again</a:t>
            </a:r>
            <a:r>
              <a:rPr lang="en-GB" dirty="0" smtClean="0"/>
              <a:t>.</a:t>
            </a:r>
            <a:endParaRPr lang="en-US" dirty="0"/>
          </a:p>
        </p:txBody>
      </p:sp>
      <p:sp>
        <p:nvSpPr>
          <p:cNvPr id="7" name="Rectangle 6"/>
          <p:cNvSpPr/>
          <p:nvPr/>
        </p:nvSpPr>
        <p:spPr>
          <a:xfrm>
            <a:off x="277475" y="844034"/>
            <a:ext cx="8523625" cy="707886"/>
          </a:xfrm>
          <a:prstGeom prst="rect">
            <a:avLst/>
          </a:prstGeom>
        </p:spPr>
        <p:txBody>
          <a:bodyPr wrap="square">
            <a:spAutoFit/>
          </a:bodyPr>
          <a:lstStyle/>
          <a:p>
            <a:pPr lvl="0"/>
            <a:r>
              <a:rPr lang="en-GB" sz="2000" b="1" dirty="0"/>
              <a:t>Potassium channels </a:t>
            </a:r>
            <a:r>
              <a:rPr lang="en-GB" sz="2000" dirty="0"/>
              <a:t>in </a:t>
            </a:r>
            <a:r>
              <a:rPr lang="en-GB" sz="2000" b="1" dirty="0"/>
              <a:t>axons</a:t>
            </a:r>
            <a:r>
              <a:rPr lang="en-GB" sz="2000" dirty="0"/>
              <a:t> are voltage gated</a:t>
            </a:r>
            <a:r>
              <a:rPr lang="en-GB" sz="2000" dirty="0" smtClean="0"/>
              <a:t>. They enable the facilitated diffusion of potassium out of the axon</a:t>
            </a:r>
            <a:endParaRPr lang="en-US" sz="2000" dirty="0"/>
          </a:p>
        </p:txBody>
      </p:sp>
      <p:sp>
        <p:nvSpPr>
          <p:cNvPr id="8" name="Rectangle 7"/>
          <p:cNvSpPr/>
          <p:nvPr/>
        </p:nvSpPr>
        <p:spPr>
          <a:xfrm>
            <a:off x="393700" y="5146070"/>
            <a:ext cx="8001000" cy="830997"/>
          </a:xfrm>
          <a:prstGeom prst="rect">
            <a:avLst/>
          </a:prstGeom>
        </p:spPr>
        <p:txBody>
          <a:bodyPr wrap="square">
            <a:spAutoFit/>
          </a:bodyPr>
          <a:lstStyle/>
          <a:p>
            <a:r>
              <a:rPr lang="en-GB" sz="1600" i="1" dirty="0" err="1" smtClean="0"/>
              <a:t>n.b.</a:t>
            </a:r>
            <a:r>
              <a:rPr lang="en-GB" sz="1600" i="1" dirty="0" smtClean="0"/>
              <a:t> </a:t>
            </a:r>
            <a:r>
              <a:rPr lang="en-GB" sz="1600" i="1" dirty="0"/>
              <a:t>o</a:t>
            </a:r>
            <a:r>
              <a:rPr lang="en-GB" sz="1600" i="1" dirty="0" smtClean="0"/>
              <a:t>ther </a:t>
            </a:r>
            <a:r>
              <a:rPr lang="en-GB" sz="1600" i="1" dirty="0"/>
              <a:t>positively charged ions that we might expect to pass through the pore are either too large to fit through or are too small to form bonds with the amino acids in the narrowest part of the pore - this explains the specificity of the channel.</a:t>
            </a:r>
            <a:r>
              <a:rPr lang="en-US" sz="1600" i="1" dirty="0"/>
              <a:t> </a:t>
            </a:r>
          </a:p>
        </p:txBody>
      </p:sp>
      <p:cxnSp>
        <p:nvCxnSpPr>
          <p:cNvPr id="10" name="Straight Arrow Connector 9"/>
          <p:cNvCxnSpPr/>
          <p:nvPr/>
        </p:nvCxnSpPr>
        <p:spPr>
          <a:xfrm flipH="1" flipV="1">
            <a:off x="6642100" y="2590800"/>
            <a:ext cx="12700" cy="1460500"/>
          </a:xfrm>
          <a:prstGeom prst="straightConnector1">
            <a:avLst/>
          </a:prstGeom>
          <a:ln w="76200" cmpd="sng">
            <a:solidFill>
              <a:schemeClr val="accent4">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966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pic>
        <p:nvPicPr>
          <p:cNvPr id="5122"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2686" y="696913"/>
            <a:ext cx="2271664" cy="229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3286" y="760413"/>
            <a:ext cx="5181600" cy="2000548"/>
          </a:xfrm>
          <a:prstGeom prst="rect">
            <a:avLst/>
          </a:prstGeom>
          <a:noFill/>
        </p:spPr>
        <p:txBody>
          <a:bodyPr wrap="square" rtlCol="0">
            <a:spAutoFit/>
          </a:bodyPr>
          <a:lstStyle/>
          <a:p>
            <a:r>
              <a:rPr lang="en-AU" sz="2400" b="1" dirty="0" smtClean="0"/>
              <a:t>Primary active transport </a:t>
            </a:r>
            <a:r>
              <a:rPr lang="en-AU" sz="2400" dirty="0" smtClean="0"/>
              <a:t>requires </a:t>
            </a:r>
            <a:r>
              <a:rPr lang="en-AU" sz="2400" b="1" dirty="0" smtClean="0"/>
              <a:t>ATP.</a:t>
            </a:r>
          </a:p>
          <a:p>
            <a:r>
              <a:rPr lang="en-AU" sz="2000" b="1" dirty="0" smtClean="0"/>
              <a:t>Integral protein pumps </a:t>
            </a:r>
            <a:r>
              <a:rPr lang="en-AU" sz="2000" dirty="0" smtClean="0"/>
              <a:t>use the energy from the hydrolysis of ATP to move ions or large molecules across the cell membrane.</a:t>
            </a:r>
          </a:p>
          <a:p>
            <a:r>
              <a:rPr lang="en-AU" sz="2000" dirty="0" smtClean="0"/>
              <a:t>Molecules are moved </a:t>
            </a:r>
            <a:r>
              <a:rPr lang="en-AU" sz="2000" i="1" dirty="0" smtClean="0"/>
              <a:t>against</a:t>
            </a:r>
            <a:r>
              <a:rPr lang="en-AU" sz="2000" dirty="0" smtClean="0"/>
              <a:t> their concentration gradient</a:t>
            </a:r>
            <a:endParaRPr lang="en-AU" sz="2000" dirty="0"/>
          </a:p>
        </p:txBody>
      </p:sp>
      <p:pic>
        <p:nvPicPr>
          <p:cNvPr id="9218" name="Picture 2" descr="http://upload.wikimedia.org/wikipedia/commons/thumb/a/a5/Scheme_sodium-potassium_pump-en.svg/1000px-Scheme_sodium-potassium_pump-en.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561941"/>
            <a:ext cx="7272338" cy="3265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86099" y="6556513"/>
            <a:ext cx="4695551" cy="246221"/>
          </a:xfrm>
          <a:prstGeom prst="rect">
            <a:avLst/>
          </a:prstGeom>
        </p:spPr>
        <p:txBody>
          <a:bodyPr wrap="square">
            <a:spAutoFit/>
          </a:bodyPr>
          <a:lstStyle/>
          <a:p>
            <a:pPr algn="r"/>
            <a:r>
              <a:rPr lang="en-AU" sz="1000" dirty="0">
                <a:hlinkClick r:id="rId8"/>
              </a:rPr>
              <a:t>http://commons.wikimedia.org/wiki/File:Scheme_sodium-potassium_pump-en.svg</a:t>
            </a:r>
            <a:endParaRPr lang="en-AU" sz="1000" dirty="0"/>
          </a:p>
        </p:txBody>
      </p:sp>
      <p:sp>
        <p:nvSpPr>
          <p:cNvPr id="7"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sp>
        <p:nvSpPr>
          <p:cNvPr id="4" name="Rectangle 3"/>
          <p:cNvSpPr/>
          <p:nvPr/>
        </p:nvSpPr>
        <p:spPr>
          <a:xfrm>
            <a:off x="4267492" y="2994950"/>
            <a:ext cx="4796858" cy="400110"/>
          </a:xfrm>
          <a:prstGeom prst="rect">
            <a:avLst/>
          </a:prstGeom>
        </p:spPr>
        <p:txBody>
          <a:bodyPr wrap="square">
            <a:spAutoFit/>
          </a:bodyPr>
          <a:lstStyle/>
          <a:p>
            <a:pPr algn="r"/>
            <a:r>
              <a:rPr lang="en-US" sz="1000" dirty="0">
                <a:hlinkClick r:id="rId5"/>
              </a:rPr>
              <a:t>http://</a:t>
            </a:r>
            <a:r>
              <a:rPr lang="en-US" sz="1000" dirty="0" err="1">
                <a:hlinkClick r:id="rId5"/>
              </a:rPr>
              <a:t>highered.mcgraw-hill.com</a:t>
            </a:r>
            <a:r>
              <a:rPr lang="en-US" sz="1000" dirty="0">
                <a:hlinkClick r:id="rId5"/>
              </a:rPr>
              <a:t>/sites/0072495855/student_view0/chapter2/animation__</a:t>
            </a:r>
            <a:r>
              <a:rPr lang="en-US" sz="1000" dirty="0" err="1">
                <a:hlinkClick r:id="rId5"/>
              </a:rPr>
              <a:t>how_the_sodium_potassium_pump_works.html</a:t>
            </a:r>
            <a:endParaRPr lang="en-US" sz="1000" dirty="0"/>
          </a:p>
        </p:txBody>
      </p:sp>
    </p:spTree>
    <p:extLst>
      <p:ext uri="{BB962C8B-B14F-4D97-AF65-F5344CB8AC3E}">
        <p14:creationId xmlns:p14="http://schemas.microsoft.com/office/powerpoint/2010/main" val="383786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1.4.U1 Particles move across membranes by simple diffusion, facilitated diffusion, osmosis and active transport.</a:t>
            </a:r>
            <a:endParaRPr lang="en-US" sz="1800" dirty="0">
              <a:solidFill>
                <a:srgbClr val="000000"/>
              </a:solidFill>
              <a:latin typeface="Arial"/>
              <a:cs typeface="Arial"/>
            </a:endParaRPr>
          </a:p>
        </p:txBody>
      </p:sp>
      <p:pic>
        <p:nvPicPr>
          <p:cNvPr id="2" name="Picture 1" descr="Screen Shot 2014-09-04 at 22.07.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58" y="685799"/>
            <a:ext cx="8785941" cy="5798927"/>
          </a:xfrm>
          <a:prstGeom prst="rect">
            <a:avLst/>
          </a:prstGeom>
        </p:spPr>
      </p:pic>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val="122725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9-04 at 22.11.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65707"/>
            <a:ext cx="9144000" cy="5615492"/>
          </a:xfrm>
          <a:prstGeom prst="rect">
            <a:avLst/>
          </a:prstGeom>
        </p:spPr>
      </p:pic>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1.4.U1 Particles move across membranes by simple diffusion, facilitated diffusion, osmosis and active transport.</a:t>
            </a:r>
            <a:endParaRPr lang="en-US" sz="1800" dirty="0">
              <a:solidFill>
                <a:srgbClr val="000000"/>
              </a:solidFill>
              <a:latin typeface="Arial"/>
              <a:cs typeface="Arial"/>
            </a:endParaRPr>
          </a:p>
        </p:txBody>
      </p:sp>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val="20203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a:t>
            </a:r>
            <a:r>
              <a:rPr lang="en-US" sz="1800" dirty="0" smtClean="0">
                <a:latin typeface="Arial"/>
                <a:cs typeface="Arial"/>
              </a:rPr>
              <a:t>A1 Structure </a:t>
            </a:r>
            <a:r>
              <a:rPr lang="en-US" sz="1800" dirty="0">
                <a:latin typeface="Arial"/>
                <a:cs typeface="Arial"/>
              </a:rPr>
              <a:t>and function of sodium–potassium pumps for active transport and potassium channels for facilitated diffusion in axons.</a:t>
            </a:r>
            <a:endParaRPr lang="en-US" sz="1800" dirty="0">
              <a:solidFill>
                <a:srgbClr val="000000"/>
              </a:solidFill>
              <a:latin typeface="Arial"/>
              <a:cs typeface="Arial"/>
            </a:endParaRPr>
          </a:p>
        </p:txBody>
      </p:sp>
      <p:pic>
        <p:nvPicPr>
          <p:cNvPr id="8" name="Picture 2" descr="http://upload.wikimedia.org/wikipedia/commons/thumb/a/a5/Scheme_sodium-potassium_pump-en.svg/1000px-Scheme_sodium-potassium_pump-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2" y="1974441"/>
            <a:ext cx="7272338" cy="32652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48449" y="6633289"/>
            <a:ext cx="4695551" cy="246221"/>
          </a:xfrm>
          <a:prstGeom prst="rect">
            <a:avLst/>
          </a:prstGeom>
        </p:spPr>
        <p:txBody>
          <a:bodyPr wrap="square">
            <a:spAutoFit/>
          </a:bodyPr>
          <a:lstStyle/>
          <a:p>
            <a:pPr algn="r"/>
            <a:r>
              <a:rPr lang="en-AU" sz="1000" dirty="0">
                <a:hlinkClick r:id="rId4"/>
              </a:rPr>
              <a:t>http://commons.wikimedia.org/wiki/File:Scheme_sodium-potassium_pump-en.svg</a:t>
            </a:r>
            <a:endParaRPr lang="en-AU" sz="1000" dirty="0"/>
          </a:p>
        </p:txBody>
      </p:sp>
      <p:sp>
        <p:nvSpPr>
          <p:cNvPr id="10" name="Rectangle 9"/>
          <p:cNvSpPr/>
          <p:nvPr/>
        </p:nvSpPr>
        <p:spPr>
          <a:xfrm>
            <a:off x="101600" y="621437"/>
            <a:ext cx="8478838" cy="1323439"/>
          </a:xfrm>
          <a:prstGeom prst="rect">
            <a:avLst/>
          </a:prstGeom>
        </p:spPr>
        <p:txBody>
          <a:bodyPr wrap="square">
            <a:spAutoFit/>
          </a:bodyPr>
          <a:lstStyle/>
          <a:p>
            <a:r>
              <a:rPr lang="en-US" sz="2000" b="1" dirty="0"/>
              <a:t>The sodium–potassium pump</a:t>
            </a:r>
            <a:r>
              <a:rPr lang="en-US" sz="2000" dirty="0"/>
              <a:t> follows a repeating cycle of steps that result in three sodium ions being pumped out of the </a:t>
            </a:r>
            <a:r>
              <a:rPr lang="en-US" sz="2000" b="1" dirty="0" smtClean="0"/>
              <a:t>axon (of neurons)</a:t>
            </a:r>
            <a:r>
              <a:rPr lang="en-US" sz="2000" dirty="0" smtClean="0"/>
              <a:t> </a:t>
            </a:r>
            <a:r>
              <a:rPr lang="en-US" sz="2000" dirty="0"/>
              <a:t>and two potassium ions being pumped in. Each time the pump goes round this cycle it uses one ATP. The cycle consists of these steps:</a:t>
            </a:r>
          </a:p>
        </p:txBody>
      </p:sp>
      <p:sp>
        <p:nvSpPr>
          <p:cNvPr id="12" name="Rectangle 11"/>
          <p:cNvSpPr/>
          <p:nvPr/>
        </p:nvSpPr>
        <p:spPr>
          <a:xfrm>
            <a:off x="381000" y="5404822"/>
            <a:ext cx="4572000" cy="923330"/>
          </a:xfrm>
          <a:prstGeom prst="rect">
            <a:avLst/>
          </a:prstGeom>
          <a:solidFill>
            <a:srgbClr val="FFFFFF"/>
          </a:solidFill>
        </p:spPr>
        <p:txBody>
          <a:bodyPr>
            <a:spAutoFit/>
          </a:bodyPr>
          <a:lstStyle/>
          <a:p>
            <a:r>
              <a:rPr lang="en-US" i="1" dirty="0" smtClean="0"/>
              <a:t>The </a:t>
            </a:r>
            <a:r>
              <a:rPr lang="en-US" i="1" dirty="0"/>
              <a:t>interior of the pump is open to the </a:t>
            </a:r>
            <a:r>
              <a:rPr lang="en-US" i="1" dirty="0" smtClean="0"/>
              <a:t>inside of </a:t>
            </a:r>
            <a:r>
              <a:rPr lang="en-US" i="1" dirty="0"/>
              <a:t>the axon; three sodium ions enter the pump and attach to their binding sites.</a:t>
            </a:r>
            <a:endParaRPr lang="en-US" dirty="0"/>
          </a:p>
        </p:txBody>
      </p:sp>
      <p:sp>
        <p:nvSpPr>
          <p:cNvPr id="13" name="Oval 12"/>
          <p:cNvSpPr/>
          <p:nvPr/>
        </p:nvSpPr>
        <p:spPr>
          <a:xfrm>
            <a:off x="152400" y="5252422"/>
            <a:ext cx="342900" cy="375622"/>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a:t>
            </a:r>
            <a:endParaRPr lang="en-US" sz="1400" dirty="0"/>
          </a:p>
        </p:txBody>
      </p:sp>
      <p:sp>
        <p:nvSpPr>
          <p:cNvPr id="14" name="Oval 13"/>
          <p:cNvSpPr/>
          <p:nvPr/>
        </p:nvSpPr>
        <p:spPr>
          <a:xfrm>
            <a:off x="2324100" y="2476500"/>
            <a:ext cx="977900" cy="1917700"/>
          </a:xfrm>
          <a:prstGeom prst="ellipse">
            <a:avLst/>
          </a:prstGeom>
          <a:noFill/>
          <a:ln w="38100"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55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794500" cy="871773"/>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9293935"/>
              </p:ext>
            </p:extLst>
          </p:nvPr>
        </p:nvGraphicFramePr>
        <p:xfrm>
          <a:off x="321932" y="1050925"/>
          <a:ext cx="8500119" cy="4144704"/>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a:effectLst/>
                          <a:latin typeface="Arial"/>
                          <a:cs typeface="Arial"/>
                        </a:rPr>
                        <a:t>Guidance</a:t>
                      </a:r>
                      <a:endParaRPr lang="en-US" sz="1400" b="0" i="0" u="none" strike="noStrike">
                        <a:solidFill>
                          <a:srgbClr val="000000"/>
                        </a:solidFill>
                        <a:effectLst/>
                        <a:latin typeface="Arial"/>
                        <a:cs typeface="Arial"/>
                      </a:endParaRPr>
                    </a:p>
                  </a:txBody>
                  <a:tcPr marL="12700" marR="12700" marT="12700" marB="0"/>
                </a:tc>
              </a:tr>
              <a:tr h="228024">
                <a:tc>
                  <a:txBody>
                    <a:bodyPr/>
                    <a:lstStyle/>
                    <a:p>
                      <a:pPr algn="ctr" fontAlgn="b">
                        <a:spcAft>
                          <a:spcPts val="0"/>
                        </a:spcAft>
                      </a:pPr>
                      <a:r>
                        <a:rPr lang="en-GB" sz="1400" kern="1200" dirty="0">
                          <a:solidFill>
                            <a:srgbClr val="000000"/>
                          </a:solidFill>
                          <a:effectLst/>
                          <a:latin typeface="Arial"/>
                          <a:ea typeface="ＭＳ 明朝"/>
                          <a:cs typeface="Arial"/>
                        </a:rPr>
                        <a:t>1.4.U1</a:t>
                      </a:r>
                      <a:endParaRPr lang="en-US" sz="1400" dirty="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Particles move across membranes by simple diffusion, facilitated diffusion, osmosis and active transport.</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1.4.U2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The fluidity of membranes allows materials to be taken into cells by endocytosis or released by exocytosis.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1.4.U3</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Vesicles move materials within cells.</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 </a:t>
                      </a:r>
                      <a:endParaRPr lang="en-US" sz="1400">
                        <a:effectLst/>
                        <a:latin typeface="Arial"/>
                        <a:ea typeface="ＭＳ 明朝"/>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1.4.A1</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Structure and function of sodium–potassium pumps for active transport and potassium channels for facilitated diffusion in axons.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1.4.A2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Tissues or organs to be used in medical procedures must be bathed in a solution with the same </a:t>
                      </a:r>
                      <a:r>
                        <a:rPr lang="en-GB" sz="1400" kern="1200" dirty="0" err="1">
                          <a:solidFill>
                            <a:srgbClr val="000000"/>
                          </a:solidFill>
                          <a:effectLst/>
                          <a:latin typeface="Arial"/>
                          <a:ea typeface="ＭＳ 明朝"/>
                          <a:cs typeface="Arial"/>
                        </a:rPr>
                        <a:t>osmolarity</a:t>
                      </a:r>
                      <a:r>
                        <a:rPr lang="en-GB" sz="1400" kern="1200" dirty="0">
                          <a:solidFill>
                            <a:srgbClr val="000000"/>
                          </a:solidFill>
                          <a:effectLst/>
                          <a:latin typeface="Arial"/>
                          <a:ea typeface="ＭＳ 明朝"/>
                          <a:cs typeface="Arial"/>
                        </a:rPr>
                        <a:t> as the cytoplasm to prevent osmosis.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1.4.S1</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Estimation of </a:t>
                      </a:r>
                      <a:r>
                        <a:rPr lang="en-GB" sz="1400" kern="1200" dirty="0" err="1">
                          <a:solidFill>
                            <a:srgbClr val="000000"/>
                          </a:solidFill>
                          <a:effectLst/>
                          <a:latin typeface="Arial"/>
                          <a:ea typeface="ＭＳ 明朝"/>
                          <a:cs typeface="Arial"/>
                        </a:rPr>
                        <a:t>osmolarity</a:t>
                      </a:r>
                      <a:r>
                        <a:rPr lang="en-GB" sz="1400" kern="1200" dirty="0">
                          <a:solidFill>
                            <a:srgbClr val="000000"/>
                          </a:solidFill>
                          <a:effectLst/>
                          <a:latin typeface="Arial"/>
                          <a:ea typeface="ＭＳ 明朝"/>
                          <a:cs typeface="Arial"/>
                        </a:rPr>
                        <a:t> in tissues by bathing samples in hypotonic and hypertonic solutions. (Practical 2)</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GB" sz="1400" dirty="0">
                          <a:effectLst/>
                          <a:latin typeface="Arial"/>
                          <a:ea typeface="Times New Roman"/>
                          <a:cs typeface="Arial"/>
                        </a:rPr>
                        <a:t>Osmosis experiments are a useful opportunity to stress the need for accurate mass and volume measurements in scientific experiments.</a:t>
                      </a:r>
                      <a:endParaRPr lang="en-US" sz="1400" dirty="0">
                        <a:effectLst/>
                        <a:latin typeface="Arial"/>
                        <a:ea typeface="ＭＳ 明朝"/>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3507423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upload.wikimedia.org/wikipedia/commons/thumb/a/a5/Scheme_sodium-potassium_pump-en.svg/1000px-Scheme_sodium-potassium_pump-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2" y="1974441"/>
            <a:ext cx="7272338" cy="32652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a:t>
            </a:r>
            <a:r>
              <a:rPr lang="en-US" sz="1800" dirty="0" smtClean="0">
                <a:latin typeface="Arial"/>
                <a:cs typeface="Arial"/>
              </a:rPr>
              <a:t>A1 Structure </a:t>
            </a:r>
            <a:r>
              <a:rPr lang="en-US" sz="1800" dirty="0">
                <a:latin typeface="Arial"/>
                <a:cs typeface="Arial"/>
              </a:rPr>
              <a:t>and function of sodium–potassium pumps for active transport and potassium channels for facilitated diffusion in axons.</a:t>
            </a:r>
            <a:endParaRPr lang="en-US" sz="1800" dirty="0">
              <a:solidFill>
                <a:srgbClr val="000000"/>
              </a:solidFill>
              <a:latin typeface="Arial"/>
              <a:cs typeface="Arial"/>
            </a:endParaRPr>
          </a:p>
        </p:txBody>
      </p:sp>
      <p:sp>
        <p:nvSpPr>
          <p:cNvPr id="9" name="Rectangle 8"/>
          <p:cNvSpPr/>
          <p:nvPr/>
        </p:nvSpPr>
        <p:spPr>
          <a:xfrm>
            <a:off x="4448449" y="6633289"/>
            <a:ext cx="4695551" cy="246221"/>
          </a:xfrm>
          <a:prstGeom prst="rect">
            <a:avLst/>
          </a:prstGeom>
        </p:spPr>
        <p:txBody>
          <a:bodyPr wrap="square">
            <a:spAutoFit/>
          </a:bodyPr>
          <a:lstStyle/>
          <a:p>
            <a:pPr algn="r"/>
            <a:r>
              <a:rPr lang="en-AU" sz="1000" dirty="0">
                <a:hlinkClick r:id="rId4"/>
              </a:rPr>
              <a:t>http://commons.wikimedia.org/wiki/File:Scheme_sodium-potassium_pump-en.svg</a:t>
            </a:r>
            <a:endParaRPr lang="en-AU" sz="1000" dirty="0"/>
          </a:p>
        </p:txBody>
      </p:sp>
      <p:sp>
        <p:nvSpPr>
          <p:cNvPr id="7" name="Rectangle 6"/>
          <p:cNvSpPr/>
          <p:nvPr/>
        </p:nvSpPr>
        <p:spPr>
          <a:xfrm>
            <a:off x="4211638" y="965704"/>
            <a:ext cx="4572000" cy="923330"/>
          </a:xfrm>
          <a:prstGeom prst="rect">
            <a:avLst/>
          </a:prstGeom>
          <a:solidFill>
            <a:srgbClr val="FFFFFF"/>
          </a:solidFill>
        </p:spPr>
        <p:txBody>
          <a:bodyPr>
            <a:spAutoFit/>
          </a:bodyPr>
          <a:lstStyle/>
          <a:p>
            <a:r>
              <a:rPr lang="en-US" i="1" dirty="0" smtClean="0"/>
              <a:t>The </a:t>
            </a:r>
            <a:r>
              <a:rPr lang="en-US" i="1" dirty="0"/>
              <a:t>interior of the pump opens to the outside of the axon and the three sodium ions are released</a:t>
            </a:r>
            <a:r>
              <a:rPr lang="en-US" i="1" dirty="0" smtClean="0"/>
              <a:t>.</a:t>
            </a:r>
            <a:endParaRPr lang="en-US" dirty="0"/>
          </a:p>
        </p:txBody>
      </p:sp>
      <p:sp>
        <p:nvSpPr>
          <p:cNvPr id="13" name="Oval 12"/>
          <p:cNvSpPr/>
          <p:nvPr/>
        </p:nvSpPr>
        <p:spPr>
          <a:xfrm>
            <a:off x="2298700" y="5311457"/>
            <a:ext cx="342900" cy="375622"/>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2</a:t>
            </a:r>
          </a:p>
        </p:txBody>
      </p:sp>
      <p:sp>
        <p:nvSpPr>
          <p:cNvPr id="14" name="Oval 13"/>
          <p:cNvSpPr/>
          <p:nvPr/>
        </p:nvSpPr>
        <p:spPr>
          <a:xfrm>
            <a:off x="3819799" y="3670300"/>
            <a:ext cx="977900" cy="863600"/>
          </a:xfrm>
          <a:prstGeom prst="ellipse">
            <a:avLst/>
          </a:prstGeom>
          <a:no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565400" y="5311457"/>
            <a:ext cx="4572000" cy="923330"/>
          </a:xfrm>
          <a:prstGeom prst="rect">
            <a:avLst/>
          </a:prstGeom>
        </p:spPr>
        <p:txBody>
          <a:bodyPr>
            <a:spAutoFit/>
          </a:bodyPr>
          <a:lstStyle/>
          <a:p>
            <a:r>
              <a:rPr lang="en-US" i="1" dirty="0" smtClean="0"/>
              <a:t> </a:t>
            </a:r>
            <a:r>
              <a:rPr lang="en-US" i="1" dirty="0"/>
              <a:t>ATP transfers a phosphate group from itself to the pump; this causes the pump to change shape and the interior is then closed.</a:t>
            </a:r>
            <a:endParaRPr lang="en-US" dirty="0"/>
          </a:p>
        </p:txBody>
      </p:sp>
      <p:sp>
        <p:nvSpPr>
          <p:cNvPr id="11" name="Oval 10"/>
          <p:cNvSpPr/>
          <p:nvPr/>
        </p:nvSpPr>
        <p:spPr>
          <a:xfrm>
            <a:off x="3868738" y="965704"/>
            <a:ext cx="342900" cy="375622"/>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3</a:t>
            </a:r>
          </a:p>
        </p:txBody>
      </p:sp>
      <p:sp>
        <p:nvSpPr>
          <p:cNvPr id="16" name="Oval 15"/>
          <p:cNvSpPr/>
          <p:nvPr/>
        </p:nvSpPr>
        <p:spPr>
          <a:xfrm>
            <a:off x="3709988" y="2222500"/>
            <a:ext cx="1166812" cy="1041400"/>
          </a:xfrm>
          <a:prstGeom prst="ellipse">
            <a:avLst/>
          </a:prstGeom>
          <a:noFill/>
          <a:ln w="38100" cmpd="sng">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950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upload.wikimedia.org/wikipedia/commons/thumb/a/a5/Scheme_sodium-potassium_pump-en.svg/1000px-Scheme_sodium-potassium_pump-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2" y="1974441"/>
            <a:ext cx="7272338" cy="32652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a:t>
            </a:r>
            <a:r>
              <a:rPr lang="en-US" sz="1800" dirty="0" smtClean="0">
                <a:latin typeface="Arial"/>
                <a:cs typeface="Arial"/>
              </a:rPr>
              <a:t>A1 Structure </a:t>
            </a:r>
            <a:r>
              <a:rPr lang="en-US" sz="1800" dirty="0">
                <a:latin typeface="Arial"/>
                <a:cs typeface="Arial"/>
              </a:rPr>
              <a:t>and function of sodium–potassium pumps for active transport and potassium channels for facilitated diffusion in axons.</a:t>
            </a:r>
            <a:endParaRPr lang="en-US" sz="1800" dirty="0">
              <a:solidFill>
                <a:srgbClr val="000000"/>
              </a:solidFill>
              <a:latin typeface="Arial"/>
              <a:cs typeface="Arial"/>
            </a:endParaRPr>
          </a:p>
        </p:txBody>
      </p:sp>
      <p:sp>
        <p:nvSpPr>
          <p:cNvPr id="9" name="Rectangle 8"/>
          <p:cNvSpPr/>
          <p:nvPr/>
        </p:nvSpPr>
        <p:spPr>
          <a:xfrm>
            <a:off x="4448449" y="6633289"/>
            <a:ext cx="4695551" cy="246221"/>
          </a:xfrm>
          <a:prstGeom prst="rect">
            <a:avLst/>
          </a:prstGeom>
        </p:spPr>
        <p:txBody>
          <a:bodyPr wrap="square">
            <a:spAutoFit/>
          </a:bodyPr>
          <a:lstStyle/>
          <a:p>
            <a:pPr algn="r"/>
            <a:r>
              <a:rPr lang="en-AU" sz="1000" dirty="0">
                <a:hlinkClick r:id="rId4"/>
              </a:rPr>
              <a:t>http://commons.wikimedia.org/wiki/File:Scheme_sodium-potassium_pump-en.svg</a:t>
            </a:r>
            <a:endParaRPr lang="en-AU" sz="1000" dirty="0"/>
          </a:p>
        </p:txBody>
      </p:sp>
      <p:sp>
        <p:nvSpPr>
          <p:cNvPr id="7" name="Rectangle 6"/>
          <p:cNvSpPr/>
          <p:nvPr/>
        </p:nvSpPr>
        <p:spPr>
          <a:xfrm>
            <a:off x="4211638" y="965704"/>
            <a:ext cx="4572000" cy="646331"/>
          </a:xfrm>
          <a:prstGeom prst="rect">
            <a:avLst/>
          </a:prstGeom>
          <a:solidFill>
            <a:srgbClr val="FFFFFF"/>
          </a:solidFill>
        </p:spPr>
        <p:txBody>
          <a:bodyPr>
            <a:spAutoFit/>
          </a:bodyPr>
          <a:lstStyle/>
          <a:p>
            <a:r>
              <a:rPr lang="en-US" i="1" dirty="0"/>
              <a:t>Two potassium ions from outside can then enter and attach to their binding sites.</a:t>
            </a:r>
            <a:endParaRPr lang="en-US" dirty="0"/>
          </a:p>
        </p:txBody>
      </p:sp>
      <p:sp>
        <p:nvSpPr>
          <p:cNvPr id="13" name="Oval 12"/>
          <p:cNvSpPr/>
          <p:nvPr/>
        </p:nvSpPr>
        <p:spPr>
          <a:xfrm>
            <a:off x="228600" y="5311457"/>
            <a:ext cx="342900" cy="375622"/>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a:t>
            </a:r>
            <a:endParaRPr lang="en-US" sz="1400" dirty="0"/>
          </a:p>
        </p:txBody>
      </p:sp>
      <p:sp>
        <p:nvSpPr>
          <p:cNvPr id="14" name="Oval 13"/>
          <p:cNvSpPr/>
          <p:nvPr/>
        </p:nvSpPr>
        <p:spPr>
          <a:xfrm>
            <a:off x="6296298" y="3670300"/>
            <a:ext cx="1476101" cy="863600"/>
          </a:xfrm>
          <a:prstGeom prst="ellipse">
            <a:avLst/>
          </a:prstGeom>
          <a:noFill/>
          <a:ln w="381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08001" y="5344060"/>
            <a:ext cx="4042048" cy="1200329"/>
          </a:xfrm>
          <a:prstGeom prst="rect">
            <a:avLst/>
          </a:prstGeom>
        </p:spPr>
        <p:txBody>
          <a:bodyPr wrap="square">
            <a:spAutoFit/>
          </a:bodyPr>
          <a:lstStyle/>
          <a:p>
            <a:r>
              <a:rPr lang="en-US" i="1" dirty="0"/>
              <a:t>Binding of potassium causes release of the phosphate group; this causes the pump to change shape again so that it is again only open to the inside of the axon.</a:t>
            </a:r>
            <a:endParaRPr lang="en-US" dirty="0"/>
          </a:p>
        </p:txBody>
      </p:sp>
      <p:sp>
        <p:nvSpPr>
          <p:cNvPr id="11" name="Oval 10"/>
          <p:cNvSpPr/>
          <p:nvPr/>
        </p:nvSpPr>
        <p:spPr>
          <a:xfrm>
            <a:off x="3868738" y="965704"/>
            <a:ext cx="342900" cy="375622"/>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4</a:t>
            </a:r>
          </a:p>
        </p:txBody>
      </p:sp>
      <p:sp>
        <p:nvSpPr>
          <p:cNvPr id="16" name="Oval 15"/>
          <p:cNvSpPr/>
          <p:nvPr/>
        </p:nvSpPr>
        <p:spPr>
          <a:xfrm>
            <a:off x="5308600" y="2540000"/>
            <a:ext cx="914400" cy="1333500"/>
          </a:xfrm>
          <a:prstGeom prst="ellipse">
            <a:avLst/>
          </a:prstGeom>
          <a:no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831037" y="5344060"/>
            <a:ext cx="4226199" cy="1200329"/>
          </a:xfrm>
          <a:prstGeom prst="rect">
            <a:avLst/>
          </a:prstGeom>
        </p:spPr>
        <p:txBody>
          <a:bodyPr wrap="square">
            <a:spAutoFit/>
          </a:bodyPr>
          <a:lstStyle/>
          <a:p>
            <a:r>
              <a:rPr lang="en-US" i="1" dirty="0"/>
              <a:t>The interior of the pump opens to the inside of the axon and the two potassium ions are </a:t>
            </a:r>
            <a:r>
              <a:rPr lang="en-US" i="1" dirty="0" smtClean="0"/>
              <a:t>released. Sodium ions can now enter and bind to the pump again (#1</a:t>
            </a:r>
            <a:r>
              <a:rPr lang="en-US" i="1" dirty="0"/>
              <a:t>).</a:t>
            </a:r>
            <a:r>
              <a:rPr lang="en-US" dirty="0"/>
              <a:t> </a:t>
            </a:r>
          </a:p>
        </p:txBody>
      </p:sp>
      <p:sp>
        <p:nvSpPr>
          <p:cNvPr id="17" name="Oval 16"/>
          <p:cNvSpPr/>
          <p:nvPr/>
        </p:nvSpPr>
        <p:spPr>
          <a:xfrm>
            <a:off x="4550049" y="5311457"/>
            <a:ext cx="342900" cy="375622"/>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6</a:t>
            </a:r>
          </a:p>
        </p:txBody>
      </p:sp>
    </p:spTree>
    <p:extLst>
      <p:ext uri="{BB962C8B-B14F-4D97-AF65-F5344CB8AC3E}">
        <p14:creationId xmlns:p14="http://schemas.microsoft.com/office/powerpoint/2010/main" val="2663998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4/40/Scheme_secundary_active_transport-en.svg/1000px-Scheme_secundary_active_transport-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2" y="2052901"/>
            <a:ext cx="8592003" cy="4459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32101" y="6581001"/>
            <a:ext cx="6311900" cy="276999"/>
          </a:xfrm>
          <a:prstGeom prst="rect">
            <a:avLst/>
          </a:prstGeom>
        </p:spPr>
        <p:txBody>
          <a:bodyPr wrap="square">
            <a:spAutoFit/>
          </a:bodyPr>
          <a:lstStyle/>
          <a:p>
            <a:pPr algn="r"/>
            <a:r>
              <a:rPr lang="en-AU" sz="1200" dirty="0">
                <a:hlinkClick r:id="rId4"/>
              </a:rPr>
              <a:t>http://commons.wikimedia.org/wiki/File:Scheme_secundary_active_transport-en.svg</a:t>
            </a:r>
            <a:endParaRPr lang="en-AU" sz="1200" dirty="0"/>
          </a:p>
        </p:txBody>
      </p:sp>
      <p:sp>
        <p:nvSpPr>
          <p:cNvPr id="3" name="Rectangle 2"/>
          <p:cNvSpPr/>
          <p:nvPr/>
        </p:nvSpPr>
        <p:spPr>
          <a:xfrm>
            <a:off x="259441" y="683149"/>
            <a:ext cx="8592003" cy="1384995"/>
          </a:xfrm>
          <a:prstGeom prst="rect">
            <a:avLst/>
          </a:prstGeom>
        </p:spPr>
        <p:txBody>
          <a:bodyPr wrap="square">
            <a:spAutoFit/>
          </a:bodyPr>
          <a:lstStyle/>
          <a:p>
            <a:r>
              <a:rPr lang="en-AU" sz="2800" dirty="0"/>
              <a:t> In </a:t>
            </a:r>
            <a:r>
              <a:rPr lang="en-AU" sz="2800" b="1" dirty="0"/>
              <a:t>secondary active transport</a:t>
            </a:r>
            <a:r>
              <a:rPr lang="en-AU" sz="2800" dirty="0"/>
              <a:t>, the required energy is derived from energy stored in the form of concentration differences in a second solute. </a:t>
            </a:r>
          </a:p>
        </p:txBody>
      </p:sp>
      <p:sp>
        <p:nvSpPr>
          <p:cNvPr id="5"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6" name="Picture 5">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val="830002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7" y="622953"/>
            <a:ext cx="3123065" cy="5262979"/>
          </a:xfrm>
          <a:prstGeom prst="rect">
            <a:avLst/>
          </a:prstGeom>
        </p:spPr>
        <p:txBody>
          <a:bodyPr wrap="square">
            <a:spAutoFit/>
          </a:bodyPr>
          <a:lstStyle/>
          <a:p>
            <a:r>
              <a:rPr lang="en-AU" sz="2800" dirty="0" smtClean="0"/>
              <a:t>Typically</a:t>
            </a:r>
            <a:r>
              <a:rPr lang="en-AU" sz="2800" dirty="0"/>
              <a:t>, the concentration gradient of the second solute was created by primary active transport, and the diffusion of the second solute across the membrane drives secondary active transport.</a:t>
            </a:r>
          </a:p>
        </p:txBody>
      </p:sp>
      <p:pic>
        <p:nvPicPr>
          <p:cNvPr id="5123"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857" y="1063693"/>
            <a:ext cx="519112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5" name="Picture 4">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
        <p:nvSpPr>
          <p:cNvPr id="2" name="Rectangle 1"/>
          <p:cNvSpPr/>
          <p:nvPr/>
        </p:nvSpPr>
        <p:spPr>
          <a:xfrm>
            <a:off x="4283982" y="5445193"/>
            <a:ext cx="4572000" cy="246221"/>
          </a:xfrm>
          <a:prstGeom prst="rect">
            <a:avLst/>
          </a:prstGeom>
        </p:spPr>
        <p:txBody>
          <a:bodyPr>
            <a:spAutoFit/>
          </a:bodyPr>
          <a:lstStyle/>
          <a:p>
            <a:pPr algn="r"/>
            <a:r>
              <a:rPr lang="en-US" sz="1000" dirty="0">
                <a:hlinkClick r:id="rId3"/>
              </a:rPr>
              <a:t>http://</a:t>
            </a:r>
            <a:r>
              <a:rPr lang="en-US" sz="1000" dirty="0" err="1">
                <a:hlinkClick r:id="rId3"/>
              </a:rPr>
              <a:t>bcs.whfreeman.com</a:t>
            </a:r>
            <a:r>
              <a:rPr lang="en-US" sz="1000" dirty="0">
                <a:hlinkClick r:id="rId3"/>
              </a:rPr>
              <a:t>/</a:t>
            </a:r>
            <a:r>
              <a:rPr lang="en-US" sz="1000" dirty="0" err="1">
                <a:hlinkClick r:id="rId3"/>
              </a:rPr>
              <a:t>thelifewire</a:t>
            </a:r>
            <a:r>
              <a:rPr lang="en-US" sz="1000" dirty="0">
                <a:hlinkClick r:id="rId3"/>
              </a:rPr>
              <a:t>/content/chp05/0502002.html</a:t>
            </a:r>
            <a:endParaRPr lang="en-US" sz="1000" dirty="0"/>
          </a:p>
        </p:txBody>
      </p:sp>
    </p:spTree>
    <p:extLst>
      <p:ext uri="{BB962C8B-B14F-4D97-AF65-F5344CB8AC3E}">
        <p14:creationId xmlns:p14="http://schemas.microsoft.com/office/powerpoint/2010/main" val="4089375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b/b8/Endomembrane_system_diagram_en.svg/1000px-Endomembrane_system_diagram_en.svg.png?uselang=en-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693" y="503498"/>
            <a:ext cx="5612507" cy="44563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9743" y="554726"/>
            <a:ext cx="3360949" cy="3170099"/>
          </a:xfrm>
          <a:prstGeom prst="rect">
            <a:avLst/>
          </a:prstGeom>
          <a:noFill/>
        </p:spPr>
        <p:txBody>
          <a:bodyPr wrap="square" rtlCol="0">
            <a:spAutoFit/>
          </a:bodyPr>
          <a:lstStyle/>
          <a:p>
            <a:r>
              <a:rPr lang="en-AU" sz="2000" b="1" dirty="0" smtClean="0"/>
              <a:t>Vesicles </a:t>
            </a:r>
            <a:r>
              <a:rPr lang="en-AU" sz="2000" dirty="0" smtClean="0"/>
              <a:t>are small spheroidal packages that bud off of the RER and the Golgi apparatus</a:t>
            </a:r>
          </a:p>
          <a:p>
            <a:endParaRPr lang="en-AU" sz="2000" b="1" dirty="0"/>
          </a:p>
          <a:p>
            <a:r>
              <a:rPr lang="en-AU" sz="2000" dirty="0" smtClean="0"/>
              <a:t>They carry proteins produced by ribosomes on the RER to the Golgi apparatus, where they are prepared for export from the cell via another vesicle</a:t>
            </a:r>
            <a:endParaRPr lang="en-AU" sz="2000" dirty="0"/>
          </a:p>
        </p:txBody>
      </p:sp>
      <p:pic>
        <p:nvPicPr>
          <p:cNvPr id="6"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91" y="3743086"/>
            <a:ext cx="3034501" cy="242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1091" y="6154579"/>
            <a:ext cx="3034501" cy="400110"/>
          </a:xfrm>
          <a:prstGeom prst="rect">
            <a:avLst/>
          </a:prstGeom>
        </p:spPr>
        <p:txBody>
          <a:bodyPr wrap="square">
            <a:spAutoFit/>
          </a:bodyPr>
          <a:lstStyle/>
          <a:p>
            <a:r>
              <a:rPr lang="en-US" sz="1000" dirty="0">
                <a:hlinkClick r:id="rId4"/>
              </a:rPr>
              <a:t>http://</a:t>
            </a:r>
            <a:r>
              <a:rPr lang="en-US" sz="1000" dirty="0" err="1">
                <a:hlinkClick r:id="rId4"/>
              </a:rPr>
              <a:t>www.sumanasinc.com</a:t>
            </a:r>
            <a:r>
              <a:rPr lang="en-US" sz="1000" dirty="0">
                <a:hlinkClick r:id="rId4"/>
              </a:rPr>
              <a:t>/</a:t>
            </a:r>
            <a:r>
              <a:rPr lang="en-US" sz="1000" dirty="0" err="1">
                <a:hlinkClick r:id="rId4"/>
              </a:rPr>
              <a:t>webcontent</a:t>
            </a:r>
            <a:r>
              <a:rPr lang="en-US" sz="1000" dirty="0">
                <a:hlinkClick r:id="rId4"/>
              </a:rPr>
              <a:t>/animations/content/</a:t>
            </a:r>
            <a:r>
              <a:rPr lang="en-US" sz="1000" dirty="0" err="1">
                <a:hlinkClick r:id="rId4"/>
              </a:rPr>
              <a:t>vesiclebudding.html</a:t>
            </a:r>
            <a:endParaRPr lang="en-US" sz="1000" dirty="0"/>
          </a:p>
        </p:txBody>
      </p:sp>
      <p:sp>
        <p:nvSpPr>
          <p:cNvPr id="7" name="Title 1"/>
          <p:cNvSpPr>
            <a:spLocks noGrp="1"/>
          </p:cNvSpPr>
          <p:nvPr>
            <p:ph type="title"/>
          </p:nvPr>
        </p:nvSpPr>
        <p:spPr>
          <a:xfrm>
            <a:off x="0" y="4762"/>
            <a:ext cx="9144000" cy="452438"/>
          </a:xfrm>
        </p:spPr>
        <p:txBody>
          <a:bodyPr>
            <a:noAutofit/>
          </a:bodyPr>
          <a:lstStyle/>
          <a:p>
            <a:pPr fontAlgn="ctr"/>
            <a:r>
              <a:rPr lang="en-US" sz="1800" dirty="0" smtClean="0">
                <a:latin typeface="Arial"/>
                <a:cs typeface="Arial"/>
              </a:rPr>
              <a:t>1.4.</a:t>
            </a:r>
            <a:r>
              <a:rPr lang="en-US" sz="1800" dirty="0">
                <a:latin typeface="Arial"/>
                <a:cs typeface="Arial"/>
              </a:rPr>
              <a:t>U3 Vesicles move materials within cells</a:t>
            </a:r>
            <a:r>
              <a:rPr lang="en-US" sz="1800" dirty="0" smtClean="0">
                <a:latin typeface="Arial"/>
                <a:cs typeface="Arial"/>
              </a:rPr>
              <a:t>.</a:t>
            </a:r>
            <a:endParaRPr lang="en-US" sz="1800" dirty="0">
              <a:solidFill>
                <a:srgbClr val="000000"/>
              </a:solidFill>
              <a:latin typeface="Arial"/>
              <a:cs typeface="Arial"/>
            </a:endParaRPr>
          </a:p>
        </p:txBody>
      </p:sp>
      <p:pic>
        <p:nvPicPr>
          <p:cNvPr id="8" name="Picture 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34400" y="6248400"/>
            <a:ext cx="609600" cy="609600"/>
          </a:xfrm>
          <a:prstGeom prst="rect">
            <a:avLst/>
          </a:prstGeom>
        </p:spPr>
      </p:pic>
      <p:sp>
        <p:nvSpPr>
          <p:cNvPr id="4" name="TextBox 3"/>
          <p:cNvSpPr txBox="1"/>
          <p:nvPr/>
        </p:nvSpPr>
        <p:spPr>
          <a:xfrm>
            <a:off x="3111500" y="5248870"/>
            <a:ext cx="3241025" cy="923330"/>
          </a:xfrm>
          <a:prstGeom prst="rect">
            <a:avLst/>
          </a:prstGeom>
          <a:solidFill>
            <a:schemeClr val="bg1"/>
          </a:solidFill>
          <a:ln>
            <a:solidFill>
              <a:schemeClr val="tx1"/>
            </a:solidFill>
          </a:ln>
          <a:effectLst/>
        </p:spPr>
        <p:txBody>
          <a:bodyPr wrap="square" rtlCol="0">
            <a:spAutoFit/>
          </a:bodyPr>
          <a:lstStyle/>
          <a:p>
            <a:r>
              <a:rPr lang="en-US" dirty="0" smtClean="0"/>
              <a:t>Use the animated tutorial to learn more about the formation and use of vesicles in cells</a:t>
            </a:r>
            <a:endParaRPr lang="en-US" dirty="0"/>
          </a:p>
        </p:txBody>
      </p:sp>
    </p:spTree>
    <p:extLst>
      <p:ext uri="{BB962C8B-B14F-4D97-AF65-F5344CB8AC3E}">
        <p14:creationId xmlns:p14="http://schemas.microsoft.com/office/powerpoint/2010/main" val="75632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0628" y="1508032"/>
            <a:ext cx="36861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4286" y="1273628"/>
            <a:ext cx="3722914" cy="4154984"/>
          </a:xfrm>
          <a:prstGeom prst="rect">
            <a:avLst/>
          </a:prstGeom>
          <a:noFill/>
        </p:spPr>
        <p:txBody>
          <a:bodyPr wrap="square" rtlCol="0">
            <a:spAutoFit/>
          </a:bodyPr>
          <a:lstStyle/>
          <a:p>
            <a:r>
              <a:rPr lang="en-AU" sz="2400" b="1" dirty="0" smtClean="0"/>
              <a:t>Endocytosis: </a:t>
            </a:r>
            <a:r>
              <a:rPr lang="en-AU" sz="2400" dirty="0" smtClean="0"/>
              <a:t>The taking in of external substances by an inward pouching of the plasma membrane, forming a </a:t>
            </a:r>
            <a:r>
              <a:rPr lang="en-AU" sz="2400" b="1" dirty="0" smtClean="0"/>
              <a:t>vesicle</a:t>
            </a:r>
          </a:p>
          <a:p>
            <a:endParaRPr lang="en-AU" sz="2400" b="1" dirty="0"/>
          </a:p>
          <a:p>
            <a:r>
              <a:rPr lang="en-AU" sz="2400" b="1" dirty="0" smtClean="0"/>
              <a:t>Exocytosis</a:t>
            </a:r>
            <a:r>
              <a:rPr lang="en-AU" sz="2400" b="1" dirty="0"/>
              <a:t>: </a:t>
            </a:r>
            <a:r>
              <a:rPr lang="en-AU" sz="2400" dirty="0" smtClean="0"/>
              <a:t>The release of substances from a cell </a:t>
            </a:r>
            <a:r>
              <a:rPr lang="en-AU" sz="2400" b="1" dirty="0" smtClean="0"/>
              <a:t>(secretion) </a:t>
            </a:r>
            <a:r>
              <a:rPr lang="en-AU" sz="2400" dirty="0" smtClean="0"/>
              <a:t>when a </a:t>
            </a:r>
            <a:r>
              <a:rPr lang="en-AU" sz="2400" b="1" dirty="0" smtClean="0"/>
              <a:t>vesicle</a:t>
            </a:r>
            <a:r>
              <a:rPr lang="en-AU" sz="2400" dirty="0" smtClean="0"/>
              <a:t> joins with the cell plasma membrane.</a:t>
            </a:r>
            <a:endParaRPr lang="en-AU" sz="2400" b="1" dirty="0"/>
          </a:p>
        </p:txBody>
      </p:sp>
      <p:sp>
        <p:nvSpPr>
          <p:cNvPr id="2" name="TextBox 1"/>
          <p:cNvSpPr txBox="1"/>
          <p:nvPr/>
        </p:nvSpPr>
        <p:spPr>
          <a:xfrm>
            <a:off x="2405742" y="5718629"/>
            <a:ext cx="3153229" cy="369332"/>
          </a:xfrm>
          <a:prstGeom prst="rect">
            <a:avLst/>
          </a:prstGeom>
          <a:noFill/>
        </p:spPr>
        <p:txBody>
          <a:bodyPr wrap="square" rtlCol="0">
            <a:spAutoFit/>
          </a:bodyPr>
          <a:lstStyle/>
          <a:p>
            <a:r>
              <a:rPr lang="en-AU" dirty="0" smtClean="0">
                <a:solidFill>
                  <a:srgbClr val="FF0000"/>
                </a:solidFill>
              </a:rPr>
              <a:t>Diagrams on following slides</a:t>
            </a:r>
            <a:endParaRPr lang="en-AU" dirty="0">
              <a:solidFill>
                <a:srgbClr val="FF0000"/>
              </a:solidFill>
            </a:endParaRPr>
          </a:p>
        </p:txBody>
      </p:sp>
      <p:sp>
        <p:nvSpPr>
          <p:cNvPr id="3" name="Rectangle 2"/>
          <p:cNvSpPr/>
          <p:nvPr/>
        </p:nvSpPr>
        <p:spPr>
          <a:xfrm>
            <a:off x="5493203" y="5201242"/>
            <a:ext cx="3390900" cy="246221"/>
          </a:xfrm>
          <a:prstGeom prst="rect">
            <a:avLst/>
          </a:prstGeom>
        </p:spPr>
        <p:txBody>
          <a:bodyPr wrap="square">
            <a:spAutoFit/>
          </a:bodyPr>
          <a:lstStyle/>
          <a:p>
            <a:r>
              <a:rPr lang="en-US" sz="1000" dirty="0">
                <a:hlinkClick r:id="rId3"/>
              </a:rPr>
              <a:t>http://</a:t>
            </a:r>
            <a:r>
              <a:rPr lang="en-US" sz="1000" dirty="0" err="1">
                <a:hlinkClick r:id="rId3"/>
              </a:rPr>
              <a:t>highered.mcgraw-hill.com</a:t>
            </a:r>
            <a:r>
              <a:rPr lang="en-US" sz="1000" dirty="0">
                <a:hlinkClick r:id="rId3"/>
              </a:rPr>
              <a:t>/</a:t>
            </a:r>
            <a:r>
              <a:rPr lang="en-US" sz="1000" dirty="0" err="1">
                <a:hlinkClick r:id="rId3"/>
              </a:rPr>
              <a:t>olc</a:t>
            </a:r>
            <a:r>
              <a:rPr lang="en-US" sz="1000" dirty="0">
                <a:hlinkClick r:id="rId3"/>
              </a:rPr>
              <a:t>/dl/120068/bio02.swf</a:t>
            </a:r>
            <a:endParaRPr lang="en-US" sz="1000" dirty="0"/>
          </a:p>
        </p:txBody>
      </p:sp>
      <p:sp>
        <p:nvSpPr>
          <p:cNvPr id="7" name="Title 1"/>
          <p:cNvSpPr>
            <a:spLocks noGrp="1"/>
          </p:cNvSpPr>
          <p:nvPr>
            <p:ph type="title"/>
          </p:nvPr>
        </p:nvSpPr>
        <p:spPr>
          <a:xfrm>
            <a:off x="0" y="4762"/>
            <a:ext cx="9144000" cy="642938"/>
          </a:xfrm>
        </p:spPr>
        <p:txBody>
          <a:bodyPr>
            <a:noAutofit/>
          </a:bodyPr>
          <a:lstStyle/>
          <a:p>
            <a:pPr fontAlgn="ctr"/>
            <a:r>
              <a:rPr lang="en-US" sz="1800" dirty="0" smtClean="0">
                <a:latin typeface="Arial"/>
                <a:cs typeface="Arial"/>
              </a:rPr>
              <a:t>1.4.</a:t>
            </a:r>
            <a:r>
              <a:rPr lang="en-US" sz="1800" dirty="0">
                <a:latin typeface="Arial"/>
                <a:cs typeface="Arial"/>
              </a:rPr>
              <a:t>U2 The fluidity of membranes allows materials to be taken into cells by endocytosis or released by exocytosis</a:t>
            </a:r>
            <a:r>
              <a:rPr lang="en-US" sz="1800" dirty="0" smtClean="0">
                <a:latin typeface="Arial"/>
                <a:cs typeface="Arial"/>
              </a:rPr>
              <a:t>.</a:t>
            </a:r>
            <a:endParaRPr lang="en-US" sz="1800" dirty="0">
              <a:solidFill>
                <a:srgbClr val="000000"/>
              </a:solidFill>
              <a:latin typeface="Arial"/>
              <a:cs typeface="Arial"/>
            </a:endParaRPr>
          </a:p>
        </p:txBody>
      </p:sp>
      <p:pic>
        <p:nvPicPr>
          <p:cNvPr id="8" name="Picture 7">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val="3703732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1/16/Exocytosis_types.svg/1000px-Exocytosis_typ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028" y="1012370"/>
            <a:ext cx="5544458" cy="4851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29200" y="6581001"/>
            <a:ext cx="4114800" cy="276999"/>
          </a:xfrm>
          <a:prstGeom prst="rect">
            <a:avLst/>
          </a:prstGeom>
        </p:spPr>
        <p:txBody>
          <a:bodyPr wrap="square">
            <a:spAutoFit/>
          </a:bodyPr>
          <a:lstStyle/>
          <a:p>
            <a:r>
              <a:rPr lang="en-AU" sz="1200" dirty="0">
                <a:hlinkClick r:id="rId4"/>
              </a:rPr>
              <a:t>http://commons.wikimedia.org/wiki/File:Exocytosis_types.svg</a:t>
            </a:r>
            <a:endParaRPr lang="en-AU" sz="1200" dirty="0"/>
          </a:p>
        </p:txBody>
      </p:sp>
      <p:sp>
        <p:nvSpPr>
          <p:cNvPr id="4" name="TextBox 3"/>
          <p:cNvSpPr txBox="1"/>
          <p:nvPr/>
        </p:nvSpPr>
        <p:spPr>
          <a:xfrm>
            <a:off x="6923314" y="3160485"/>
            <a:ext cx="2220686" cy="1938992"/>
          </a:xfrm>
          <a:prstGeom prst="rect">
            <a:avLst/>
          </a:prstGeom>
          <a:noFill/>
        </p:spPr>
        <p:txBody>
          <a:bodyPr wrap="square" rtlCol="0">
            <a:spAutoFit/>
          </a:bodyPr>
          <a:lstStyle/>
          <a:p>
            <a:r>
              <a:rPr lang="en-AU" sz="2000" b="1" dirty="0" smtClean="0"/>
              <a:t>Regulated secretion </a:t>
            </a:r>
            <a:r>
              <a:rPr lang="en-AU" sz="2000" dirty="0" smtClean="0"/>
              <a:t>is in response to a trigger e.g. the release of neurotransmitters</a:t>
            </a:r>
            <a:endParaRPr lang="en-AU" sz="2000" dirty="0"/>
          </a:p>
        </p:txBody>
      </p:sp>
      <p:sp>
        <p:nvSpPr>
          <p:cNvPr id="5" name="TextBox 4"/>
          <p:cNvSpPr txBox="1"/>
          <p:nvPr/>
        </p:nvSpPr>
        <p:spPr>
          <a:xfrm>
            <a:off x="0" y="1012370"/>
            <a:ext cx="1807028" cy="2246769"/>
          </a:xfrm>
          <a:prstGeom prst="rect">
            <a:avLst/>
          </a:prstGeom>
          <a:noFill/>
        </p:spPr>
        <p:txBody>
          <a:bodyPr wrap="square" rtlCol="0">
            <a:spAutoFit/>
          </a:bodyPr>
          <a:lstStyle/>
          <a:p>
            <a:r>
              <a:rPr lang="en-AU" sz="2000" b="1" dirty="0" smtClean="0"/>
              <a:t>Constitutive secretion </a:t>
            </a:r>
            <a:r>
              <a:rPr lang="en-AU" sz="2000" dirty="0" smtClean="0"/>
              <a:t>occurs continuously in cells, depending on their function</a:t>
            </a:r>
            <a:endParaRPr lang="en-AU" sz="2000" dirty="0"/>
          </a:p>
        </p:txBody>
      </p:sp>
      <p:sp>
        <p:nvSpPr>
          <p:cNvPr id="6" name="Title 1"/>
          <p:cNvSpPr>
            <a:spLocks noGrp="1"/>
          </p:cNvSpPr>
          <p:nvPr>
            <p:ph type="title"/>
          </p:nvPr>
        </p:nvSpPr>
        <p:spPr>
          <a:xfrm>
            <a:off x="0" y="4762"/>
            <a:ext cx="9144000" cy="642938"/>
          </a:xfrm>
        </p:spPr>
        <p:txBody>
          <a:bodyPr>
            <a:noAutofit/>
          </a:bodyPr>
          <a:lstStyle/>
          <a:p>
            <a:pPr fontAlgn="ctr"/>
            <a:r>
              <a:rPr lang="en-US" sz="1800" dirty="0" smtClean="0">
                <a:latin typeface="Arial"/>
                <a:cs typeface="Arial"/>
              </a:rPr>
              <a:t>1.4.</a:t>
            </a:r>
            <a:r>
              <a:rPr lang="en-US" sz="1800" dirty="0">
                <a:latin typeface="Arial"/>
                <a:cs typeface="Arial"/>
              </a:rPr>
              <a:t>U2 The fluidity of membranes allows materials to be taken into cells by endocytosis or released by exocytosis</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val="2111758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1/1a/Endocytosis_types.svg/1000px-Endocytosis_typ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 y="765630"/>
            <a:ext cx="9164782" cy="45823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73782" y="6555709"/>
            <a:ext cx="4191000" cy="276999"/>
          </a:xfrm>
          <a:prstGeom prst="rect">
            <a:avLst/>
          </a:prstGeom>
        </p:spPr>
        <p:txBody>
          <a:bodyPr wrap="square">
            <a:spAutoFit/>
          </a:bodyPr>
          <a:lstStyle/>
          <a:p>
            <a:r>
              <a:rPr lang="en-AU" sz="1200" dirty="0">
                <a:hlinkClick r:id="rId4"/>
              </a:rPr>
              <a:t>http://commons.wikimedia.org/wiki/File:Endocytosis_types.svg</a:t>
            </a:r>
            <a:endParaRPr lang="en-AU" sz="1200" dirty="0"/>
          </a:p>
        </p:txBody>
      </p:sp>
      <p:sp>
        <p:nvSpPr>
          <p:cNvPr id="3" name="TextBox 2"/>
          <p:cNvSpPr txBox="1"/>
          <p:nvPr/>
        </p:nvSpPr>
        <p:spPr>
          <a:xfrm>
            <a:off x="609600" y="5348021"/>
            <a:ext cx="2002971" cy="461665"/>
          </a:xfrm>
          <a:prstGeom prst="rect">
            <a:avLst/>
          </a:prstGeom>
          <a:noFill/>
        </p:spPr>
        <p:txBody>
          <a:bodyPr wrap="square" rtlCol="0">
            <a:spAutoFit/>
          </a:bodyPr>
          <a:lstStyle/>
          <a:p>
            <a:r>
              <a:rPr lang="en-AU" sz="2400" dirty="0" smtClean="0"/>
              <a:t>“Cell eating”</a:t>
            </a:r>
            <a:endParaRPr lang="en-AU" sz="2400" dirty="0"/>
          </a:p>
        </p:txBody>
      </p:sp>
      <p:sp>
        <p:nvSpPr>
          <p:cNvPr id="5" name="TextBox 4"/>
          <p:cNvSpPr txBox="1"/>
          <p:nvPr/>
        </p:nvSpPr>
        <p:spPr>
          <a:xfrm>
            <a:off x="3560123" y="5348020"/>
            <a:ext cx="2002971" cy="461665"/>
          </a:xfrm>
          <a:prstGeom prst="rect">
            <a:avLst/>
          </a:prstGeom>
          <a:noFill/>
        </p:spPr>
        <p:txBody>
          <a:bodyPr wrap="square" rtlCol="0">
            <a:spAutoFit/>
          </a:bodyPr>
          <a:lstStyle/>
          <a:p>
            <a:r>
              <a:rPr lang="en-AU" sz="2400" dirty="0" smtClean="0"/>
              <a:t>“Cell drinking”</a:t>
            </a:r>
            <a:endParaRPr lang="en-AU" sz="2400" dirty="0"/>
          </a:p>
        </p:txBody>
      </p:sp>
      <p:sp>
        <p:nvSpPr>
          <p:cNvPr id="6" name="Title 1"/>
          <p:cNvSpPr>
            <a:spLocks noGrp="1"/>
          </p:cNvSpPr>
          <p:nvPr>
            <p:ph type="title"/>
          </p:nvPr>
        </p:nvSpPr>
        <p:spPr>
          <a:xfrm>
            <a:off x="0" y="4762"/>
            <a:ext cx="9144000" cy="642938"/>
          </a:xfrm>
        </p:spPr>
        <p:txBody>
          <a:bodyPr>
            <a:noAutofit/>
          </a:bodyPr>
          <a:lstStyle/>
          <a:p>
            <a:pPr fontAlgn="ctr"/>
            <a:r>
              <a:rPr lang="en-US" sz="1800" dirty="0" smtClean="0">
                <a:latin typeface="Arial"/>
                <a:cs typeface="Arial"/>
              </a:rPr>
              <a:t>1.4.</a:t>
            </a:r>
            <a:r>
              <a:rPr lang="en-US" sz="1800" dirty="0">
                <a:latin typeface="Arial"/>
                <a:cs typeface="Arial"/>
              </a:rPr>
              <a:t>U2 The fluidity of membranes allows materials to be taken into cells by endocytosis or released by exocytosis</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val="2901140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42938"/>
          </a:xfrm>
        </p:spPr>
        <p:txBody>
          <a:bodyPr>
            <a:noAutofit/>
          </a:bodyPr>
          <a:lstStyle/>
          <a:p>
            <a:pPr fontAlgn="ctr"/>
            <a:r>
              <a:rPr lang="en-US" sz="1800" dirty="0" smtClean="0">
                <a:latin typeface="Arial"/>
                <a:cs typeface="Arial"/>
              </a:rPr>
              <a:t>1.4.</a:t>
            </a:r>
            <a:r>
              <a:rPr lang="en-US" sz="1800" dirty="0">
                <a:latin typeface="Arial"/>
                <a:cs typeface="Arial"/>
              </a:rPr>
              <a:t>U2 The fluidity of membranes allows materials to be taken into cells by endocytosis or released by exocytosis</a:t>
            </a:r>
            <a:r>
              <a:rPr lang="en-US" sz="1800" dirty="0" smtClean="0">
                <a:latin typeface="Arial"/>
                <a:cs typeface="Arial"/>
              </a:rPr>
              <a:t>.</a:t>
            </a:r>
            <a:endParaRPr lang="en-US" sz="1800" dirty="0">
              <a:solidFill>
                <a:srgbClr val="000000"/>
              </a:solidFill>
              <a:latin typeface="Arial"/>
              <a:cs typeface="Arial"/>
            </a:endParaRPr>
          </a:p>
        </p:txBody>
      </p:sp>
      <p:pic>
        <p:nvPicPr>
          <p:cNvPr id="4" name="Picture 3" descr="Screen Shot 2014-09-04 at 22.51.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85800"/>
            <a:ext cx="8580438" cy="6040709"/>
          </a:xfrm>
          <a:prstGeom prst="rect">
            <a:avLst/>
          </a:prstGeom>
        </p:spPr>
      </p:pic>
      <p:pic>
        <p:nvPicPr>
          <p:cNvPr id="8" name="Picture 7">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val="1463476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42938"/>
          </a:xfrm>
        </p:spPr>
        <p:txBody>
          <a:bodyPr>
            <a:noAutofit/>
          </a:bodyPr>
          <a:lstStyle/>
          <a:p>
            <a:pPr fontAlgn="ctr"/>
            <a:r>
              <a:rPr lang="en-US" sz="1800" dirty="0">
                <a:latin typeface="Arial"/>
                <a:cs typeface="Arial"/>
              </a:rPr>
              <a:t>1.4.S1 Estimation of </a:t>
            </a:r>
            <a:r>
              <a:rPr lang="en-US" sz="1800" dirty="0" err="1">
                <a:latin typeface="Arial"/>
                <a:cs typeface="Arial"/>
              </a:rPr>
              <a:t>osmolarity</a:t>
            </a:r>
            <a:r>
              <a:rPr lang="en-US" sz="1800" dirty="0">
                <a:latin typeface="Arial"/>
                <a:cs typeface="Arial"/>
              </a:rPr>
              <a:t> in tissues by bathing samples in hypotonic and hypertonic solutions. (Practical 2</a:t>
            </a:r>
            <a:r>
              <a:rPr lang="en-US" sz="1800" dirty="0" smtClean="0">
                <a:latin typeface="Arial"/>
                <a:cs typeface="Arial"/>
              </a:rPr>
              <a:t>)</a:t>
            </a:r>
            <a:endParaRPr lang="en-US" sz="1800" dirty="0">
              <a:solidFill>
                <a:srgbClr val="000000"/>
              </a:solidFill>
              <a:latin typeface="Arial"/>
              <a:cs typeface="Arial"/>
            </a:endParaRPr>
          </a:p>
        </p:txBody>
      </p:sp>
      <p:pic>
        <p:nvPicPr>
          <p:cNvPr id="2" name="Picture 1" descr="Screen Shot 2014-09-04 at 23.27.12.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908050"/>
            <a:ext cx="4204741" cy="1187450"/>
          </a:xfrm>
          <a:prstGeom prst="rect">
            <a:avLst/>
          </a:prstGeom>
        </p:spPr>
      </p:pic>
      <p:sp>
        <p:nvSpPr>
          <p:cNvPr id="3" name="Rectangle 2"/>
          <p:cNvSpPr/>
          <p:nvPr/>
        </p:nvSpPr>
        <p:spPr>
          <a:xfrm>
            <a:off x="266700" y="2095500"/>
            <a:ext cx="4166641" cy="400110"/>
          </a:xfrm>
          <a:prstGeom prst="rect">
            <a:avLst/>
          </a:prstGeom>
        </p:spPr>
        <p:txBody>
          <a:bodyPr wrap="square">
            <a:spAutoFit/>
          </a:bodyPr>
          <a:lstStyle/>
          <a:p>
            <a:r>
              <a:rPr lang="en-US" sz="1000" dirty="0">
                <a:hlinkClick r:id="rId3"/>
              </a:rPr>
              <a:t>http://</a:t>
            </a:r>
            <a:r>
              <a:rPr lang="en-US" sz="1000" dirty="0" err="1">
                <a:hlinkClick r:id="rId3"/>
              </a:rPr>
              <a:t>www.saps.org.uk</a:t>
            </a:r>
            <a:r>
              <a:rPr lang="en-US" sz="1000" dirty="0">
                <a:hlinkClick r:id="rId3"/>
              </a:rPr>
              <a:t>/secondary/teaching-resources/286-measuring-the-water-potential-of-a-potato-cell</a:t>
            </a:r>
            <a:endParaRPr lang="en-US" sz="1000" dirty="0"/>
          </a:p>
        </p:txBody>
      </p:sp>
      <p:pic>
        <p:nvPicPr>
          <p:cNvPr id="5" name="Picture 4" descr="Screen Shot 2014-09-04 at 23.32.5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2389" y="1181100"/>
            <a:ext cx="1390952" cy="508000"/>
          </a:xfrm>
          <a:prstGeom prst="rect">
            <a:avLst/>
          </a:prstGeom>
        </p:spPr>
      </p:pic>
      <p:grpSp>
        <p:nvGrpSpPr>
          <p:cNvPr id="11" name="Group 10"/>
          <p:cNvGrpSpPr/>
          <p:nvPr/>
        </p:nvGrpSpPr>
        <p:grpSpPr>
          <a:xfrm>
            <a:off x="4737100" y="3170664"/>
            <a:ext cx="4126386" cy="2010935"/>
            <a:chOff x="1701800" y="2817576"/>
            <a:chExt cx="5167786" cy="2579924"/>
          </a:xfrm>
        </p:grpSpPr>
        <p:pic>
          <p:nvPicPr>
            <p:cNvPr id="7" name="Picture 6" descr="Screen Shot 2014-09-04 at 23.34.29.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1800" y="2817576"/>
              <a:ext cx="5167786" cy="2579924"/>
            </a:xfrm>
            <a:prstGeom prst="rect">
              <a:avLst/>
            </a:prstGeom>
          </p:spPr>
        </p:pic>
        <p:pic>
          <p:nvPicPr>
            <p:cNvPr id="9" name="Picture 8"/>
            <p:cNvPicPr>
              <a:picLocks noChangeAspect="1"/>
            </p:cNvPicPr>
            <p:nvPr/>
          </p:nvPicPr>
          <p:blipFill>
            <a:blip r:embed="rId8"/>
            <a:stretch>
              <a:fillRect/>
            </a:stretch>
          </p:blipFill>
          <p:spPr>
            <a:xfrm>
              <a:off x="5308600" y="2817576"/>
              <a:ext cx="1549400" cy="568989"/>
            </a:xfrm>
            <a:prstGeom prst="rect">
              <a:avLst/>
            </a:prstGeom>
          </p:spPr>
        </p:pic>
      </p:grpSp>
      <p:sp>
        <p:nvSpPr>
          <p:cNvPr id="10" name="Rectangle 9"/>
          <p:cNvSpPr/>
          <p:nvPr/>
        </p:nvSpPr>
        <p:spPr>
          <a:xfrm>
            <a:off x="4737100" y="5200650"/>
            <a:ext cx="4114799" cy="400110"/>
          </a:xfrm>
          <a:prstGeom prst="rect">
            <a:avLst/>
          </a:prstGeom>
        </p:spPr>
        <p:txBody>
          <a:bodyPr wrap="square">
            <a:spAutoFit/>
          </a:bodyPr>
          <a:lstStyle/>
          <a:p>
            <a:r>
              <a:rPr lang="en-US" sz="1000" dirty="0">
                <a:hlinkClick r:id="rId6"/>
              </a:rPr>
              <a:t>http://</a:t>
            </a:r>
            <a:r>
              <a:rPr lang="en-US" sz="1000" dirty="0" err="1">
                <a:hlinkClick r:id="rId6"/>
              </a:rPr>
              <a:t>www.nuffieldfoundation.org</a:t>
            </a:r>
            <a:r>
              <a:rPr lang="en-US" sz="1000" dirty="0">
                <a:hlinkClick r:id="rId6"/>
              </a:rPr>
              <a:t>/practical-biology/investigating-effect-concentration-blackcurrant-squash-osmosis-chipped-potatoes</a:t>
            </a:r>
            <a:endParaRPr lang="en-US" sz="1000" dirty="0"/>
          </a:p>
        </p:txBody>
      </p:sp>
      <p:sp>
        <p:nvSpPr>
          <p:cNvPr id="12" name="TextBox 11"/>
          <p:cNvSpPr txBox="1"/>
          <p:nvPr/>
        </p:nvSpPr>
        <p:spPr>
          <a:xfrm>
            <a:off x="266700" y="2795498"/>
            <a:ext cx="4204741" cy="2862323"/>
          </a:xfrm>
          <a:prstGeom prst="rect">
            <a:avLst/>
          </a:prstGeom>
          <a:noFill/>
        </p:spPr>
        <p:txBody>
          <a:bodyPr wrap="square" rtlCol="0">
            <a:spAutoFit/>
          </a:bodyPr>
          <a:lstStyle/>
          <a:p>
            <a:r>
              <a:rPr lang="en-US" dirty="0" smtClean="0"/>
              <a:t>The two lab protocols shown suggest different ways of measuring the dependent variable.</a:t>
            </a:r>
          </a:p>
          <a:p>
            <a:endParaRPr lang="en-US" dirty="0"/>
          </a:p>
          <a:p>
            <a:r>
              <a:rPr lang="en-US" dirty="0" smtClean="0"/>
              <a:t>This is an ideal opportunity to </a:t>
            </a:r>
            <a:r>
              <a:rPr lang="en-US" dirty="0" err="1" smtClean="0"/>
              <a:t>practise</a:t>
            </a:r>
            <a:r>
              <a:rPr lang="en-US" dirty="0" smtClean="0"/>
              <a:t> and improve your understanding of the following IA criteria:</a:t>
            </a:r>
          </a:p>
          <a:p>
            <a:pPr marL="285750" indent="-285750">
              <a:buFont typeface="Arial"/>
              <a:buChar char="•"/>
            </a:pPr>
            <a:r>
              <a:rPr lang="en-US" dirty="0" smtClean="0"/>
              <a:t>Analysis</a:t>
            </a:r>
          </a:p>
          <a:p>
            <a:pPr marL="285750" indent="-285750">
              <a:buFont typeface="Arial"/>
              <a:buChar char="•"/>
            </a:pPr>
            <a:r>
              <a:rPr lang="en-US" dirty="0" smtClean="0"/>
              <a:t>Evaluation</a:t>
            </a:r>
          </a:p>
          <a:p>
            <a:pPr marL="285750" indent="-285750">
              <a:buFont typeface="Arial"/>
              <a:buChar char="•"/>
            </a:pPr>
            <a:r>
              <a:rPr lang="en-US" dirty="0" smtClean="0"/>
              <a:t>Communication</a:t>
            </a:r>
          </a:p>
        </p:txBody>
      </p:sp>
      <p:sp>
        <p:nvSpPr>
          <p:cNvPr id="13" name="Rectangle 12"/>
          <p:cNvSpPr/>
          <p:nvPr/>
        </p:nvSpPr>
        <p:spPr>
          <a:xfrm>
            <a:off x="191542" y="5899210"/>
            <a:ext cx="8660357" cy="738664"/>
          </a:xfrm>
          <a:prstGeom prst="rect">
            <a:avLst/>
          </a:prstGeom>
          <a:ln>
            <a:solidFill>
              <a:srgbClr val="000000"/>
            </a:solidFill>
          </a:ln>
        </p:spPr>
        <p:txBody>
          <a:bodyPr wrap="square">
            <a:spAutoFit/>
          </a:bodyPr>
          <a:lstStyle/>
          <a:p>
            <a:r>
              <a:rPr lang="en-US" sz="1400" i="1" dirty="0" err="1">
                <a:latin typeface="Arial"/>
                <a:cs typeface="Arial"/>
              </a:rPr>
              <a:t>n</a:t>
            </a:r>
            <a:r>
              <a:rPr lang="en-US" sz="1400" i="1" dirty="0" err="1" smtClean="0">
                <a:latin typeface="Arial"/>
                <a:cs typeface="Arial"/>
              </a:rPr>
              <a:t>.b.</a:t>
            </a:r>
            <a:r>
              <a:rPr lang="en-US" sz="1400" i="1" dirty="0" smtClean="0">
                <a:latin typeface="Arial"/>
                <a:cs typeface="Arial"/>
              </a:rPr>
              <a:t> </a:t>
            </a:r>
            <a:r>
              <a:rPr lang="en-US" sz="1400" i="1" dirty="0">
                <a:latin typeface="Arial"/>
                <a:cs typeface="Arial"/>
              </a:rPr>
              <a:t>e</a:t>
            </a:r>
            <a:r>
              <a:rPr lang="en-US" sz="1400" i="1" dirty="0" smtClean="0">
                <a:latin typeface="Arial"/>
                <a:cs typeface="Arial"/>
              </a:rPr>
              <a:t>stimation </a:t>
            </a:r>
            <a:r>
              <a:rPr lang="en-US" sz="1400" i="1" dirty="0">
                <a:latin typeface="Arial"/>
                <a:cs typeface="Arial"/>
              </a:rPr>
              <a:t>of </a:t>
            </a:r>
            <a:r>
              <a:rPr lang="en-US" sz="1400" i="1" dirty="0" err="1" smtClean="0">
                <a:latin typeface="Arial"/>
                <a:cs typeface="Arial"/>
              </a:rPr>
              <a:t>osmolarity</a:t>
            </a:r>
            <a:r>
              <a:rPr lang="en-US" sz="1400" i="1" dirty="0" smtClean="0">
                <a:latin typeface="Arial"/>
                <a:cs typeface="Arial"/>
              </a:rPr>
              <a:t> should be limited to statements such as “this tissue has an </a:t>
            </a:r>
            <a:r>
              <a:rPr lang="en-US" sz="1400" i="1" dirty="0" err="1" smtClean="0">
                <a:latin typeface="Arial"/>
                <a:cs typeface="Arial"/>
              </a:rPr>
              <a:t>osmolarity</a:t>
            </a:r>
            <a:r>
              <a:rPr lang="en-US" sz="1400" i="1" dirty="0" smtClean="0">
                <a:latin typeface="Arial"/>
                <a:cs typeface="Arial"/>
              </a:rPr>
              <a:t> equivalent to a 2% sucrose solution”. Molar concentrations maybe used in place of % and other solution such as sodium chloride maybe used in place of glucose.</a:t>
            </a:r>
            <a:endParaRPr lang="en-US" sz="1400" i="1" dirty="0"/>
          </a:p>
        </p:txBody>
      </p:sp>
      <p:sp>
        <p:nvSpPr>
          <p:cNvPr id="14" name="Rectangle 13"/>
          <p:cNvSpPr/>
          <p:nvPr/>
        </p:nvSpPr>
        <p:spPr>
          <a:xfrm>
            <a:off x="4737100" y="1187450"/>
            <a:ext cx="4279899" cy="1200328"/>
          </a:xfrm>
          <a:prstGeom prst="rect">
            <a:avLst/>
          </a:prstGeom>
        </p:spPr>
        <p:txBody>
          <a:bodyPr wrap="square">
            <a:spAutoFit/>
          </a:bodyPr>
          <a:lstStyle/>
          <a:p>
            <a:pPr algn="ctr"/>
            <a:r>
              <a:rPr lang="en-US" sz="2400" b="1" dirty="0">
                <a:latin typeface="Arial"/>
                <a:cs typeface="Arial"/>
              </a:rPr>
              <a:t>Estimation of </a:t>
            </a:r>
            <a:r>
              <a:rPr lang="en-US" sz="2400" b="1" dirty="0" err="1" smtClean="0">
                <a:latin typeface="Arial"/>
                <a:cs typeface="Arial"/>
              </a:rPr>
              <a:t>osmolarity</a:t>
            </a:r>
            <a:r>
              <a:rPr lang="en-US" sz="2400" b="1" dirty="0" smtClean="0">
                <a:latin typeface="Arial"/>
                <a:cs typeface="Arial"/>
              </a:rPr>
              <a:t> </a:t>
            </a:r>
            <a:r>
              <a:rPr lang="en-US" sz="2400" dirty="0" smtClean="0">
                <a:latin typeface="Arial"/>
                <a:cs typeface="Arial"/>
              </a:rPr>
              <a:t>is a simple lab with many possible variations.</a:t>
            </a:r>
            <a:endParaRPr lang="en-US" sz="2400" dirty="0"/>
          </a:p>
        </p:txBody>
      </p:sp>
    </p:spTree>
    <p:extLst>
      <p:ext uri="{BB962C8B-B14F-4D97-AF65-F5344CB8AC3E}">
        <p14:creationId xmlns:p14="http://schemas.microsoft.com/office/powerpoint/2010/main" val="3969793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4" name="Picture 3" descr="Screen Shot 2014-09-04 at 21.15.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331"/>
            <a:ext cx="9144000" cy="4938738"/>
          </a:xfrm>
          <a:prstGeom prst="rect">
            <a:avLst/>
          </a:prstGeom>
        </p:spPr>
      </p:pic>
      <p:pic>
        <p:nvPicPr>
          <p:cNvPr id="9" name="Picture 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val="3867400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grpSp>
        <p:nvGrpSpPr>
          <p:cNvPr id="3" name="Group 2"/>
          <p:cNvGrpSpPr/>
          <p:nvPr/>
        </p:nvGrpSpPr>
        <p:grpSpPr>
          <a:xfrm>
            <a:off x="6000646" y="4051300"/>
            <a:ext cx="2634592" cy="918592"/>
            <a:chOff x="6000646" y="4051300"/>
            <a:chExt cx="2634592" cy="918592"/>
          </a:xfrm>
        </p:grpSpPr>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1638" y="4106292"/>
              <a:ext cx="825500" cy="825500"/>
            </a:xfrm>
            <a:prstGeom prst="rect">
              <a:avLst/>
            </a:prstGeom>
          </p:spPr>
        </p:pic>
        <p:sp>
          <p:nvSpPr>
            <p:cNvPr id="9" name="TextBox 8"/>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0" name="Rectangle 9"/>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146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2" name="Picture 1" descr="Screen Shot 2014-09-04 at 21.25.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7364"/>
            <a:ext cx="9144000" cy="6214473"/>
          </a:xfrm>
          <a:prstGeom prst="rect">
            <a:avLst/>
          </a:prstGeom>
        </p:spPr>
      </p:pic>
      <p:pic>
        <p:nvPicPr>
          <p:cNvPr id="3" name="Picture 2" descr="Screen Shot 2014-09-04 at 21.30.28.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00" y="1524000"/>
            <a:ext cx="4708788" cy="4762500"/>
          </a:xfrm>
          <a:prstGeom prst="rect">
            <a:avLst/>
          </a:prstGeom>
        </p:spPr>
      </p:pic>
      <p:sp>
        <p:nvSpPr>
          <p:cNvPr id="5" name="Rectangle 4"/>
          <p:cNvSpPr/>
          <p:nvPr/>
        </p:nvSpPr>
        <p:spPr>
          <a:xfrm>
            <a:off x="187588" y="6286500"/>
            <a:ext cx="4648200" cy="400110"/>
          </a:xfrm>
          <a:prstGeom prst="rect">
            <a:avLst/>
          </a:prstGeom>
          <a:solidFill>
            <a:schemeClr val="bg1"/>
          </a:solidFill>
        </p:spPr>
        <p:txBody>
          <a:bodyPr wrap="square">
            <a:spAutoFit/>
          </a:bodyPr>
          <a:lstStyle/>
          <a:p>
            <a:r>
              <a:rPr lang="en-US" sz="1000" dirty="0">
                <a:hlinkClick r:id="rId4"/>
              </a:rPr>
              <a:t>http://</a:t>
            </a:r>
            <a:r>
              <a:rPr lang="en-US" sz="1000" dirty="0" err="1">
                <a:hlinkClick r:id="rId4"/>
              </a:rPr>
              <a:t>highered.mheducation.com</a:t>
            </a:r>
            <a:r>
              <a:rPr lang="en-US" sz="1000" dirty="0">
                <a:hlinkClick r:id="rId4"/>
              </a:rPr>
              <a:t>/sites/0072495855/student_view0/chapter2/animation__</a:t>
            </a:r>
            <a:r>
              <a:rPr lang="en-US" sz="1000" dirty="0" err="1">
                <a:hlinkClick r:id="rId4"/>
              </a:rPr>
              <a:t>how_diffusion_works.html</a:t>
            </a:r>
            <a:endParaRPr lang="en-US" sz="1000" dirty="0"/>
          </a:p>
        </p:txBody>
      </p:sp>
      <p:sp>
        <p:nvSpPr>
          <p:cNvPr id="7" name="Rectangle 6"/>
          <p:cNvSpPr/>
          <p:nvPr/>
        </p:nvSpPr>
        <p:spPr>
          <a:xfrm>
            <a:off x="5308600" y="6040279"/>
            <a:ext cx="3060700" cy="400110"/>
          </a:xfrm>
          <a:prstGeom prst="rect">
            <a:avLst/>
          </a:prstGeom>
          <a:solidFill>
            <a:srgbClr val="FFFFFF"/>
          </a:solidFill>
        </p:spPr>
        <p:txBody>
          <a:bodyPr wrap="square">
            <a:spAutoFit/>
          </a:bodyPr>
          <a:lstStyle/>
          <a:p>
            <a:r>
              <a:rPr lang="en-US" sz="1000" dirty="0">
                <a:hlinkClick r:id="rId6"/>
              </a:rPr>
              <a:t>http://</a:t>
            </a:r>
            <a:r>
              <a:rPr lang="en-US" sz="1000" dirty="0" err="1">
                <a:hlinkClick r:id="rId6"/>
              </a:rPr>
              <a:t>www.phschool.com</a:t>
            </a:r>
            <a:r>
              <a:rPr lang="en-US" sz="1000" dirty="0">
                <a:hlinkClick r:id="rId6"/>
              </a:rPr>
              <a:t>/science/</a:t>
            </a:r>
            <a:r>
              <a:rPr lang="en-US" sz="1000" dirty="0" err="1">
                <a:hlinkClick r:id="rId6"/>
              </a:rPr>
              <a:t>biology_place</a:t>
            </a:r>
            <a:r>
              <a:rPr lang="en-US" sz="1000" dirty="0">
                <a:hlinkClick r:id="rId6"/>
              </a:rPr>
              <a:t>/</a:t>
            </a:r>
            <a:r>
              <a:rPr lang="en-US" sz="1000" dirty="0" err="1">
                <a:hlinkClick r:id="rId6"/>
              </a:rPr>
              <a:t>labbench</a:t>
            </a:r>
            <a:r>
              <a:rPr lang="en-US" sz="1000" dirty="0">
                <a:hlinkClick r:id="rId6"/>
              </a:rPr>
              <a:t>/lab1/</a:t>
            </a:r>
            <a:r>
              <a:rPr lang="en-US" sz="1000" dirty="0" err="1">
                <a:hlinkClick r:id="rId6"/>
              </a:rPr>
              <a:t>concepts.html</a:t>
            </a:r>
            <a:endParaRPr lang="en-US" sz="1000" dirty="0"/>
          </a:p>
        </p:txBody>
      </p:sp>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31100" y="6500309"/>
            <a:ext cx="1625600" cy="389501"/>
          </a:xfrm>
          <a:prstGeom prst="rect">
            <a:avLst/>
          </a:prstGeom>
        </p:spPr>
      </p:pic>
    </p:spTree>
    <p:extLst>
      <p:ext uri="{BB962C8B-B14F-4D97-AF65-F5344CB8AC3E}">
        <p14:creationId xmlns:p14="http://schemas.microsoft.com/office/powerpoint/2010/main" val="2561953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2" name="Picture 1" descr="Screen Shot 2014-09-04 at 21.25.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6538"/>
            <a:ext cx="9144000" cy="5430262"/>
          </a:xfrm>
          <a:prstGeom prst="rect">
            <a:avLst/>
          </a:prstGeom>
        </p:spPr>
      </p:pic>
      <p:pic>
        <p:nvPicPr>
          <p:cNvPr id="4" name="Picture 3">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val="63442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3" name="Picture 2" descr="Screen Shot 2014-09-04 at 21.26.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681627"/>
            <a:ext cx="8716217" cy="6036673"/>
          </a:xfrm>
          <a:prstGeom prst="rect">
            <a:avLst/>
          </a:prstGeom>
        </p:spPr>
      </p:pic>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val="634421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2" name="Picture 1" descr="Screen Shot 2014-09-04 at 21.26.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647701"/>
            <a:ext cx="8229600" cy="6108970"/>
          </a:xfrm>
          <a:prstGeom prst="rect">
            <a:avLst/>
          </a:prstGeom>
        </p:spPr>
      </p:pic>
      <p:pic>
        <p:nvPicPr>
          <p:cNvPr id="3" name="Picture 2" descr="Screen Shot 2014-09-04 at 21.29.35.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600" y="3692546"/>
            <a:ext cx="4089400" cy="3219506"/>
          </a:xfrm>
          <a:prstGeom prst="rect">
            <a:avLst/>
          </a:prstGeom>
        </p:spPr>
      </p:pic>
      <p:sp>
        <p:nvSpPr>
          <p:cNvPr id="4" name="Rectangle 3"/>
          <p:cNvSpPr/>
          <p:nvPr/>
        </p:nvSpPr>
        <p:spPr>
          <a:xfrm>
            <a:off x="4546600" y="6466685"/>
            <a:ext cx="4089400" cy="400110"/>
          </a:xfrm>
          <a:prstGeom prst="rect">
            <a:avLst/>
          </a:prstGeom>
          <a:solidFill>
            <a:srgbClr val="FFFFFF"/>
          </a:solidFill>
        </p:spPr>
        <p:txBody>
          <a:bodyPr wrap="square">
            <a:spAutoFit/>
          </a:bodyPr>
          <a:lstStyle/>
          <a:p>
            <a:r>
              <a:rPr lang="en-US" sz="1000" dirty="0">
                <a:hlinkClick r:id="rId4"/>
              </a:rPr>
              <a:t>http://</a:t>
            </a:r>
            <a:r>
              <a:rPr lang="en-US" sz="1000" dirty="0" err="1">
                <a:hlinkClick r:id="rId4"/>
              </a:rPr>
              <a:t>www.northland.cc.mn.us</a:t>
            </a:r>
            <a:r>
              <a:rPr lang="en-US" sz="1000" dirty="0">
                <a:hlinkClick r:id="rId4"/>
              </a:rPr>
              <a:t>/biology/Biology1111/animations/transport1.html</a:t>
            </a:r>
            <a:endParaRPr lang="en-US" sz="1000" dirty="0"/>
          </a:p>
        </p:txBody>
      </p:sp>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val="634421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04 at 21.26.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8" y="596899"/>
            <a:ext cx="8986622" cy="6282217"/>
          </a:xfrm>
          <a:prstGeom prst="rect">
            <a:avLst/>
          </a:prstGeom>
        </p:spPr>
      </p:pic>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val="426129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99970490_8c2421e199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9885" y="827314"/>
            <a:ext cx="7866744" cy="3077766"/>
          </a:xfrm>
          <a:prstGeom prst="rect">
            <a:avLst/>
          </a:prstGeom>
          <a:noFill/>
        </p:spPr>
        <p:txBody>
          <a:bodyPr wrap="square" rtlCol="0">
            <a:spAutoFit/>
          </a:bodyPr>
          <a:lstStyle/>
          <a:p>
            <a:r>
              <a:rPr lang="en-AU" sz="4400" dirty="0" smtClean="0">
                <a:solidFill>
                  <a:schemeClr val="bg1"/>
                </a:solidFill>
              </a:rPr>
              <a:t>What is</a:t>
            </a:r>
          </a:p>
          <a:p>
            <a:pPr algn="r"/>
            <a:r>
              <a:rPr lang="en-AU" sz="15000" dirty="0" smtClean="0">
                <a:solidFill>
                  <a:schemeClr val="bg1"/>
                </a:solidFill>
              </a:rPr>
              <a:t> osmosis?</a:t>
            </a:r>
            <a:endParaRPr lang="en-AU" sz="15000" dirty="0">
              <a:solidFill>
                <a:schemeClr val="bg1"/>
              </a:solidFill>
            </a:endParaRPr>
          </a:p>
        </p:txBody>
      </p:sp>
      <p:sp>
        <p:nvSpPr>
          <p:cNvPr id="2" name="Rectangle 1"/>
          <p:cNvSpPr/>
          <p:nvPr/>
        </p:nvSpPr>
        <p:spPr>
          <a:xfrm>
            <a:off x="4572000" y="6581001"/>
            <a:ext cx="4572000" cy="276999"/>
          </a:xfrm>
          <a:prstGeom prst="rect">
            <a:avLst/>
          </a:prstGeom>
        </p:spPr>
        <p:txBody>
          <a:bodyPr>
            <a:spAutoFit/>
          </a:bodyPr>
          <a:lstStyle/>
          <a:p>
            <a:pPr algn="r"/>
            <a:r>
              <a:rPr lang="en-AU" sz="1200" dirty="0">
                <a:hlinkClick r:id="rId4"/>
              </a:rPr>
              <a:t>http://www.flickr.com/photos/luchilu/399970490/</a:t>
            </a:r>
            <a:endParaRPr lang="en-AU" sz="1200" dirty="0"/>
          </a:p>
        </p:txBody>
      </p:sp>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val="2908249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7280</TotalTime>
  <Words>1609</Words>
  <Application>Microsoft Office PowerPoint</Application>
  <PresentationFormat>On-screen Show (4:3)</PresentationFormat>
  <Paragraphs>169</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IB DP Student Notes</vt:lpstr>
      <vt:lpstr>1.4 Membrane transport</vt:lpstr>
      <vt:lpstr>Understandings, Applications and Skills</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1.4.A2 Tissues or organs to be used in medical procedures must be bathed in a solution with the same osmolarity as the cytoplasm to prevent osmosis.</vt:lpstr>
      <vt:lpstr>1.4.A2 Tissues or organs to be used in medical procedures must be bathed in a solution with the same osmolarity as the cytoplasm to prevent osmosis.</vt:lpstr>
      <vt:lpstr>1.4.U1 Particles move across membranes by simple diffusion, facilitated diffusion, osmosis and active transport.</vt:lpstr>
      <vt:lpstr>1.4.U1 Particles move across membranes by simple diffusion, facilitated diffusion, osmosis and active transport.</vt:lpstr>
      <vt:lpstr>1.4.A1 Structure and function of sodium–potassium pumps for active transport and potassium channels for facilitated diffusion in axons.</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1.4.A1 Structure and function of sodium–potassium pumps for active transport and potassium channels for facilitated diffusion in axons.</vt:lpstr>
      <vt:lpstr>1.4.A1 Structure and function of sodium–potassium pumps for active transport and potassium channels for facilitated diffusion in axons.</vt:lpstr>
      <vt:lpstr>1.4.A1 Structure and function of sodium–potassium pumps for active transport and potassium channels for facilitated diffusion in axons.</vt:lpstr>
      <vt:lpstr>1.4.U1 Particles move across membranes by simple diffusion, facilitated diffusion, osmosis and active transport.</vt:lpstr>
      <vt:lpstr>1.4.U1 Particles move across membranes by simple diffusion, facilitated diffusion, osmosis and active transport.</vt:lpstr>
      <vt:lpstr>1.4.U3 Vesicles move materials within cells.</vt:lpstr>
      <vt:lpstr>1.4.U2 The fluidity of membranes allows materials to be taken into cells by endocytosis or released by exocytosis.</vt:lpstr>
      <vt:lpstr>1.4.U2 The fluidity of membranes allows materials to be taken into cells by endocytosis or released by exocytosis.</vt:lpstr>
      <vt:lpstr>1.4.U2 The fluidity of membranes allows materials to be taken into cells by endocytosis or released by exocytosis.</vt:lpstr>
      <vt:lpstr>1.4.U2 The fluidity of membranes allows materials to be taken into cells by endocytosis or released by exocytosis.</vt:lpstr>
      <vt:lpstr>1.4.S1 Estimation of osmolarity in tissues by bathing samples in hypotonic and hypertonic solutions. (Practical 2)</vt:lpstr>
      <vt:lpstr>Bibliography / 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Jackson, Jennifer</cp:lastModifiedBy>
  <cp:revision>286</cp:revision>
  <dcterms:created xsi:type="dcterms:W3CDTF">2014-04-26T01:56:54Z</dcterms:created>
  <dcterms:modified xsi:type="dcterms:W3CDTF">2016-04-25T13:32:18Z</dcterms:modified>
</cp:coreProperties>
</file>