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59" r:id="rId3"/>
    <p:sldId id="399" r:id="rId4"/>
    <p:sldId id="400" r:id="rId5"/>
    <p:sldId id="401" r:id="rId6"/>
    <p:sldId id="402" r:id="rId7"/>
    <p:sldId id="403" r:id="rId8"/>
    <p:sldId id="405" r:id="rId9"/>
    <p:sldId id="409" r:id="rId10"/>
    <p:sldId id="410" r:id="rId11"/>
    <p:sldId id="408" r:id="rId12"/>
    <p:sldId id="411" r:id="rId13"/>
    <p:sldId id="413" r:id="rId14"/>
    <p:sldId id="414" r:id="rId15"/>
    <p:sldId id="415" r:id="rId16"/>
    <p:sldId id="407" r:id="rId17"/>
    <p:sldId id="359" r:id="rId18"/>
    <p:sldId id="406" r:id="rId19"/>
    <p:sldId id="419" r:id="rId20"/>
    <p:sldId id="421" r:id="rId21"/>
    <p:sldId id="420" r:id="rId22"/>
    <p:sldId id="422" r:id="rId23"/>
    <p:sldId id="416" r:id="rId24"/>
    <p:sldId id="417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F53345-1A6E-7045-BD3D-5021CEFB7936}">
          <p14:sldIdLst>
            <p14:sldId id="260"/>
            <p14:sldId id="259"/>
            <p14:sldId id="399"/>
            <p14:sldId id="400"/>
            <p14:sldId id="401"/>
            <p14:sldId id="402"/>
            <p14:sldId id="403"/>
            <p14:sldId id="405"/>
            <p14:sldId id="409"/>
            <p14:sldId id="410"/>
            <p14:sldId id="408"/>
            <p14:sldId id="411"/>
            <p14:sldId id="413"/>
            <p14:sldId id="414"/>
            <p14:sldId id="415"/>
            <p14:sldId id="407"/>
            <p14:sldId id="359"/>
            <p14:sldId id="406"/>
            <p14:sldId id="419"/>
            <p14:sldId id="421"/>
            <p14:sldId id="420"/>
            <p14:sldId id="422"/>
            <p14:sldId id="416"/>
            <p14:sldId id="417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8BE"/>
    <a:srgbClr val="A59FAF"/>
    <a:srgbClr val="BBB7CA"/>
    <a:srgbClr val="3A0E14"/>
    <a:srgbClr val="800000"/>
    <a:srgbClr val="8E0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1" autoAdjust="0"/>
    <p:restoredTop sz="89126" autoAdjust="0"/>
  </p:normalViewPr>
  <p:slideViewPr>
    <p:cSldViewPr snapToGrid="0" snapToObjects="1" showGuides="1">
      <p:cViewPr>
        <p:scale>
          <a:sx n="100" d="100"/>
          <a:sy n="100" d="100"/>
        </p:scale>
        <p:origin x="-60" y="-246"/>
      </p:cViewPr>
      <p:guideLst>
        <p:guide orient="horz" pos="24"/>
        <p:guide pos="48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3807-ED68-354E-B2A7-93262C600EB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69C55-1A15-554C-B13A-F7A4EBB5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1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1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17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7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7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0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1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1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bioknowledgy.weebly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bioknowledgy.weebly.com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7607"/>
            <a:ext cx="4497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07368"/>
            <a:ext cx="4497388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7607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07368"/>
            <a:ext cx="4498975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22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301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8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3538"/>
            <a:ext cx="9144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10276"/>
            <a:ext cx="9144000" cy="847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6018"/>
            <a:ext cx="9144000" cy="569198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oknowledgy.weebl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urophysicsnews.org/doc_journal/images/epn/hl/435/Sommer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lideshare.net/jasondenys" TargetMode="External"/><Relationship Id="rId4" Type="http://schemas.openxmlformats.org/officeDocument/2006/relationships/hyperlink" Target="http://commons.wikimedia.org/wiki/File:Cell_membrane_detailed_diagram_en.svg?uselang=en-g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.bioninja.com.au/standard-level/topic-2-cells/24-membrane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ib.bioninja.com.a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uic.edu/classes/bios/bios100/lectf03am/cholesterol.jpg" TargetMode="External"/><Relationship Id="rId4" Type="http://schemas.openxmlformats.org/officeDocument/2006/relationships/hyperlink" Target="http://www.cholesterol-and-health.com/images/Cholesterol_Structur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nature.com/scitable/content/ne0000/ne0000/ne0000/ne0000/14668965/U2.cp5.3_membrane_f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scitable/content/ne0000/ne0000/ne0000/ne0000/14668965/U2.cp5.3_membrane_f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www.wisc-online.com/LearningContent/ap1101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.davidson.edu/people/macampbell/111/memb-swf/membranes.swf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phschool.com/science/biology_place/biocoach/biomembrane1/region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w9VBHGNoF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slideshare.net/jasondeny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.bioninja.com.au/_Media/phospholipid_bilayer_med.jpe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ell_membrane_detailed_diagram_en.svg?uselang=en-g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ell_membrane_detailed_diagram_en.svg?uselang=en-g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ell_membrane_detailed_diagram_en.svg?uselang=en-gb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ell_membrane_detailed_diagram_en.svg?uselang=en-g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tochemistry.net/cell-biology/EMview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6/69/Davson_danielli_miguelferig.jpg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ytochemistry.net/cell-biology/ffimage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hyperlink" Target="http://www.slideshare.net/jasondenys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i-biology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lideshare.net/jasondenys" TargetMode="External"/><Relationship Id="rId4" Type="http://schemas.openxmlformats.org/officeDocument/2006/relationships/hyperlink" Target="http://www.flickr.com/photos/zorin-denu/538596328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lideshare.net/jasondenys" TargetMode="External"/><Relationship Id="rId4" Type="http://schemas.openxmlformats.org/officeDocument/2006/relationships/hyperlink" Target="http://www.flickr.com/photos/zorin-denu/538596328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hyperlink" Target="http://www.slideshare.net/jasondeny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b.bioninja.com.au/_Media/phospholipid_bilayer_med.jpeg" TargetMode="External"/><Relationship Id="rId5" Type="http://schemas.openxmlformats.org/officeDocument/2006/relationships/hyperlink" Target="http://upload.wikimedia.org/wikipedia/commons/3/39/Phospholipid_TvanBrussel.jp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commons.wikimedia.org/wiki/File:Micelle_scheme-en.svg" TargetMode="External"/><Relationship Id="rId7" Type="http://schemas.openxmlformats.org/officeDocument/2006/relationships/hyperlink" Target="http://www.slideshare.net/jasondeny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commons.wikimedia.org/wiki/File:Liposome_scheme-en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ospholipids_aqueous_solution_structures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lideshare.net/jasondenys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membrane_detailed_diagram_en.svg?uselang=en-g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hyperlink" Target="http://www.slideshare.net/jasondeny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membrane_detailed_diagram_en.svg?uselang=en-g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hyperlink" Target="http://www.slideshare.net/jasondeny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4991100" cy="858648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1.3 Membrane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8800" y="1027785"/>
            <a:ext cx="5867400" cy="851815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Essential idea: The structure of biological membranes makes them fluid and dynamic.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4959350"/>
            <a:ext cx="8458200" cy="666750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Above </a:t>
            </a:r>
            <a:r>
              <a:rPr lang="en-US" sz="1800" dirty="0">
                <a:solidFill>
                  <a:schemeClr val="tx1"/>
                </a:solidFill>
              </a:rPr>
              <a:t>are models of a plasma membrane showing how it's fluidity allows lipid soluble molecules to move directly through the membrane.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bioknowledgy.weebly.com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24271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www.europhysicsnews.org</a:t>
            </a:r>
            <a:r>
              <a:rPr lang="en-US" sz="1000" dirty="0">
                <a:hlinkClick r:id="rId4"/>
              </a:rPr>
              <a:t>/</a:t>
            </a:r>
            <a:r>
              <a:rPr lang="en-US" sz="1000" dirty="0" err="1">
                <a:hlinkClick r:id="rId4"/>
              </a:rPr>
              <a:t>doc_journal</a:t>
            </a:r>
            <a:r>
              <a:rPr lang="en-US" sz="1000" dirty="0">
                <a:hlinkClick r:id="rId4"/>
              </a:rPr>
              <a:t>/images/</a:t>
            </a:r>
            <a:r>
              <a:rPr lang="en-US" sz="1000" dirty="0" err="1">
                <a:hlinkClick r:id="rId4"/>
              </a:rPr>
              <a:t>epn</a:t>
            </a:r>
            <a:r>
              <a:rPr lang="en-US" sz="1000" dirty="0">
                <a:hlinkClick r:id="rId4"/>
              </a:rPr>
              <a:t>/hl/435/</a:t>
            </a:r>
            <a:r>
              <a:rPr lang="en-US" sz="1000" dirty="0" err="1">
                <a:hlinkClick r:id="rId4"/>
              </a:rPr>
              <a:t>Sommer.jpg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43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3" y="3140120"/>
            <a:ext cx="8683625" cy="3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130" y="3100613"/>
            <a:ext cx="1003528" cy="35705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588000" y="3139593"/>
            <a:ext cx="3556000" cy="35705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Frame 6"/>
          <p:cNvSpPr/>
          <p:nvPr/>
        </p:nvSpPr>
        <p:spPr>
          <a:xfrm>
            <a:off x="1175658" y="2334986"/>
            <a:ext cx="4412342" cy="3628571"/>
          </a:xfrm>
          <a:prstGeom prst="frame">
            <a:avLst>
              <a:gd name="adj1" fmla="val 3465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5658" y="5887357"/>
            <a:ext cx="4412342" cy="9751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72130" y="608797"/>
            <a:ext cx="86525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Glycoproteins</a:t>
            </a:r>
            <a:r>
              <a:rPr lang="en-US" sz="2800" b="1" dirty="0"/>
              <a:t>:</a:t>
            </a:r>
          </a:p>
          <a:p>
            <a:r>
              <a:rPr lang="en-US" sz="2400" dirty="0" smtClean="0"/>
              <a:t>Are proteins with an </a:t>
            </a:r>
            <a:r>
              <a:rPr lang="en-US" sz="2400" b="1" dirty="0" smtClean="0"/>
              <a:t>oligosaccaride</a:t>
            </a:r>
            <a:r>
              <a:rPr lang="en-US" sz="2400" dirty="0" smtClean="0"/>
              <a:t> (oligo = few, saccharide = sugar) chain attached.</a:t>
            </a:r>
          </a:p>
          <a:p>
            <a:endParaRPr lang="en-US" sz="2400" dirty="0" smtClean="0"/>
          </a:p>
          <a:p>
            <a:r>
              <a:rPr lang="en-US" sz="2400" dirty="0" smtClean="0"/>
              <a:t>They are important for cell recognition by the immune system and as hormone receptors</a:t>
            </a:r>
            <a:endParaRPr lang="en-AU" sz="2400" dirty="0"/>
          </a:p>
        </p:txBody>
      </p:sp>
      <p:sp>
        <p:nvSpPr>
          <p:cNvPr id="9" name="Rectangle 8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794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.U2 Membrane proteins are diverse in terms of structure, position in the membrane and function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794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.U2 Membrane proteins are diverse in terms of structure, position in the membrane and function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876300"/>
            <a:ext cx="8128000" cy="252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3200" y="3148042"/>
            <a:ext cx="8572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</a:t>
            </a:r>
            <a:r>
              <a:rPr lang="en-US" dirty="0"/>
              <a:t>ransport:  Protein channels (facilitated) and protein pumps (active)</a:t>
            </a:r>
          </a:p>
          <a:p>
            <a:endParaRPr lang="en-US" dirty="0"/>
          </a:p>
          <a:p>
            <a:r>
              <a:rPr lang="en-US" b="1" dirty="0"/>
              <a:t>R</a:t>
            </a:r>
            <a:r>
              <a:rPr lang="en-US" dirty="0"/>
              <a:t>eceptors:  Peptide-based hormones (insulin, glucagon, etc.)</a:t>
            </a:r>
          </a:p>
          <a:p>
            <a:endParaRPr lang="en-US" dirty="0"/>
          </a:p>
          <a:p>
            <a:r>
              <a:rPr lang="en-US" b="1" dirty="0"/>
              <a:t>A</a:t>
            </a:r>
            <a:r>
              <a:rPr lang="en-US" dirty="0"/>
              <a:t>nchorage:  Cytoskeleton attachments and extracellular matrix</a:t>
            </a:r>
          </a:p>
          <a:p>
            <a:endParaRPr lang="en-US" dirty="0"/>
          </a:p>
          <a:p>
            <a:r>
              <a:rPr lang="en-US" b="1" dirty="0"/>
              <a:t>C</a:t>
            </a:r>
            <a:r>
              <a:rPr lang="en-US" dirty="0"/>
              <a:t>ell recognition:  MHC proteins and antigens</a:t>
            </a:r>
          </a:p>
          <a:p>
            <a:endParaRPr lang="en-US" dirty="0"/>
          </a:p>
          <a:p>
            <a:r>
              <a:rPr lang="en-US" b="1" dirty="0"/>
              <a:t>I</a:t>
            </a:r>
            <a:r>
              <a:rPr lang="en-US" dirty="0"/>
              <a:t>ntercellular </a:t>
            </a:r>
            <a:r>
              <a:rPr lang="en-US" dirty="0" err="1"/>
              <a:t>joinings</a:t>
            </a:r>
            <a:r>
              <a:rPr lang="en-US" dirty="0"/>
              <a:t>:  Tight junctions and </a:t>
            </a:r>
            <a:r>
              <a:rPr lang="en-US" dirty="0" err="1"/>
              <a:t>plasmodesmata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</a:t>
            </a:r>
            <a:r>
              <a:rPr lang="en-US" dirty="0"/>
              <a:t>nzymatic activity:  Metabolic pathways (e.g. electron transport chain)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65934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www.ib.bioninja.com.au</a:t>
            </a:r>
            <a:r>
              <a:rPr lang="en-US" sz="1000" dirty="0">
                <a:hlinkClick r:id="rId3"/>
              </a:rPr>
              <a:t>/standard-level/topic-2-cells/24-membranes.html</a:t>
            </a:r>
            <a:endParaRPr lang="en-US" sz="1000" dirty="0"/>
          </a:p>
        </p:txBody>
      </p:sp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5630"/>
            <a:ext cx="2108200" cy="3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827313" y="2506610"/>
            <a:ext cx="10234615" cy="4417816"/>
            <a:chOff x="-827313" y="2506610"/>
            <a:chExt cx="10234615" cy="4417816"/>
          </a:xfrm>
        </p:grpSpPr>
        <p:pic>
          <p:nvPicPr>
            <p:cNvPr id="2" name="Picture 2" descr="http://upload.wikimedia.org/wikipedia/commons/thumb/d/da/Cell_membrane_detailed_diagram_en.svg/1000px-Cell_membrane_detailed_diagram_en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3" y="2860720"/>
              <a:ext cx="8683625" cy="357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ame 2"/>
            <p:cNvSpPr/>
            <p:nvPr/>
          </p:nvSpPr>
          <p:spPr>
            <a:xfrm>
              <a:off x="-827313" y="2612571"/>
              <a:ext cx="4005942" cy="4245429"/>
            </a:xfrm>
            <a:prstGeom prst="frame">
              <a:avLst>
                <a:gd name="adj1" fmla="val 3283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3178628" y="3309257"/>
              <a:ext cx="767214" cy="1625776"/>
            </a:xfrm>
            <a:prstGeom prst="frame">
              <a:avLst>
                <a:gd name="adj1" fmla="val 2677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3945841" y="3922397"/>
              <a:ext cx="713245" cy="1360803"/>
            </a:xfrm>
            <a:prstGeom prst="frame">
              <a:avLst>
                <a:gd name="adj1" fmla="val 2677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659086" y="3922397"/>
              <a:ext cx="551543" cy="1172117"/>
            </a:xfrm>
            <a:prstGeom prst="frame">
              <a:avLst>
                <a:gd name="adj1" fmla="val 20129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5375499" y="4060282"/>
              <a:ext cx="713245" cy="1360803"/>
            </a:xfrm>
            <a:prstGeom prst="frame">
              <a:avLst>
                <a:gd name="adj1" fmla="val 2677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6427785" y="3922396"/>
              <a:ext cx="713245" cy="1360803"/>
            </a:xfrm>
            <a:prstGeom prst="frame">
              <a:avLst>
                <a:gd name="adj1" fmla="val 2677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78629" y="4935032"/>
              <a:ext cx="767212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45841" y="5421085"/>
              <a:ext cx="713245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2254" y="5094514"/>
              <a:ext cx="713245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75499" y="5421085"/>
              <a:ext cx="1052286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27785" y="5283199"/>
              <a:ext cx="2266272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1030" y="3922396"/>
              <a:ext cx="2266272" cy="141578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10629" y="3678727"/>
              <a:ext cx="164870" cy="141578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53481" y="3922397"/>
              <a:ext cx="374304" cy="13608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45842" y="2506610"/>
              <a:ext cx="4612886" cy="141578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75499" y="3922397"/>
              <a:ext cx="677982" cy="13788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5978" y="3922396"/>
              <a:ext cx="754127" cy="131321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72130" y="606104"/>
            <a:ext cx="86525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Cholesterol: </a:t>
            </a:r>
            <a:r>
              <a:rPr lang="en-US" sz="2000" dirty="0" smtClean="0"/>
              <a:t>(It’s </a:t>
            </a:r>
            <a:r>
              <a:rPr lang="en-US" sz="2000" dirty="0"/>
              <a:t>not all bad</a:t>
            </a:r>
            <a:r>
              <a:rPr lang="en-US" sz="2000" dirty="0" smtClean="0"/>
              <a:t>!)</a:t>
            </a:r>
            <a:endParaRPr lang="en-US" sz="2000" dirty="0"/>
          </a:p>
          <a:p>
            <a:r>
              <a:rPr lang="en-US" sz="2400" dirty="0" smtClean="0"/>
              <a:t>It makes the phospholipids pack more tightly and regulates the fluidity and flexibility of the membrane.</a:t>
            </a:r>
            <a:endParaRPr lang="en-US" dirty="0" smtClean="0"/>
          </a:p>
          <a:p>
            <a:r>
              <a:rPr lang="en-US" i="1" dirty="0" smtClean="0"/>
              <a:t>Bad analogy: </a:t>
            </a:r>
            <a:r>
              <a:rPr lang="en-US" dirty="0" smtClean="0"/>
              <a:t>imagine a room full of people wearing fluffy jumpers (sweaters). </a:t>
            </a:r>
          </a:p>
          <a:p>
            <a:r>
              <a:rPr lang="en-US" dirty="0" smtClean="0"/>
              <a:t>It is crowded but they can slip past each other easily enough. </a:t>
            </a:r>
          </a:p>
          <a:p>
            <a:r>
              <a:rPr lang="en-US" dirty="0" smtClean="0"/>
              <a:t>Now sprinkle the crowd with people wearing Velcro™ suits…</a:t>
            </a:r>
            <a:endParaRPr lang="en-AU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651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</a:t>
            </a:r>
            <a:r>
              <a:rPr lang="en-US" sz="1800" dirty="0" smtClean="0">
                <a:latin typeface="Arial"/>
                <a:cs typeface="Arial"/>
              </a:rPr>
              <a:t>U3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Cholesterol is a component of animal cell membranes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5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72130" y="606104"/>
            <a:ext cx="1897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Cholesterol</a:t>
            </a:r>
            <a:endParaRPr lang="en-AU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651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</a:t>
            </a:r>
            <a:r>
              <a:rPr lang="en-US" sz="1800" dirty="0" smtClean="0">
                <a:latin typeface="Arial"/>
                <a:cs typeface="Arial"/>
              </a:rPr>
              <a:t>U3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Cholesterol is a component of animal cell membranes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0"/>
            <a:ext cx="3302000" cy="508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572000" y="66315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www.cholesterol</a:t>
            </a:r>
            <a:r>
              <a:rPr lang="en-US" sz="1000" dirty="0">
                <a:hlinkClick r:id="rId4"/>
              </a:rPr>
              <a:t>-and-</a:t>
            </a:r>
            <a:r>
              <a:rPr lang="en-US" sz="1000" dirty="0" err="1">
                <a:hlinkClick r:id="rId4"/>
              </a:rPr>
              <a:t>health.com</a:t>
            </a:r>
            <a:r>
              <a:rPr lang="en-US" sz="1000" dirty="0">
                <a:hlinkClick r:id="rId4"/>
              </a:rPr>
              <a:t>/images/</a:t>
            </a:r>
            <a:r>
              <a:rPr lang="en-US" sz="1000" dirty="0" err="1">
                <a:hlinkClick r:id="rId4"/>
              </a:rPr>
              <a:t>Cholesterol_Structure.jpg</a:t>
            </a:r>
            <a:endParaRPr lang="en-US" sz="1000" dirty="0"/>
          </a:p>
        </p:txBody>
      </p:sp>
      <p:sp>
        <p:nvSpPr>
          <p:cNvPr id="25" name="Rectangle 24"/>
          <p:cNvSpPr/>
          <p:nvPr/>
        </p:nvSpPr>
        <p:spPr>
          <a:xfrm>
            <a:off x="4572000" y="63923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5"/>
              </a:rPr>
              <a:t>http://</a:t>
            </a:r>
            <a:r>
              <a:rPr lang="en-US" sz="1000" dirty="0" err="1">
                <a:hlinkClick r:id="rId5"/>
              </a:rPr>
              <a:t>www.uic.edu</a:t>
            </a:r>
            <a:r>
              <a:rPr lang="en-US" sz="1000" dirty="0">
                <a:hlinkClick r:id="rId5"/>
              </a:rPr>
              <a:t>/classes/bios/bios100/lectf03am/</a:t>
            </a:r>
            <a:r>
              <a:rPr lang="en-US" sz="1000" dirty="0" err="1">
                <a:hlinkClick r:id="rId5"/>
              </a:rPr>
              <a:t>cholesterol.jpg</a:t>
            </a:r>
            <a:endParaRPr lang="en-US" sz="1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303" y="1775655"/>
            <a:ext cx="4207697" cy="2967708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673100" y="1536700"/>
            <a:ext cx="495300" cy="33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68400" y="1129324"/>
            <a:ext cx="328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Hydroxyl group makes the head polar and hydrophilic - </a:t>
            </a:r>
            <a:r>
              <a:rPr lang="en-GB" dirty="0"/>
              <a:t>attracted to the phosphate heads on the periphery of the membrane.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84012" y="2628900"/>
            <a:ext cx="25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 rings – it’s not classed as a fat or an oil, </a:t>
            </a:r>
            <a:r>
              <a:rPr lang="en-US" b="1" dirty="0" smtClean="0"/>
              <a:t>cholesterol is a steroid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20515" y="5010063"/>
            <a:ext cx="408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Non-polar (hydrophobic) tail –</a:t>
            </a:r>
            <a:r>
              <a:rPr lang="en-GB" dirty="0" smtClean="0"/>
              <a:t>attracted </a:t>
            </a:r>
            <a:r>
              <a:rPr lang="en-GB" dirty="0"/>
              <a:t>to the hydrophobic tails </a:t>
            </a:r>
            <a:r>
              <a:rPr lang="en-GB" dirty="0" smtClean="0"/>
              <a:t>of phospholipids in </a:t>
            </a:r>
            <a:r>
              <a:rPr lang="en-GB" dirty="0"/>
              <a:t>the centre of the membrane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828124" y="5283200"/>
            <a:ext cx="592391" cy="165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47412" y="2590800"/>
            <a:ext cx="736600" cy="444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381500" y="1689100"/>
            <a:ext cx="1600200" cy="368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1" idx="0"/>
          </p:cNvCxnSpPr>
          <p:nvPr/>
        </p:nvCxnSpPr>
        <p:spPr>
          <a:xfrm flipV="1">
            <a:off x="5463108" y="3552230"/>
            <a:ext cx="404292" cy="14578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499" y="732517"/>
            <a:ext cx="5961867" cy="5117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0138" y="4559499"/>
            <a:ext cx="4038600" cy="16830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5505" y="669603"/>
            <a:ext cx="329497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Membrane fluidity</a:t>
            </a:r>
            <a:endParaRPr lang="en-AU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1342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.A1 Cholesterol in mammalian membranes reduces membrane fluidity and permeability to some solutes.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005" y="4559499"/>
            <a:ext cx="5701625" cy="2031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It is important to regulate the degree of </a:t>
            </a:r>
            <a:r>
              <a:rPr lang="en-GB" dirty="0" smtClean="0"/>
              <a:t>fluidity: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Membranes need </a:t>
            </a:r>
            <a:r>
              <a:rPr lang="en-GB" dirty="0"/>
              <a:t>to be fluid enough that the cell can move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Membranes </a:t>
            </a:r>
            <a:r>
              <a:rPr lang="en-GB" dirty="0" smtClean="0"/>
              <a:t>need </a:t>
            </a:r>
            <a:r>
              <a:rPr lang="en-GB" dirty="0"/>
              <a:t>to be fluid enough that the required substances can move across the membrane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If too fluid </a:t>
            </a:r>
            <a:r>
              <a:rPr lang="en-GB" dirty="0" smtClean="0"/>
              <a:t>however </a:t>
            </a:r>
            <a:r>
              <a:rPr lang="en-GB" dirty="0"/>
              <a:t>the membrane could not effectively restrict the movement of substances across </a:t>
            </a:r>
            <a:r>
              <a:rPr lang="en-GB" dirty="0" smtClean="0"/>
              <a:t>itself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567" y="6581914"/>
            <a:ext cx="64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www.nature.com</a:t>
            </a:r>
            <a:r>
              <a:rPr lang="en-US" sz="1000" dirty="0">
                <a:hlinkClick r:id="rId4"/>
              </a:rPr>
              <a:t>/</a:t>
            </a:r>
            <a:r>
              <a:rPr lang="en-US" sz="1000" dirty="0" err="1">
                <a:hlinkClick r:id="rId4"/>
              </a:rPr>
              <a:t>scitable</a:t>
            </a:r>
            <a:r>
              <a:rPr lang="en-US" sz="1000" dirty="0">
                <a:hlinkClick r:id="rId4"/>
              </a:rPr>
              <a:t>/content/ne0000/ne0000/ne0000/ne0000/14668965/U2.cp5.3_membrane_f2.jpg</a:t>
            </a:r>
            <a:endParaRPr lang="en-US" sz="1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5776" y="1281723"/>
            <a:ext cx="4444324" cy="3048977"/>
            <a:chOff x="153076" y="761023"/>
            <a:chExt cx="4444324" cy="3048977"/>
          </a:xfrm>
        </p:grpSpPr>
        <p:sp>
          <p:nvSpPr>
            <p:cNvPr id="10" name="Rectangle 9"/>
            <p:cNvSpPr/>
            <p:nvPr/>
          </p:nvSpPr>
          <p:spPr>
            <a:xfrm>
              <a:off x="153076" y="761023"/>
              <a:ext cx="4444324" cy="30489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94625" y="811824"/>
              <a:ext cx="2202775" cy="175432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GB" dirty="0"/>
                <a:t>The hydrophobic hydrocarbon tails usually behave as a liquid. Hydrophilic phosphate heads act more like a solid. </a:t>
              </a:r>
              <a:endParaRPr lang="en-US" dirty="0"/>
            </a:p>
          </p:txBody>
        </p:sp>
        <p:pic>
          <p:nvPicPr>
            <p:cNvPr id="27" name="Picture 26" descr="Macintosh HD:Users:cdpaine:Desktop:Screen Shot 2014-08-24 at 13.40.43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75" y="966252"/>
              <a:ext cx="2254250" cy="17672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54675" y="2770452"/>
              <a:ext cx="4253826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GB" dirty="0"/>
                <a:t>Though it is difficult to determine whether the membrane is truly either a solid or liquid it can definitely be said to be fluid.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732517"/>
            <a:ext cx="5961867" cy="51172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82938" y="4499307"/>
            <a:ext cx="4038600" cy="16830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2130" y="606104"/>
            <a:ext cx="3307670" cy="95410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Cholesterol’s role in membrane fluidity</a:t>
            </a:r>
            <a:endParaRPr lang="en-AU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1342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.A1 Cholesterol in mammalian membranes reduces membrane fluidity and permeability to some solutes.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8252" y="3991787"/>
            <a:ext cx="3351448" cy="2585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The </a:t>
            </a:r>
            <a:r>
              <a:rPr lang="en-GB" dirty="0"/>
              <a:t>presence of cholesterol disrupts the regular packing of the of the hydrocarbon tails of phospholipid </a:t>
            </a:r>
            <a:r>
              <a:rPr lang="en-GB" dirty="0" smtClean="0"/>
              <a:t>molecules - this </a:t>
            </a:r>
            <a:r>
              <a:rPr lang="en-GB" dirty="0"/>
              <a:t>is increases the flexibility as it prevents the tails from crystallising and hence </a:t>
            </a:r>
            <a:r>
              <a:rPr lang="en-GB" dirty="0" smtClean="0"/>
              <a:t>behaving like </a:t>
            </a:r>
            <a:r>
              <a:rPr lang="en-GB" dirty="0"/>
              <a:t>a solid.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33900" y="4829672"/>
            <a:ext cx="4085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Cholesterol also </a:t>
            </a:r>
            <a:r>
              <a:rPr lang="en-GB" dirty="0"/>
              <a:t>reduces the permeability to hydrophilic/water soluble molecules and ions such as sodium and hydrogen.</a:t>
            </a:r>
            <a:r>
              <a:rPr lang="en-US" dirty="0"/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301152" y="4094164"/>
            <a:ext cx="347900" cy="291124"/>
          </a:xfrm>
          <a:prstGeom prst="ellipse">
            <a:avLst/>
          </a:prstGeom>
          <a:solidFill>
            <a:srgbClr val="FF0000">
              <a:alpha val="52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33097" y="4908503"/>
            <a:ext cx="347900" cy="291124"/>
          </a:xfrm>
          <a:prstGeom prst="ellipse">
            <a:avLst/>
          </a:prstGeom>
          <a:solidFill>
            <a:srgbClr val="FF0000">
              <a:alpha val="52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567" y="6581914"/>
            <a:ext cx="64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www.nature.com</a:t>
            </a:r>
            <a:r>
              <a:rPr lang="en-US" sz="1000" dirty="0">
                <a:hlinkClick r:id="rId4"/>
              </a:rPr>
              <a:t>/</a:t>
            </a:r>
            <a:r>
              <a:rPr lang="en-US" sz="1000" dirty="0" err="1">
                <a:hlinkClick r:id="rId4"/>
              </a:rPr>
              <a:t>scitable</a:t>
            </a:r>
            <a:r>
              <a:rPr lang="en-US" sz="1000" dirty="0">
                <a:hlinkClick r:id="rId4"/>
              </a:rPr>
              <a:t>/content/ne0000/ne0000/ne0000/ne0000/14668965/U2.cp5.3_membrane_f2.jpg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710982" y="1768376"/>
            <a:ext cx="2476718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The </a:t>
            </a:r>
            <a:r>
              <a:rPr lang="en-GB" dirty="0"/>
              <a:t>presence of cholesterol in the membrane restricts the movement of phospholipids and other </a:t>
            </a:r>
            <a:r>
              <a:rPr lang="en-GB" dirty="0" smtClean="0"/>
              <a:t>molecules</a:t>
            </a:r>
            <a:r>
              <a:rPr lang="en-GB" dirty="0"/>
              <a:t> </a:t>
            </a:r>
            <a:r>
              <a:rPr lang="en-GB" dirty="0" smtClean="0"/>
              <a:t>– this reduces membrane fluidity.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500" y="1863841"/>
            <a:ext cx="347900" cy="291124"/>
          </a:xfrm>
          <a:prstGeom prst="ellipse">
            <a:avLst/>
          </a:prstGeom>
          <a:solidFill>
            <a:srgbClr val="FF0000">
              <a:alpha val="52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143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.S1 Drawing of the fluid mosaic model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19600" y="3935129"/>
            <a:ext cx="4572000" cy="2922871"/>
            <a:chOff x="4394200" y="3935129"/>
            <a:chExt cx="4572000" cy="2922871"/>
          </a:xfrm>
        </p:grpSpPr>
        <p:pic>
          <p:nvPicPr>
            <p:cNvPr id="3" name="Picture 2" descr="Screen Shot 2014-09-01 at 20.45.58.pn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500" y="3935129"/>
              <a:ext cx="4025900" cy="2676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4394200" y="6611779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en-US" sz="1000" dirty="0">
                  <a:hlinkClick r:id="rId2"/>
                </a:rPr>
                <a:t>https://</a:t>
              </a:r>
              <a:r>
                <a:rPr lang="en-US" sz="1000" dirty="0" err="1">
                  <a:hlinkClick r:id="rId2"/>
                </a:rPr>
                <a:t>www.wisc-online.com</a:t>
              </a:r>
              <a:r>
                <a:rPr lang="en-US" sz="1000" dirty="0">
                  <a:hlinkClick r:id="rId2"/>
                </a:rPr>
                <a:t>//</a:t>
              </a:r>
              <a:r>
                <a:rPr lang="en-US" sz="1000" dirty="0" err="1">
                  <a:hlinkClick r:id="rId2"/>
                </a:rPr>
                <a:t>LearningContent</a:t>
              </a:r>
              <a:r>
                <a:rPr lang="en-US" sz="1000" dirty="0">
                  <a:hlinkClick r:id="rId2"/>
                </a:rPr>
                <a:t>/ap1101/</a:t>
              </a:r>
              <a:r>
                <a:rPr lang="en-US" sz="1000" dirty="0" err="1">
                  <a:hlinkClick r:id="rId2"/>
                </a:rPr>
                <a:t>index.html</a:t>
              </a:r>
              <a:endParaRPr lang="en-US" sz="1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9400" y="2266890"/>
            <a:ext cx="4356100" cy="3232210"/>
            <a:chOff x="0" y="3625790"/>
            <a:chExt cx="4356100" cy="3232210"/>
          </a:xfrm>
        </p:grpSpPr>
        <p:sp>
          <p:nvSpPr>
            <p:cNvPr id="5" name="Rectangle 4"/>
            <p:cNvSpPr/>
            <p:nvPr/>
          </p:nvSpPr>
          <p:spPr>
            <a:xfrm>
              <a:off x="0" y="6457890"/>
              <a:ext cx="43561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</a:t>
              </a:r>
              <a:r>
                <a:rPr lang="en-US" sz="1000" dirty="0" err="1">
                  <a:hlinkClick r:id="rId4"/>
                </a:rPr>
                <a:t>www.phschool.com</a:t>
              </a:r>
              <a:r>
                <a:rPr lang="en-US" sz="1000" dirty="0">
                  <a:hlinkClick r:id="rId4"/>
                </a:rPr>
                <a:t>/science/</a:t>
              </a:r>
              <a:r>
                <a:rPr lang="en-US" sz="1000" dirty="0" err="1">
                  <a:hlinkClick r:id="rId4"/>
                </a:rPr>
                <a:t>biology_place</a:t>
              </a:r>
              <a:r>
                <a:rPr lang="en-US" sz="1000" dirty="0">
                  <a:hlinkClick r:id="rId4"/>
                </a:rPr>
                <a:t>/</a:t>
              </a:r>
              <a:r>
                <a:rPr lang="en-US" sz="1000" dirty="0" err="1">
                  <a:hlinkClick r:id="rId4"/>
                </a:rPr>
                <a:t>biocoach</a:t>
              </a:r>
              <a:r>
                <a:rPr lang="en-US" sz="1000" dirty="0">
                  <a:hlinkClick r:id="rId4"/>
                </a:rPr>
                <a:t>/biomembrane1/</a:t>
              </a:r>
              <a:r>
                <a:rPr lang="en-US" sz="1000" dirty="0" err="1">
                  <a:hlinkClick r:id="rId4"/>
                </a:rPr>
                <a:t>regions.html</a:t>
              </a:r>
              <a:endParaRPr lang="en-US" sz="1000" dirty="0"/>
            </a:p>
          </p:txBody>
        </p:sp>
        <p:pic>
          <p:nvPicPr>
            <p:cNvPr id="7" name="Picture 6" descr="Screen Shot 2014-09-01 at 20.53.43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5790"/>
              <a:ext cx="4318000" cy="28321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25462"/>
            <a:ext cx="3538538" cy="3367147"/>
            <a:chOff x="5410200" y="525462"/>
            <a:chExt cx="3538538" cy="3367147"/>
          </a:xfrm>
        </p:grpSpPr>
        <p:pic>
          <p:nvPicPr>
            <p:cNvPr id="9" name="Picture 8" descr="Screen Shot 2014-09-01 at 20.54.29.pn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228" y="525462"/>
              <a:ext cx="3494172" cy="292893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410200" y="3492499"/>
              <a:ext cx="35385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6"/>
                </a:rPr>
                <a:t>http://</a:t>
              </a:r>
              <a:r>
                <a:rPr lang="en-US" sz="1000" dirty="0" err="1">
                  <a:hlinkClick r:id="rId6"/>
                </a:rPr>
                <a:t>www.bio.davidson.edu</a:t>
              </a:r>
              <a:r>
                <a:rPr lang="en-US" sz="1000" dirty="0">
                  <a:hlinkClick r:id="rId6"/>
                </a:rPr>
                <a:t>/people/</a:t>
              </a:r>
              <a:r>
                <a:rPr lang="en-US" sz="1000" dirty="0" err="1">
                  <a:hlinkClick r:id="rId6"/>
                </a:rPr>
                <a:t>macampbell</a:t>
              </a:r>
              <a:r>
                <a:rPr lang="en-US" sz="1000" dirty="0">
                  <a:hlinkClick r:id="rId6"/>
                </a:rPr>
                <a:t>/111/</a:t>
              </a:r>
              <a:r>
                <a:rPr lang="en-US" sz="1000" dirty="0" err="1">
                  <a:hlinkClick r:id="rId6"/>
                </a:rPr>
                <a:t>memb-swf</a:t>
              </a:r>
              <a:r>
                <a:rPr lang="en-US" sz="1000" dirty="0">
                  <a:hlinkClick r:id="rId6"/>
                </a:rPr>
                <a:t>/</a:t>
              </a:r>
              <a:r>
                <a:rPr lang="en-US" sz="1000" dirty="0" err="1">
                  <a:hlinkClick r:id="rId6"/>
                </a:rPr>
                <a:t>membranes.swf</a:t>
              </a:r>
              <a:endParaRPr lang="en-US" sz="10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79400" y="682030"/>
            <a:ext cx="4572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Use the tutorials to learn and review membrane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99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143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.S1 Drawing of the fluid mosaic model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2" y="555852"/>
            <a:ext cx="8333404" cy="593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1999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AU" sz="1200" dirty="0">
                <a:hlinkClick r:id="rId2"/>
              </a:rPr>
              <a:t>http://www.youtube.com/watch?v=w9VBHGNoFrY</a:t>
            </a:r>
            <a:endParaRPr lang="en-AU" sz="1200" dirty="0"/>
          </a:p>
        </p:txBody>
      </p:sp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143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.S1 Drawing of the fluid mosaic model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2092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www.ib.bioninja.com.au</a:t>
            </a:r>
            <a:r>
              <a:rPr lang="en-US" sz="1000" dirty="0">
                <a:hlinkClick r:id="rId3"/>
              </a:rPr>
              <a:t>/_Media/</a:t>
            </a:r>
            <a:r>
              <a:rPr lang="en-US" sz="1000" dirty="0" err="1">
                <a:hlinkClick r:id="rId3"/>
              </a:rPr>
              <a:t>phospholipid_bilayer_med.jpeg</a:t>
            </a:r>
            <a:endParaRPr lang="en-US" sz="1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06600" y="3721100"/>
            <a:ext cx="5435600" cy="2004557"/>
            <a:chOff x="2413000" y="4165600"/>
            <a:chExt cx="5435600" cy="2004557"/>
          </a:xfrm>
        </p:grpSpPr>
        <p:sp>
          <p:nvSpPr>
            <p:cNvPr id="7" name="Rectangle 6"/>
            <p:cNvSpPr/>
            <p:nvPr/>
          </p:nvSpPr>
          <p:spPr>
            <a:xfrm>
              <a:off x="2413000" y="4165600"/>
              <a:ext cx="5346700" cy="20045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3000" y="4692829"/>
              <a:ext cx="3022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Good use of space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Clear strong lines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Label lines are straight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Labels clearly written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(Scale bar if appropriate)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6500" y="4692829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Lines touch the labeled structure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No unnecessary shading or </a:t>
              </a:r>
              <a:r>
                <a:rPr lang="en-US" dirty="0" err="1" smtClean="0">
                  <a:solidFill>
                    <a:srgbClr val="000000"/>
                  </a:solidFill>
                </a:rPr>
                <a:t>colouring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4218360"/>
              <a:ext cx="5334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Reminder of features that make good diagrams: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3" y="3140120"/>
            <a:ext cx="8683625" cy="3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3404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current model of the cell membrane is called the </a:t>
            </a:r>
            <a:r>
              <a:rPr lang="en-GB" sz="2400" b="1" dirty="0"/>
              <a:t>Singer-Nicholson fluid mosaic model </a:t>
            </a:r>
            <a:r>
              <a:rPr lang="en-US" sz="2400" dirty="0" smtClean="0"/>
              <a:t> </a:t>
            </a:r>
            <a:endParaRPr lang="en-AU" sz="2400" dirty="0"/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>
                <a:latin typeface="Arial"/>
                <a:cs typeface="Arial"/>
              </a:rPr>
              <a:t>1.3.S3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" y="1335061"/>
            <a:ext cx="83239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/>
              <a:t>Key features: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Phospholipid </a:t>
            </a:r>
            <a:r>
              <a:rPr lang="en-GB" dirty="0"/>
              <a:t>molecules form a bilayer - phospholipids are fluid and move laterally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Peripheral proteins are bound to either the inner or outer surface of the membrane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Integral proteins - permeate the surface of the membrane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The membrane is a fluid mosaic of phospholipids and proteins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Proteins can move laterally along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6794500" cy="871773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Understandings, Applications and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925544"/>
              </p:ext>
            </p:extLst>
          </p:nvPr>
        </p:nvGraphicFramePr>
        <p:xfrm>
          <a:off x="321932" y="1050925"/>
          <a:ext cx="8500119" cy="4582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15431"/>
                <a:gridCol w="4077911"/>
                <a:gridCol w="3706777"/>
              </a:tblGrid>
              <a:tr h="22343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1.3.U1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Phospholipids form bilayers in water due to the amphipathic properties of phospholipid molecules.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Amphipathic phospholipids have hydrophilic and hydrophobic properties.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1.3.U2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Membrane proteins are diverse in terms of structure, position in the membrane and function.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1.3.U3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Cholesterol is a component of animal cell membranes.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1.3.A1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Cholesterol in mammalian membranes reduces membrane fluidity and permeability to some solutes.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1.3.S1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Drawing of the fluid mosaic model.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Drawings of the fluid mosaic model of membrane structure can be two dimensional rather than three dimensional. Individual phospholipid molecules should be shown using the symbol of a circle with two parallel lines attached. A range of membrane proteins should be shown including glycoproteins.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1.3.S2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Analysis of evidence from electron microscopy that led to the proposal of the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Davson-Danielli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model.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1.3.S3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Analysis of the falsification of the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Davson-Danielli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model that led to the Singer-Nicolson model.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4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10" y="1909948"/>
            <a:ext cx="6337988" cy="26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3404"/>
            <a:ext cx="91439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current model of the cell membrane is called the </a:t>
            </a:r>
            <a:r>
              <a:rPr lang="en-GB" sz="2400" b="1" dirty="0"/>
              <a:t>Singer-Nicholson fluid mosaic </a:t>
            </a:r>
            <a:r>
              <a:rPr lang="en-GB" sz="2400" b="1" dirty="0" smtClean="0"/>
              <a:t>model</a:t>
            </a:r>
          </a:p>
          <a:p>
            <a:pPr lvl="0" algn="ctr"/>
            <a:r>
              <a:rPr lang="en-US" sz="2200" dirty="0"/>
              <a:t>There is strong evidence for this model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>
                <a:latin typeface="Arial"/>
                <a:cs typeface="Arial"/>
              </a:rPr>
              <a:t>1.3.S3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69" y="1871849"/>
            <a:ext cx="2569441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B</a:t>
            </a:r>
            <a:r>
              <a:rPr lang="en-GB" sz="2000" b="1" dirty="0" smtClean="0"/>
              <a:t>iochemical </a:t>
            </a:r>
            <a:r>
              <a:rPr lang="en-GB" sz="2000" b="1" dirty="0"/>
              <a:t>techniques</a:t>
            </a:r>
            <a:r>
              <a:rPr lang="en-US" sz="20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269" y="2551837"/>
            <a:ext cx="245038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/>
              <a:t>Membrane proteins were found to be very varied in size and globular in shape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Such proteins would be unable to form continuous layers on the periphery of the membrane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9269" y="5414160"/>
            <a:ext cx="5991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The membrane proteins had hydrophobic regions and therefore would embed in the membrane not layer the outside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0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10" y="1909948"/>
            <a:ext cx="6337988" cy="26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3404"/>
            <a:ext cx="91439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current model of the cell membrane is called the </a:t>
            </a:r>
            <a:r>
              <a:rPr lang="en-GB" sz="2400" b="1" dirty="0"/>
              <a:t>Singer-Nicholson fluid mosaic </a:t>
            </a:r>
            <a:r>
              <a:rPr lang="en-GB" sz="2400" b="1" dirty="0" smtClean="0"/>
              <a:t>model</a:t>
            </a:r>
          </a:p>
          <a:p>
            <a:pPr lvl="0" algn="ctr"/>
            <a:r>
              <a:rPr lang="en-US" sz="2200" dirty="0"/>
              <a:t>There is strong evidence for this model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>
                <a:latin typeface="Arial"/>
                <a:cs typeface="Arial"/>
              </a:rPr>
              <a:t>1.3.S3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69" y="1897249"/>
            <a:ext cx="2569441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Fluorescent antibody </a:t>
            </a:r>
            <a:r>
              <a:rPr lang="en-GB" sz="2000" b="1" dirty="0" smtClean="0"/>
              <a:t>tagging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525226" y="4635499"/>
            <a:ext cx="5049868" cy="1754327"/>
          </a:xfrm>
          <a:prstGeom prst="rect">
            <a:avLst/>
          </a:prstGeom>
          <a:solidFill>
            <a:srgbClr val="FFFFFF">
              <a:alpha val="97000"/>
            </a:srgb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 smtClean="0"/>
              <a:t>Within </a:t>
            </a:r>
            <a:r>
              <a:rPr lang="en-GB" dirty="0"/>
              <a:t>40 minutes the red and green markers were mixed throughout the membrane of the fused cell.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This showed that membrane proteins are free to move within the membrane rather than being fixed in a peripheral layer.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9269" y="2551837"/>
            <a:ext cx="245038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/>
              <a:t>red or green fluorescent markers attached to antibodies which would bind to membrane </a:t>
            </a:r>
            <a:r>
              <a:rPr lang="en-GB" dirty="0" smtClean="0"/>
              <a:t>proteins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49269" y="4293464"/>
            <a:ext cx="2913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/>
              <a:t>The membrane proteins of some cells were tagged with red markers and other cells with green markers.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9269" y="5906194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/>
              <a:t>The cells were fused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50" y="1668648"/>
            <a:ext cx="6337988" cy="26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3404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current model of the cell membrane is called the </a:t>
            </a:r>
            <a:r>
              <a:rPr lang="en-GB" sz="2400" b="1" dirty="0"/>
              <a:t>Singer-Nicholson fluid mosaic </a:t>
            </a:r>
            <a:r>
              <a:rPr lang="en-GB" sz="2400" b="1" dirty="0" smtClean="0"/>
              <a:t>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>
                <a:latin typeface="Arial"/>
                <a:cs typeface="Arial"/>
              </a:rPr>
              <a:t>1.3.S3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969" y="4584699"/>
            <a:ext cx="7650131" cy="1200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This model was first proposed in </a:t>
            </a:r>
            <a:r>
              <a:rPr lang="en-US" sz="2400" dirty="0">
                <a:cs typeface="Calibri"/>
              </a:rPr>
              <a:t>by Singer-</a:t>
            </a:r>
            <a:r>
              <a:rPr lang="en-US" sz="2400" dirty="0" smtClean="0">
                <a:cs typeface="Calibri"/>
              </a:rPr>
              <a:t>Nicolson in 1972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Before then </a:t>
            </a:r>
            <a:r>
              <a:rPr lang="en-GB" sz="2400" dirty="0" err="1" smtClean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Davson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-Danielli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 model</a:t>
            </a:r>
            <a:r>
              <a:rPr lang="en-US" sz="2400" dirty="0" smtClean="0">
                <a:latin typeface="Calibri"/>
                <a:cs typeface="Calibri"/>
              </a:rPr>
              <a:t> was widely accepted …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6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302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.S2 Analysis of evidence from electron microscopy that led to the proposal of the </a:t>
            </a:r>
            <a:r>
              <a:rPr lang="en-US" sz="1800" dirty="0" err="1">
                <a:latin typeface="Arial"/>
                <a:cs typeface="Arial"/>
              </a:rPr>
              <a:t>Davson-Danielli</a:t>
            </a:r>
            <a:r>
              <a:rPr lang="en-US" sz="1800" dirty="0">
                <a:latin typeface="Arial"/>
                <a:cs typeface="Arial"/>
              </a:rPr>
              <a:t> model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00" y="3721487"/>
            <a:ext cx="4572000" cy="20313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GB" b="1" dirty="0" smtClean="0"/>
              <a:t>The model: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 </a:t>
            </a:r>
            <a:r>
              <a:rPr lang="en-GB" dirty="0"/>
              <a:t>protein-lipid </a:t>
            </a:r>
            <a:r>
              <a:rPr lang="en-GB" dirty="0" smtClean="0"/>
              <a:t>sandwich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Lipid bilayer composed of phospholipids (hydrophobic tails inside, hydrophilic heads outside)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Proteins coat outer surface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Proteins do not permeate the lipid bilayer</a:t>
            </a:r>
            <a:endParaRPr lang="en-US" dirty="0"/>
          </a:p>
        </p:txBody>
      </p:sp>
      <p:pic>
        <p:nvPicPr>
          <p:cNvPr id="6" name="Picture 5" descr="Mview.jpg (40942 bytes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185"/>
            <a:ext cx="1943100" cy="22707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63598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000" u="sng" dirty="0">
                <a:hlinkClick r:id="rId3"/>
              </a:rPr>
              <a:t>http://www.cytochemistry.net/cell-biology/EMview.jpg</a:t>
            </a:r>
            <a:r>
              <a:rPr lang="en-US" sz="1000" dirty="0"/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91362" y="2578100"/>
            <a:ext cx="4138338" cy="3457764"/>
            <a:chOff x="4891362" y="2806700"/>
            <a:chExt cx="4138338" cy="34577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1362" y="2991535"/>
              <a:ext cx="4138338" cy="3124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04100" y="2806700"/>
              <a:ext cx="86336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Pore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30800" y="2818825"/>
              <a:ext cx="139513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Proteins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4800" y="5741244"/>
              <a:ext cx="222022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Phospholipids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15900" y="5970419"/>
            <a:ext cx="55245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This explains: </a:t>
            </a:r>
            <a:r>
              <a:rPr lang="en-GB" dirty="0" smtClean="0"/>
              <a:t>Despite being very thin membranes </a:t>
            </a:r>
            <a:r>
              <a:rPr lang="en-GB" dirty="0"/>
              <a:t>are an effective barrier to the movement of certain substances.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49600" y="6606114"/>
            <a:ext cx="599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5"/>
              </a:rPr>
              <a:t>http://</a:t>
            </a:r>
            <a:r>
              <a:rPr lang="en-US" sz="1000" dirty="0" err="1">
                <a:hlinkClick r:id="rId5"/>
              </a:rPr>
              <a:t>upload.wikimedia.org</a:t>
            </a:r>
            <a:r>
              <a:rPr lang="en-US" sz="1000" dirty="0">
                <a:hlinkClick r:id="rId5"/>
              </a:rPr>
              <a:t>/</a:t>
            </a:r>
            <a:r>
              <a:rPr lang="en-US" sz="1000" dirty="0" err="1">
                <a:hlinkClick r:id="rId5"/>
              </a:rPr>
              <a:t>wikipedia</a:t>
            </a:r>
            <a:r>
              <a:rPr lang="en-US" sz="1000" dirty="0">
                <a:hlinkClick r:id="rId5"/>
              </a:rPr>
              <a:t>/commons/6/69/</a:t>
            </a:r>
            <a:r>
              <a:rPr lang="en-US" sz="1000" dirty="0" err="1">
                <a:hlinkClick r:id="rId5"/>
              </a:rPr>
              <a:t>Davson_danielli_miguelferig.jpg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2133600" y="769958"/>
            <a:ext cx="6133862" cy="175432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b="1" dirty="0" smtClean="0"/>
              <a:t>The evidence: </a:t>
            </a:r>
            <a:r>
              <a:rPr lang="en-GB" dirty="0" smtClean="0"/>
              <a:t>In </a:t>
            </a:r>
            <a:r>
              <a:rPr lang="en-GB" dirty="0"/>
              <a:t>high magnification electron micrographs membranes appeared as two dark parallel lines with a lighter coloured region in between.</a:t>
            </a:r>
            <a:endParaRPr lang="en-US" dirty="0"/>
          </a:p>
          <a:p>
            <a:pPr lvl="0"/>
            <a:r>
              <a:rPr lang="en-GB" dirty="0"/>
              <a:t>Proteins appear dark in electron micrographs and phospholipids appear light - possibly indicating proteins layers either side of a phospholipid core.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33600" y="2659677"/>
            <a:ext cx="2493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Arial"/>
                <a:cs typeface="Arial"/>
              </a:rPr>
              <a:t>Davson-</a:t>
            </a:r>
            <a:r>
              <a:rPr lang="en-US" sz="2400" b="1" dirty="0" err="1" smtClean="0">
                <a:latin typeface="Arial"/>
                <a:cs typeface="Arial"/>
              </a:rPr>
              <a:t>Danielli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M</a:t>
            </a:r>
            <a:r>
              <a:rPr lang="en-US" sz="2400" b="1" dirty="0" smtClean="0">
                <a:latin typeface="Arial"/>
                <a:cs typeface="Arial"/>
              </a:rPr>
              <a:t>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61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b">
              <a:spcAft>
                <a:spcPts val="0"/>
              </a:spcAft>
            </a:pPr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</a:t>
            </a:r>
            <a:r>
              <a:rPr lang="en-US" sz="1800" dirty="0" smtClean="0">
                <a:latin typeface="Arial"/>
                <a:cs typeface="Arial"/>
              </a:rPr>
              <a:t>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latin typeface="Arial"/>
              <a:ea typeface="ＭＳ 明朝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2"/>
              </a:rPr>
              <a:t>http://</a:t>
            </a:r>
            <a:r>
              <a:rPr lang="en-US" sz="1000" dirty="0" err="1">
                <a:hlinkClick r:id="rId2"/>
              </a:rPr>
              <a:t>www.cytochemistry.net</a:t>
            </a:r>
            <a:r>
              <a:rPr lang="en-US" sz="1000" dirty="0">
                <a:hlinkClick r:id="rId2"/>
              </a:rPr>
              <a:t>/cell-biology/</a:t>
            </a:r>
            <a:r>
              <a:rPr lang="en-US" sz="1000" dirty="0" err="1">
                <a:hlinkClick r:id="rId2"/>
              </a:rPr>
              <a:t>ffimage.jpg</a:t>
            </a:r>
            <a:endParaRPr lang="en-US" sz="1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69900" y="1571704"/>
            <a:ext cx="4445000" cy="3413899"/>
            <a:chOff x="3822700" y="1732002"/>
            <a:chExt cx="4445000" cy="34138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2700" y="1732002"/>
              <a:ext cx="4445000" cy="2743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22700" y="4499570"/>
              <a:ext cx="4445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i="1" dirty="0"/>
                <a:t>This technique involves rapid freezing of cells and then fracturing them.</a:t>
              </a:r>
              <a:endParaRPr lang="en-US" i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219700" y="1655782"/>
            <a:ext cx="3632200" cy="317009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/>
              <a:t>Interpreting the image: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fracture occurs along lines of weakness, including the centre of membranes.</a:t>
            </a:r>
            <a:endParaRPr lang="en-US" sz="2000" dirty="0"/>
          </a:p>
          <a:p>
            <a:pPr marL="285750" lvl="0" indent="-285750">
              <a:buFont typeface="Arial"/>
              <a:buChar char="•"/>
            </a:pPr>
            <a:r>
              <a:rPr lang="en-GB" sz="2000" dirty="0"/>
              <a:t>The fracture reveals an irregular rough surface inside the phospholipid bilayer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The globular structures were interpreted as trans-membrane proteins</a:t>
            </a:r>
            <a:r>
              <a:rPr lang="en-GB" sz="2000" dirty="0" smtClean="0"/>
              <a:t>.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78528" y="766444"/>
            <a:ext cx="6289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Falsification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of the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model</a:t>
            </a:r>
          </a:p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– freeze fracturing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838200" y="5126335"/>
            <a:ext cx="7670800" cy="144655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/>
              <a:t>Conclusion:</a:t>
            </a:r>
          </a:p>
          <a:p>
            <a:r>
              <a:rPr lang="en-US" sz="2200" dirty="0" smtClean="0"/>
              <a:t>This </a:t>
            </a:r>
            <a:r>
              <a:rPr lang="en-US" sz="2200" dirty="0"/>
              <a:t>is contrary to the </a:t>
            </a:r>
            <a:r>
              <a:rPr lang="en-US" sz="2200" dirty="0" err="1"/>
              <a:t>Davson-Danielli</a:t>
            </a:r>
            <a:r>
              <a:rPr lang="en-US" sz="2200" dirty="0"/>
              <a:t> model which only involves proteins </a:t>
            </a:r>
            <a:r>
              <a:rPr lang="en-US" sz="2200" dirty="0" smtClean="0"/>
              <a:t>coating </a:t>
            </a:r>
            <a:r>
              <a:rPr lang="en-US" sz="2200" dirty="0"/>
              <a:t>the surface of the </a:t>
            </a:r>
            <a:r>
              <a:rPr lang="en-US" sz="2200" dirty="0" smtClean="0"/>
              <a:t>membrane. A new model is needed to explain the presence of </a:t>
            </a:r>
            <a:r>
              <a:rPr lang="en-GB" sz="2200" dirty="0"/>
              <a:t>as trans-membrane </a:t>
            </a:r>
            <a:r>
              <a:rPr lang="en-GB" sz="2200" dirty="0" smtClean="0"/>
              <a:t>proteins.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61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6521397" cy="746554"/>
          </a:xfrm>
        </p:spPr>
        <p:txBody>
          <a:bodyPr/>
          <a:lstStyle/>
          <a:p>
            <a:r>
              <a:rPr lang="en-US" dirty="0" smtClean="0"/>
              <a:t>Bibliography / Acknowledgments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20" y="1000912"/>
            <a:ext cx="5328420" cy="9664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966" y="976660"/>
            <a:ext cx="2695172" cy="2515494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7" y="2178578"/>
            <a:ext cx="3176219" cy="42008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00646" y="4051300"/>
            <a:ext cx="2634592" cy="918592"/>
            <a:chOff x="6000646" y="4051300"/>
            <a:chExt cx="2634592" cy="918592"/>
          </a:xfrm>
        </p:grpSpPr>
        <p:pic>
          <p:nvPicPr>
            <p:cNvPr id="8" name="Picture 7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1638" y="4106292"/>
              <a:ext cx="825500" cy="825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00646" y="4106292"/>
              <a:ext cx="1781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>
                  <a:hlinkClick r:id="rId7"/>
                </a:rPr>
                <a:t>Jason de </a:t>
              </a:r>
              <a:r>
                <a:rPr lang="fr-FR" sz="2000" b="1" dirty="0" smtClean="0">
                  <a:hlinkClick r:id="rId7"/>
                </a:rPr>
                <a:t>Nys</a:t>
              </a:r>
              <a:endParaRPr lang="fr-FR" sz="2000" b="1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2800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46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2"/>
            <a:ext cx="10339294" cy="68659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3217" y="6581001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http://www.flickr.com/photos/zorin-denu/5385963280/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014188" y="700760"/>
            <a:ext cx="510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What happens when you put a drop</a:t>
            </a:r>
          </a:p>
          <a:p>
            <a:pPr algn="r"/>
            <a:r>
              <a:rPr lang="en-US" sz="4400" dirty="0" smtClean="0"/>
              <a:t> of oil in</a:t>
            </a:r>
          </a:p>
          <a:p>
            <a:pPr algn="r"/>
            <a:r>
              <a:rPr lang="en-US" sz="4400" dirty="0" smtClean="0"/>
              <a:t>water?</a:t>
            </a:r>
            <a:endParaRPr lang="en-AU" sz="4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2"/>
            <a:ext cx="10339294" cy="68659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3217" y="6581001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http://www.flickr.com/photos/zorin-denu/5385963280/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8001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Oil droplet stays together and makes a perfect circular shape</a:t>
            </a:r>
            <a:r>
              <a:rPr lang="en-US" sz="4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8103" y="1691866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The oil molecules are</a:t>
            </a:r>
          </a:p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Hydrophobic</a:t>
            </a:r>
            <a:endParaRPr lang="en-AU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799" y="3655697"/>
            <a:ext cx="51971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Oil Molecules are </a:t>
            </a:r>
            <a:r>
              <a:rPr lang="en-US" sz="3600" b="1" dirty="0" smtClean="0">
                <a:solidFill>
                  <a:prstClr val="black"/>
                </a:solidFill>
              </a:rPr>
              <a:t>non-polar</a:t>
            </a:r>
            <a:r>
              <a:rPr lang="en-US" sz="3600" dirty="0" smtClean="0">
                <a:solidFill>
                  <a:prstClr val="black"/>
                </a:solidFill>
              </a:rPr>
              <a:t> and water 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molecules are </a:t>
            </a:r>
            <a:r>
              <a:rPr lang="en-US" sz="3600" b="1" dirty="0" smtClean="0">
                <a:solidFill>
                  <a:prstClr val="black"/>
                </a:solidFill>
              </a:rPr>
              <a:t>polar. 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See 3.1.5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0"/>
            <a:ext cx="5976471" cy="412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1070" y="775753"/>
            <a:ext cx="3040529" cy="415498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Phospholipid molecules</a:t>
            </a:r>
            <a:r>
              <a:rPr lang="en-US" sz="2200" b="1" dirty="0" smtClean="0"/>
              <a:t> </a:t>
            </a:r>
            <a:r>
              <a:rPr lang="en-US" sz="2200" dirty="0" smtClean="0"/>
              <a:t>have a polar (charged) phosphate head and long non-polar lipid tails</a:t>
            </a:r>
          </a:p>
          <a:p>
            <a:endParaRPr lang="en-US" sz="2200" dirty="0"/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The head is </a:t>
            </a:r>
            <a:r>
              <a:rPr lang="en-US" sz="2200" dirty="0" err="1" smtClean="0"/>
              <a:t>hydrophillic</a:t>
            </a:r>
            <a:r>
              <a:rPr lang="en-US" sz="2200" dirty="0" smtClean="0"/>
              <a:t> (attracted to water)</a:t>
            </a:r>
          </a:p>
          <a:p>
            <a:pPr marL="457200" indent="-457200">
              <a:buFont typeface="Arial"/>
              <a:buChar char="•"/>
            </a:pPr>
            <a:endParaRPr lang="en-US" sz="2200" dirty="0" smtClean="0"/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The tails are hydrophobic (repelled by water)</a:t>
            </a:r>
            <a:endParaRPr lang="en-AU" sz="2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Macintosh HD:Users:cdpaine:Desktop:Screen Shot 2014-08-24 at 13.40.4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8" y="4903252"/>
            <a:ext cx="2254250" cy="1767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86000" y="6611779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5"/>
              </a:rPr>
              <a:t>http://</a:t>
            </a:r>
            <a:r>
              <a:rPr lang="en-US" sz="1000" dirty="0" err="1">
                <a:hlinkClick r:id="rId5"/>
              </a:rPr>
              <a:t>upload.wikimedia.org</a:t>
            </a:r>
            <a:r>
              <a:rPr lang="en-US" sz="1000" dirty="0">
                <a:hlinkClick r:id="rId5"/>
              </a:rPr>
              <a:t>/</a:t>
            </a:r>
            <a:r>
              <a:rPr lang="en-US" sz="1000" dirty="0" err="1">
                <a:hlinkClick r:id="rId5"/>
              </a:rPr>
              <a:t>wikipedia</a:t>
            </a:r>
            <a:r>
              <a:rPr lang="en-US" sz="1000" dirty="0">
                <a:hlinkClick r:id="rId5"/>
              </a:rPr>
              <a:t>/commons/3/39/</a:t>
            </a:r>
            <a:r>
              <a:rPr lang="en-US" sz="1000" dirty="0" err="1">
                <a:hlinkClick r:id="rId5"/>
              </a:rPr>
              <a:t>Phospholipid_TvanBrussel.jpg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3251200" y="6394947"/>
            <a:ext cx="589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6"/>
              </a:rPr>
              <a:t>http://</a:t>
            </a:r>
            <a:r>
              <a:rPr lang="en-US" sz="1000" dirty="0" err="1">
                <a:hlinkClick r:id="rId6"/>
              </a:rPr>
              <a:t>www.ib.bioninja.com.au</a:t>
            </a:r>
            <a:r>
              <a:rPr lang="en-US" sz="1000" dirty="0">
                <a:hlinkClick r:id="rId6"/>
              </a:rPr>
              <a:t>/_Media/</a:t>
            </a:r>
            <a:r>
              <a:rPr lang="en-US" sz="1000" dirty="0" err="1">
                <a:hlinkClick r:id="rId6"/>
              </a:rPr>
              <a:t>phospholipid_bilayer_med.jpeg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1300" y="5271716"/>
            <a:ext cx="3129642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When drawing a diagram of a phospholipid this is a good example which shows all the key features</a:t>
            </a:r>
            <a:endParaRPr lang="en-AU" sz="1600" dirty="0"/>
          </a:p>
        </p:txBody>
      </p:sp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3855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>
                <a:hlinkClick r:id="rId3"/>
              </a:rPr>
              <a:t>http://</a:t>
            </a:r>
            <a:r>
              <a:rPr lang="en-AU" sz="1200" dirty="0" smtClean="0">
                <a:hlinkClick r:id="rId3"/>
              </a:rPr>
              <a:t>commons.wikimedia.org/wiki/File:Micelle_scheme-en.svg</a:t>
            </a:r>
            <a:endParaRPr lang="en-AU" sz="1200" dirty="0" smtClean="0"/>
          </a:p>
          <a:p>
            <a:r>
              <a:rPr lang="en-AU" sz="1200" dirty="0" smtClean="0">
                <a:hlinkClick r:id="rId4"/>
              </a:rPr>
              <a:t>http</a:t>
            </a:r>
            <a:r>
              <a:rPr lang="en-AU" sz="1200" dirty="0">
                <a:hlinkClick r:id="rId4"/>
              </a:rPr>
              <a:t>://commons.wikimedia.org/wiki/File:Liposome_scheme-en.svg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2667" y="838354"/>
            <a:ext cx="8738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When put into water, an </a:t>
            </a:r>
            <a:r>
              <a:rPr lang="en-AU" sz="2800" i="1" dirty="0" smtClean="0"/>
              <a:t>emergent property </a:t>
            </a:r>
            <a:r>
              <a:rPr lang="en-AU" sz="2800" dirty="0" smtClean="0"/>
              <a:t>is that phospholipids will self-organise to keep their heads ‘wet’ and their tails ‘dry’</a:t>
            </a:r>
            <a:endParaRPr lang="en-AU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-136437" y="2472846"/>
            <a:ext cx="9262292" cy="3883928"/>
            <a:chOff x="-136437" y="2193446"/>
            <a:chExt cx="9262292" cy="3883928"/>
          </a:xfrm>
        </p:grpSpPr>
        <p:pic>
          <p:nvPicPr>
            <p:cNvPr id="3076" name="Picture 4" descr="File:Liposome scheme-en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395" y="2207960"/>
              <a:ext cx="4688460" cy="331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File:Micelle scheme-en.s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437" y="2193446"/>
              <a:ext cx="4680873" cy="331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64576" y="5484813"/>
              <a:ext cx="30788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/>
                <a:t>m</a:t>
              </a:r>
              <a:r>
                <a:rPr lang="en-AU" sz="3200" b="1" dirty="0" smtClean="0"/>
                <a:t>icelle</a:t>
              </a:r>
              <a:endParaRPr lang="en-AU" sz="3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00432" y="5492599"/>
              <a:ext cx="30788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 smtClean="0"/>
                <a:t>liposome</a:t>
              </a:r>
              <a:endParaRPr lang="en-AU" sz="3200" b="1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9771" y="6551750"/>
            <a:ext cx="6074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3"/>
              </a:rPr>
              <a:t>http://commons.wikimedia.org/wiki/File:Phospholipids_aqueous_solution_structures.svg</a:t>
            </a:r>
            <a:endParaRPr lang="en-AU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7885" y="787400"/>
            <a:ext cx="8605161" cy="5857876"/>
            <a:chOff x="347885" y="0"/>
            <a:chExt cx="8605161" cy="5857876"/>
          </a:xfrm>
        </p:grpSpPr>
        <p:pic>
          <p:nvPicPr>
            <p:cNvPr id="4098" name="Picture 2" descr="http://upload.wikimedia.org/wikipedia/commons/thumb/c/c6/Phospholipids_aqueous_solution_structures.svg/500px-Phospholipids_aqueous_solution_structures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546" y="0"/>
              <a:ext cx="4762500" cy="585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7885" y="231518"/>
              <a:ext cx="3842661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In this 3D representation you can see that a </a:t>
              </a:r>
              <a:r>
                <a:rPr lang="en-US" sz="2800" b="1" dirty="0" smtClean="0"/>
                <a:t>phospholipid bilayer </a:t>
              </a:r>
              <a:r>
                <a:rPr lang="en-US" sz="2800" dirty="0" smtClean="0"/>
                <a:t>is one way that the tails can be removed from the water.</a:t>
              </a:r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/>
            </a:p>
            <a:p>
              <a:pPr algn="ctr"/>
              <a:r>
                <a:rPr lang="en-US" sz="2800" dirty="0" smtClean="0"/>
                <a:t>Phospholipid molecules can flow past each other laterally but can’t move vertically</a:t>
              </a:r>
              <a:endParaRPr lang="en-AU" sz="2800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25004"/>
            <a:ext cx="8603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 wait! there’s more!</a:t>
            </a:r>
          </a:p>
          <a:p>
            <a:pPr algn="ctr"/>
            <a:r>
              <a:rPr lang="en-US" sz="3200" dirty="0" smtClean="0"/>
              <a:t>The </a:t>
            </a:r>
            <a:r>
              <a:rPr lang="en-US" sz="3200" b="1" dirty="0" smtClean="0"/>
              <a:t>plasma membrane </a:t>
            </a:r>
            <a:r>
              <a:rPr lang="en-US" sz="3200" dirty="0" smtClean="0"/>
              <a:t>is not just made of phospholipids</a:t>
            </a:r>
            <a:endParaRPr lang="en-AU" sz="3200" dirty="0"/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3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pic>
        <p:nvPicPr>
          <p:cNvPr id="7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3" y="3140120"/>
            <a:ext cx="8683625" cy="3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4200"/>
            <a:ext cx="8674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Proteins:</a:t>
            </a:r>
          </a:p>
          <a:p>
            <a:r>
              <a:rPr lang="en-US" sz="2000" b="1" dirty="0" smtClean="0"/>
              <a:t>Integral</a:t>
            </a:r>
            <a:r>
              <a:rPr lang="en-US" sz="2000" dirty="0" smtClean="0"/>
              <a:t> proteins are permanently embedded, many go all the way through and are </a:t>
            </a:r>
            <a:r>
              <a:rPr lang="en-US" sz="2000" b="1" dirty="0" smtClean="0"/>
              <a:t>polytopic</a:t>
            </a:r>
            <a:r>
              <a:rPr lang="en-US" sz="2000" dirty="0" smtClean="0"/>
              <a:t> (poly = many, topic = surface), integral proteins penetrating just one surface are </a:t>
            </a:r>
            <a:r>
              <a:rPr lang="en-US" sz="2000" b="1" dirty="0" smtClean="0"/>
              <a:t>monotopic.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Peripheral</a:t>
            </a:r>
            <a:r>
              <a:rPr lang="en-US" sz="2000" dirty="0" smtClean="0"/>
              <a:t> proteins usually have a temporary association with the membrane, they can be </a:t>
            </a:r>
            <a:r>
              <a:rPr lang="en-US" sz="2000" b="1" dirty="0" smtClean="0"/>
              <a:t>monotopic</a:t>
            </a:r>
            <a:r>
              <a:rPr lang="en-US" sz="2000" dirty="0" smtClean="0"/>
              <a:t> or attach to the surface</a:t>
            </a:r>
            <a:endParaRPr lang="en-AU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794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.U2 Membrane proteins are diverse in terms of structure, position in the membrane and function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3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pic>
        <p:nvPicPr>
          <p:cNvPr id="9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3" y="3140120"/>
            <a:ext cx="8683625" cy="3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 DP Student 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 DP Student Notes.potx</Template>
  <TotalTime>7061</TotalTime>
  <Words>1764</Words>
  <Application>Microsoft Office PowerPoint</Application>
  <PresentationFormat>On-screen Show (4:3)</PresentationFormat>
  <Paragraphs>215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IB DP Student Notes</vt:lpstr>
      <vt:lpstr>1.3 Membrane Structure</vt:lpstr>
      <vt:lpstr>Understandings, Applications and Skills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1.3.U2 Membrane proteins are diverse in terms of structure, position in the membrane and function.</vt:lpstr>
      <vt:lpstr>1.3.U2 Membrane proteins are diverse in terms of structure, position in the membrane and function.</vt:lpstr>
      <vt:lpstr>1.3.U2 Membrane proteins are diverse in terms of structure, position in the membrane and function.</vt:lpstr>
      <vt:lpstr>1.3.U3 Cholesterol is a component of animal cell membranes.</vt:lpstr>
      <vt:lpstr>1.3.U3 Cholesterol is a component of animal cell membranes.</vt:lpstr>
      <vt:lpstr>1.3.A1 Cholesterol in mammalian membranes reduces membrane fluidity and permeability to some solutes.</vt:lpstr>
      <vt:lpstr>1.3.A1 Cholesterol in mammalian membranes reduces membrane fluidity and permeability to some solutes.</vt:lpstr>
      <vt:lpstr>1.3.S1 Drawing of the fluid mosaic model.</vt:lpstr>
      <vt:lpstr>1.3.S1 Drawing of the fluid mosaic model.</vt:lpstr>
      <vt:lpstr>1.3.S1 Drawing of the fluid mosaic model.</vt:lpstr>
      <vt:lpstr>1.3.S3 Analysis of the falsification of the Davson-Danielli model that led to the Singer-Nicolson model.</vt:lpstr>
      <vt:lpstr>1.3.S3 Analysis of the falsification of the Davson-Danielli model that led to the Singer-Nicolson model.</vt:lpstr>
      <vt:lpstr>1.3.S3 Analysis of the falsification of the Davson-Danielli model that led to the Singer-Nicolson model.</vt:lpstr>
      <vt:lpstr>1.3.S3 Analysis of the falsification of the Davson-Danielli model that led to the Singer-Nicolson model.</vt:lpstr>
      <vt:lpstr>1.3.S2 Analysis of evidence from electron microscopy that led to the proposal of the Davson-Danielli model.</vt:lpstr>
      <vt:lpstr>1.3.S3 Analysis of the falsification of the Davson-Danielli model that led to the Singer-Nicolson model.</vt:lpstr>
      <vt:lpstr>Bibliography / 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Paine</dc:creator>
  <cp:lastModifiedBy>Jackson, Jennifer</cp:lastModifiedBy>
  <cp:revision>263</cp:revision>
  <dcterms:created xsi:type="dcterms:W3CDTF">2014-04-26T01:56:54Z</dcterms:created>
  <dcterms:modified xsi:type="dcterms:W3CDTF">2016-04-18T13:25:54Z</dcterms:modified>
</cp:coreProperties>
</file>